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handoutMasterIdLst>
    <p:handoutMasterId r:id="rId11"/>
  </p:handoutMasterIdLst>
  <p:sldIdLst>
    <p:sldId id="256" r:id="rId2"/>
    <p:sldId id="261" r:id="rId3"/>
    <p:sldId id="262" r:id="rId4"/>
    <p:sldId id="257" r:id="rId5"/>
    <p:sldId id="258" r:id="rId6"/>
    <p:sldId id="259" r:id="rId7"/>
    <p:sldId id="263" r:id="rId8"/>
    <p:sldId id="264"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456" y="-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F00412-DE6B-4C5A-A20C-E8522F8F12A1}" type="datetimeFigureOut">
              <a:rPr lang="en-US" smtClean="0"/>
              <a:pPr/>
              <a:t>7/17/2016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C82D99-DAFC-4471-8438-904381A49FD5}" type="slidenum">
              <a:rPr lang="en-US" smtClean="0"/>
              <a:pPr/>
              <a:t>‹#›</a:t>
            </a:fld>
            <a:endParaRPr lang="en-US"/>
          </a:p>
        </p:txBody>
      </p:sp>
    </p:spTree>
    <p:extLst>
      <p:ext uri="{BB962C8B-B14F-4D97-AF65-F5344CB8AC3E}">
        <p14:creationId xmlns:p14="http://schemas.microsoft.com/office/powerpoint/2010/main" xmlns="" val="34199416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5" name="Footer Placeholder 4"/>
          <p:cNvSpPr>
            <a:spLocks noGrp="1"/>
          </p:cNvSpPr>
          <p:nvPr>
            <p:ph type="ftr" sz="quarter" idx="11"/>
          </p:nvPr>
        </p:nvSpPr>
        <p:spPr>
          <a:xfrm>
            <a:off x="2396319" y="329308"/>
            <a:ext cx="3086292" cy="309201"/>
          </a:xfrm>
          <a:prstGeom prst="rect">
            <a:avLst/>
          </a:prstGeo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a:prstGeom prst="rect">
            <a:avLst/>
          </a:prstGeom>
        </p:spPr>
        <p:txBody>
          <a:bodyPr/>
          <a:lstStyle/>
          <a:p>
            <a:fld id="{6D22F896-40B5-4ADD-8801-0D06FADFA095}" type="slidenum">
              <a:rPr lang="en-US" smtClean="0"/>
              <a:pPr/>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72357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5" name="Footer Placeholder 4"/>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144465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5" name="Footer Placeholder 4"/>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02040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5" name="Footer Placeholder 4"/>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33" name="Straight Connector 32"/>
          <p:cNvCxnSpPr/>
          <p:nvPr/>
        </p:nvCxnSpPr>
        <p:spPr>
          <a:xfrm>
            <a:off x="297079" y="844557"/>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83500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5" name="Footer Placeholder 4"/>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6" name="Slide Number Placeholder 5"/>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132995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6" name="Footer Placeholder 5"/>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8100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8" name="Footer Placeholder 7"/>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9" name="Slide Number Placeholder 8"/>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239332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4" name="Footer Placeholder 3"/>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5" name="Slide Number Placeholder 4"/>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3437613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3" name="Footer Placeholder 2"/>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4" name="Slide Number Placeholder 3"/>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xmlns="" val="44799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646542" y="330370"/>
            <a:ext cx="2368292" cy="309201"/>
          </a:xfrm>
          <a:prstGeom prst="rect">
            <a:avLst/>
          </a:prstGeom>
        </p:spPr>
        <p:txBody>
          <a:bodyPr/>
          <a:lstStyle/>
          <a:p>
            <a:fld id="{48A87A34-81AB-432B-8DAE-1953F412C126}" type="datetimeFigureOut">
              <a:rPr lang="en-US" smtClean="0"/>
              <a:pPr/>
              <a:t>7/17/2016</a:t>
            </a:fld>
            <a:endParaRPr lang="en-US" dirty="0"/>
          </a:p>
        </p:txBody>
      </p:sp>
      <p:sp>
        <p:nvSpPr>
          <p:cNvPr id="6" name="Footer Placeholder 5"/>
          <p:cNvSpPr>
            <a:spLocks noGrp="1"/>
          </p:cNvSpPr>
          <p:nvPr>
            <p:ph type="ftr" sz="quarter" idx="11"/>
          </p:nvPr>
        </p:nvSpPr>
        <p:spPr>
          <a:xfrm>
            <a:off x="1443491" y="329308"/>
            <a:ext cx="4034004" cy="309201"/>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73848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a:prstGeom prst="rect">
            <a:avLst/>
          </a:prstGeom>
        </p:spPr>
        <p:txBody>
          <a:bodyPr/>
          <a:lstStyle>
            <a:lvl1pPr algn="l">
              <a:defRPr/>
            </a:lvl1pPr>
          </a:lstStyle>
          <a:p>
            <a:fld id="{48A87A34-81AB-432B-8DAE-1953F412C126}" type="datetimeFigureOut">
              <a:rPr lang="en-US" smtClean="0"/>
              <a:pPr/>
              <a:t>7/17/2016</a:t>
            </a:fld>
            <a:endParaRPr lang="en-US" dirty="0"/>
          </a:p>
        </p:txBody>
      </p:sp>
      <p:sp>
        <p:nvSpPr>
          <p:cNvPr id="6" name="Footer Placeholder 5"/>
          <p:cNvSpPr>
            <a:spLocks noGrp="1"/>
          </p:cNvSpPr>
          <p:nvPr>
            <p:ph type="ftr" sz="quarter" idx="11"/>
          </p:nvPr>
        </p:nvSpPr>
        <p:spPr>
          <a:xfrm>
            <a:off x="1437530" y="318641"/>
            <a:ext cx="3251553" cy="320931"/>
          </a:xfrm>
          <a:prstGeom prst="rect">
            <a:avLst/>
          </a:prstGeom>
        </p:spPr>
        <p:txBody>
          <a:bodyPr/>
          <a:lstStyle/>
          <a:p>
            <a:endParaRPr lang="en-US" dirty="0"/>
          </a:p>
        </p:txBody>
      </p:sp>
      <p:sp>
        <p:nvSpPr>
          <p:cNvPr id="7" name="Slide Number Placeholder 6"/>
          <p:cNvSpPr>
            <a:spLocks noGrp="1"/>
          </p:cNvSpPr>
          <p:nvPr>
            <p:ph type="sldNum" sz="quarter" idx="12"/>
          </p:nvPr>
        </p:nvSpPr>
        <p:spPr>
          <a:xfrm>
            <a:off x="487725" y="798973"/>
            <a:ext cx="795746" cy="503578"/>
          </a:xfrm>
          <a:prstGeom prst="rect">
            <a:avLst/>
          </a:prstGeom>
        </p:spPr>
        <p:txBody>
          <a:bodyPr/>
          <a:lstStyle/>
          <a:p>
            <a:fld id="{6D22F896-40B5-4ADD-8801-0D06FADFA095}" type="slidenum">
              <a:rPr lang="en-US" smtClean="0"/>
              <a:pPr/>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37051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1386826"/>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xmlns=""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97079" y="197646"/>
            <a:ext cx="8655852"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97079" y="1524414"/>
            <a:ext cx="8655852" cy="408187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007287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Micah</a:t>
            </a:r>
          </a:p>
        </p:txBody>
      </p:sp>
      <p:sp>
        <p:nvSpPr>
          <p:cNvPr id="3" name="Subtitle 2"/>
          <p:cNvSpPr>
            <a:spLocks noGrp="1"/>
          </p:cNvSpPr>
          <p:nvPr>
            <p:ph type="subTitle" idx="1"/>
          </p:nvPr>
        </p:nvSpPr>
        <p:spPr/>
        <p:txBody>
          <a:bodyPr/>
          <a:lstStyle/>
          <a:p>
            <a:r>
              <a:rPr lang="en-US" dirty="0"/>
              <a:t>Church of Christ at medina</a:t>
            </a:r>
          </a:p>
          <a:p>
            <a:r>
              <a:rPr lang="en-US" dirty="0"/>
              <a:t>July 17</a:t>
            </a:r>
            <a:r>
              <a:rPr lang="en-US" baseline="30000" dirty="0"/>
              <a:t>th</a:t>
            </a:r>
            <a:r>
              <a:rPr lang="en-US" dirty="0"/>
              <a:t>, 2016</a:t>
            </a:r>
          </a:p>
        </p:txBody>
      </p:sp>
    </p:spTree>
    <p:extLst>
      <p:ext uri="{BB962C8B-B14F-4D97-AF65-F5344CB8AC3E}">
        <p14:creationId xmlns:p14="http://schemas.microsoft.com/office/powerpoint/2010/main" xmlns="" val="3652908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Micah:  A Summary</a:t>
            </a:r>
          </a:p>
        </p:txBody>
      </p:sp>
      <p:sp>
        <p:nvSpPr>
          <p:cNvPr id="3" name="Content Placeholder 2"/>
          <p:cNvSpPr>
            <a:spLocks noGrp="1"/>
          </p:cNvSpPr>
          <p:nvPr>
            <p:ph idx="1"/>
          </p:nvPr>
        </p:nvSpPr>
        <p:spPr>
          <a:xfrm>
            <a:off x="297078" y="858982"/>
            <a:ext cx="8846921" cy="4747309"/>
          </a:xfrm>
        </p:spPr>
        <p:txBody>
          <a:bodyPr>
            <a:noAutofit/>
          </a:bodyPr>
          <a:lstStyle/>
          <a:p>
            <a:r>
              <a:rPr lang="en-US" sz="2800" dirty="0"/>
              <a:t>Who?</a:t>
            </a:r>
          </a:p>
          <a:p>
            <a:pPr lvl="1"/>
            <a:r>
              <a:rPr lang="en-US" sz="2400" dirty="0"/>
              <a:t>A man from the city of </a:t>
            </a:r>
            <a:r>
              <a:rPr lang="en-US" sz="2400" dirty="0" err="1"/>
              <a:t>Moresheth</a:t>
            </a:r>
            <a:r>
              <a:rPr lang="en-US" sz="2400" dirty="0"/>
              <a:t>, 25 miles SW of Jerusalem.</a:t>
            </a:r>
          </a:p>
          <a:p>
            <a:r>
              <a:rPr lang="en-US" sz="2800" dirty="0"/>
              <a:t>When?</a:t>
            </a:r>
          </a:p>
          <a:p>
            <a:pPr lvl="1"/>
            <a:r>
              <a:rPr lang="en-US" sz="2400" dirty="0"/>
              <a:t>“…in the days of </a:t>
            </a:r>
            <a:r>
              <a:rPr lang="en-US" sz="2400" dirty="0" err="1"/>
              <a:t>Jotham</a:t>
            </a:r>
            <a:r>
              <a:rPr lang="en-US" sz="2400" dirty="0"/>
              <a:t>, Ahaz, and Hezekiah.”</a:t>
            </a:r>
          </a:p>
          <a:p>
            <a:pPr lvl="1"/>
            <a:r>
              <a:rPr lang="en-US" sz="2400" dirty="0"/>
              <a:t>750- 700 BC</a:t>
            </a:r>
          </a:p>
          <a:p>
            <a:pPr lvl="1"/>
            <a:r>
              <a:rPr lang="en-US" sz="2400" dirty="0"/>
              <a:t>Contemporary with Isaiah and Hosea</a:t>
            </a:r>
          </a:p>
          <a:p>
            <a:pPr lvl="1"/>
            <a:r>
              <a:rPr lang="en-US" sz="2400" dirty="0"/>
              <a:t>Samaria (Northern Kingdom of Israel) fell in 722 BC to Assyria</a:t>
            </a:r>
          </a:p>
        </p:txBody>
      </p:sp>
    </p:spTree>
    <p:extLst>
      <p:ext uri="{BB962C8B-B14F-4D97-AF65-F5344CB8AC3E}">
        <p14:creationId xmlns:p14="http://schemas.microsoft.com/office/powerpoint/2010/main" xmlns="" val="310681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Micah:  A Summary</a:t>
            </a:r>
          </a:p>
        </p:txBody>
      </p:sp>
      <p:sp>
        <p:nvSpPr>
          <p:cNvPr id="3" name="Content Placeholder 2"/>
          <p:cNvSpPr>
            <a:spLocks noGrp="1"/>
          </p:cNvSpPr>
          <p:nvPr>
            <p:ph idx="1"/>
          </p:nvPr>
        </p:nvSpPr>
        <p:spPr>
          <a:xfrm>
            <a:off x="297078" y="858982"/>
            <a:ext cx="8846921" cy="5237018"/>
          </a:xfrm>
        </p:spPr>
        <p:txBody>
          <a:bodyPr>
            <a:normAutofit fontScale="92500"/>
          </a:bodyPr>
          <a:lstStyle/>
          <a:p>
            <a:r>
              <a:rPr lang="en-US" sz="2800" dirty="0"/>
              <a:t>Why?</a:t>
            </a:r>
          </a:p>
          <a:p>
            <a:pPr lvl="1"/>
            <a:r>
              <a:rPr lang="en-US" sz="2400" dirty="0"/>
              <a:t>With the prosperity of the nation during the reign of </a:t>
            </a:r>
            <a:r>
              <a:rPr lang="en-US" sz="2400" dirty="0" err="1"/>
              <a:t>Uzziah</a:t>
            </a:r>
            <a:r>
              <a:rPr lang="en-US" sz="2400" dirty="0"/>
              <a:t>, the people of Judah had pulled farther away from God.  </a:t>
            </a:r>
          </a:p>
          <a:p>
            <a:pPr lvl="2"/>
            <a:r>
              <a:rPr lang="en-US" sz="2400" dirty="0"/>
              <a:t>Social Evils</a:t>
            </a:r>
          </a:p>
          <a:p>
            <a:pPr lvl="2"/>
            <a:r>
              <a:rPr lang="en-US" sz="2400" dirty="0"/>
              <a:t>Ritualistic Worship / Idolatry</a:t>
            </a:r>
          </a:p>
          <a:p>
            <a:pPr lvl="1"/>
            <a:r>
              <a:rPr lang="en-US" sz="2400" dirty="0"/>
              <a:t>Micah, a native of the southern kingdom from outside the city of Jerusalem, was sent to warn regarding the pending doom of the northern kingdom (1:6-8) and the same judgment for Judah if they did not repent (1:9).</a:t>
            </a:r>
          </a:p>
          <a:p>
            <a:pPr lvl="1"/>
            <a:r>
              <a:rPr lang="en-US" sz="2400" dirty="0"/>
              <a:t>Micah also gave prophecies regarding the Messianic kingdom including the nature of the kingdom (4:1-5) and the birthplace of the king (5:2).</a:t>
            </a:r>
          </a:p>
        </p:txBody>
      </p:sp>
    </p:spTree>
    <p:extLst>
      <p:ext uri="{BB962C8B-B14F-4D97-AF65-F5344CB8AC3E}">
        <p14:creationId xmlns:p14="http://schemas.microsoft.com/office/powerpoint/2010/main" xmlns="" val="3187687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fontScale="90000"/>
          </a:bodyPr>
          <a:lstStyle/>
          <a:p>
            <a:pPr>
              <a:lnSpc>
                <a:spcPct val="100000"/>
              </a:lnSpc>
            </a:pPr>
            <a:r>
              <a:rPr lang="en-US" sz="3600" b="1" i="1" cap="none" dirty="0">
                <a:latin typeface="Calibri" panose="020F0502020204030204" pitchFamily="34" charset="0"/>
              </a:rPr>
              <a:t>What Does the Lord Require of You? </a:t>
            </a:r>
          </a:p>
        </p:txBody>
      </p:sp>
      <p:sp>
        <p:nvSpPr>
          <p:cNvPr id="3" name="Content Placeholder 2"/>
          <p:cNvSpPr>
            <a:spLocks noGrp="1"/>
          </p:cNvSpPr>
          <p:nvPr>
            <p:ph idx="1"/>
          </p:nvPr>
        </p:nvSpPr>
        <p:spPr>
          <a:xfrm>
            <a:off x="297078" y="858982"/>
            <a:ext cx="8846921" cy="4747309"/>
          </a:xfrm>
        </p:spPr>
        <p:txBody>
          <a:bodyPr>
            <a:noAutofit/>
          </a:bodyPr>
          <a:lstStyle/>
          <a:p>
            <a:pPr marL="0" indent="0">
              <a:buNone/>
            </a:pPr>
            <a:r>
              <a:rPr lang="en-US" sz="2800" dirty="0"/>
              <a:t>“With what shall I come before the Lord, and bow myself before God on high?  Shall I come before him with burnt offerings, with calves a year old?  Will the Lord be pleased with thousands of rams, with ten thousands of rivers of oil?   Shall I give my firstborn for my transgression, the fruit of my body for the sin of my soul?”  He has told you, O man, what is good; and what does the Lord require of you but to do justice, and to love kindness, and to walk humbly with your God?</a:t>
            </a:r>
          </a:p>
          <a:p>
            <a:pPr marL="0" indent="0" algn="r">
              <a:buNone/>
            </a:pPr>
            <a:r>
              <a:rPr lang="en-US" sz="2800" dirty="0"/>
              <a:t>Micah 6:6-8, ESV</a:t>
            </a:r>
          </a:p>
        </p:txBody>
      </p:sp>
    </p:spTree>
    <p:extLst>
      <p:ext uri="{BB962C8B-B14F-4D97-AF65-F5344CB8AC3E}">
        <p14:creationId xmlns:p14="http://schemas.microsoft.com/office/powerpoint/2010/main" xmlns="" val="3283022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To Do Justice</a:t>
            </a:r>
          </a:p>
        </p:txBody>
      </p:sp>
      <p:sp>
        <p:nvSpPr>
          <p:cNvPr id="3" name="Content Placeholder 2"/>
          <p:cNvSpPr>
            <a:spLocks noGrp="1"/>
          </p:cNvSpPr>
          <p:nvPr>
            <p:ph idx="1"/>
          </p:nvPr>
        </p:nvSpPr>
        <p:spPr>
          <a:xfrm>
            <a:off x="297078" y="858982"/>
            <a:ext cx="8846921" cy="5167745"/>
          </a:xfrm>
        </p:spPr>
        <p:txBody>
          <a:bodyPr>
            <a:noAutofit/>
          </a:bodyPr>
          <a:lstStyle/>
          <a:p>
            <a:r>
              <a:rPr lang="en-US" sz="2800" dirty="0"/>
              <a:t>“…to act toward God and man according to the divine standard of righteousness revealed in His law.”  (Hailey)</a:t>
            </a:r>
          </a:p>
          <a:p>
            <a:r>
              <a:rPr lang="en-US" sz="2800" dirty="0"/>
              <a:t>Micah 3:1-8</a:t>
            </a:r>
          </a:p>
          <a:p>
            <a:r>
              <a:rPr lang="en-US" sz="2800" dirty="0"/>
              <a:t>God had required justice from the Israelites.  (Deut. 16:18-20)</a:t>
            </a:r>
            <a:endParaRPr lang="en-US" sz="2400" dirty="0"/>
          </a:p>
          <a:p>
            <a:r>
              <a:rPr lang="en-US" sz="2800" dirty="0"/>
              <a:t>God requires the same justice from us today.</a:t>
            </a:r>
          </a:p>
          <a:p>
            <a:pPr lvl="1"/>
            <a:r>
              <a:rPr lang="en-US" sz="2400" dirty="0"/>
              <a:t>Proverbs 21:3</a:t>
            </a:r>
          </a:p>
          <a:p>
            <a:pPr lvl="1"/>
            <a:r>
              <a:rPr lang="en-US" sz="2400" dirty="0"/>
              <a:t>Luke 11:37-42</a:t>
            </a:r>
            <a:endParaRPr lang="en-US" sz="2800" dirty="0"/>
          </a:p>
          <a:p>
            <a:pPr lvl="1"/>
            <a:r>
              <a:rPr lang="en-US" sz="2400" dirty="0"/>
              <a:t>Colossians 4:1</a:t>
            </a:r>
          </a:p>
        </p:txBody>
      </p:sp>
    </p:spTree>
    <p:extLst>
      <p:ext uri="{BB962C8B-B14F-4D97-AF65-F5344CB8AC3E}">
        <p14:creationId xmlns:p14="http://schemas.microsoft.com/office/powerpoint/2010/main" xmlns="" val="293115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To Love Kindness</a:t>
            </a:r>
          </a:p>
        </p:txBody>
      </p:sp>
      <p:sp>
        <p:nvSpPr>
          <p:cNvPr id="3" name="Content Placeholder 2"/>
          <p:cNvSpPr>
            <a:spLocks noGrp="1"/>
          </p:cNvSpPr>
          <p:nvPr>
            <p:ph idx="1"/>
          </p:nvPr>
        </p:nvSpPr>
        <p:spPr>
          <a:xfrm>
            <a:off x="297078" y="858982"/>
            <a:ext cx="8846921" cy="5237018"/>
          </a:xfrm>
        </p:spPr>
        <p:txBody>
          <a:bodyPr>
            <a:normAutofit fontScale="92500" lnSpcReduction="20000"/>
          </a:bodyPr>
          <a:lstStyle/>
          <a:p>
            <a:r>
              <a:rPr lang="en-US" sz="2800" dirty="0"/>
              <a:t>“…or mercy is to show a compassionate warm-heartedness toward man.”  (Hailey)</a:t>
            </a:r>
          </a:p>
          <a:p>
            <a:pPr lvl="1"/>
            <a:r>
              <a:rPr lang="en-US" sz="2400" dirty="0"/>
              <a:t>“…meaning to actively seek mercy and put it into practice through kind deeds.”  (Reeves)</a:t>
            </a:r>
          </a:p>
          <a:p>
            <a:r>
              <a:rPr lang="en-US" sz="2800" dirty="0"/>
              <a:t>Micah 2:1-2, 8-9</a:t>
            </a:r>
          </a:p>
          <a:p>
            <a:r>
              <a:rPr lang="en-US" sz="2800" dirty="0"/>
              <a:t>God requires the same kindness from us today.</a:t>
            </a:r>
          </a:p>
          <a:p>
            <a:pPr lvl="1"/>
            <a:r>
              <a:rPr lang="en-US" sz="2400" dirty="0"/>
              <a:t>The greatest show of God’s mercy and grace was the sending of His Son to die for our sins.  (Ephesians 2:4-9)</a:t>
            </a:r>
          </a:p>
          <a:p>
            <a:pPr lvl="1"/>
            <a:r>
              <a:rPr lang="en-US" sz="2400" dirty="0"/>
              <a:t>We are to mimic the character of God by being merciful to others.  (Matthew 5:7, Luke 6:36, Ephesians 4:32, Colossians 3:12, 1 Peter 3:8)</a:t>
            </a:r>
          </a:p>
          <a:p>
            <a:pPr lvl="1"/>
            <a:r>
              <a:rPr lang="en-US" sz="2400" dirty="0"/>
              <a:t>Without this same type of mercy, we cannot expect God to be merciful to us.  (James 2:13, Matthew 18:21-35)</a:t>
            </a:r>
          </a:p>
        </p:txBody>
      </p:sp>
    </p:spTree>
    <p:extLst>
      <p:ext uri="{BB962C8B-B14F-4D97-AF65-F5344CB8AC3E}">
        <p14:creationId xmlns:p14="http://schemas.microsoft.com/office/powerpoint/2010/main" xmlns="" val="1046899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To Walk Humbly With Your God</a:t>
            </a:r>
          </a:p>
        </p:txBody>
      </p:sp>
      <p:sp>
        <p:nvSpPr>
          <p:cNvPr id="3" name="Content Placeholder 2"/>
          <p:cNvSpPr>
            <a:spLocks noGrp="1"/>
          </p:cNvSpPr>
          <p:nvPr>
            <p:ph idx="1"/>
          </p:nvPr>
        </p:nvSpPr>
        <p:spPr>
          <a:xfrm>
            <a:off x="297078" y="858982"/>
            <a:ext cx="8846921" cy="5237018"/>
          </a:xfrm>
        </p:spPr>
        <p:txBody>
          <a:bodyPr>
            <a:normAutofit fontScale="85000" lnSpcReduction="10000"/>
          </a:bodyPr>
          <a:lstStyle/>
          <a:p>
            <a:r>
              <a:rPr lang="en-US" sz="2800" dirty="0"/>
              <a:t>“…to recognize absolute holiness and righteousness of God, and to walk in humble and submissive obedience to His desire and will.”  (Hailey)</a:t>
            </a:r>
          </a:p>
          <a:p>
            <a:r>
              <a:rPr lang="en-US" sz="2800" dirty="0"/>
              <a:t>The Israelites were still offering sacrifices, but they were not “walking humbly with God” by changing their hearts.  </a:t>
            </a:r>
          </a:p>
          <a:p>
            <a:pPr lvl="1"/>
            <a:r>
              <a:rPr lang="en-US" sz="2400" dirty="0"/>
              <a:t>“Therefore thus says the LORD:	behold, against this family I am devising disaster, from which you cannot remove your necks,	and you shall not walk haughtily, for it will be a time of disaster.”  (Micah 2:3 ESV)</a:t>
            </a:r>
          </a:p>
          <a:p>
            <a:pPr lvl="1"/>
            <a:r>
              <a:rPr lang="en-US" sz="2400" dirty="0"/>
              <a:t>Their thought process was that God would never leave Israel or the city of Jerusalem – especially if they were offering sacrifices.  (Micah 3:9-12)</a:t>
            </a:r>
          </a:p>
          <a:p>
            <a:pPr lvl="1"/>
            <a:r>
              <a:rPr lang="en-US" sz="2400" dirty="0"/>
              <a:t>Yet, God was not pleased with heartless, ritualistic activities.  Their hearts needed to be in agreement with God, and not in the counsel of men.  (Micah 6:16)</a:t>
            </a:r>
          </a:p>
        </p:txBody>
      </p:sp>
    </p:spTree>
    <p:extLst>
      <p:ext uri="{BB962C8B-B14F-4D97-AF65-F5344CB8AC3E}">
        <p14:creationId xmlns:p14="http://schemas.microsoft.com/office/powerpoint/2010/main" xmlns="" val="266906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To Walk Humbly With Your God</a:t>
            </a:r>
          </a:p>
        </p:txBody>
      </p:sp>
      <p:sp>
        <p:nvSpPr>
          <p:cNvPr id="3" name="Content Placeholder 2"/>
          <p:cNvSpPr>
            <a:spLocks noGrp="1"/>
          </p:cNvSpPr>
          <p:nvPr>
            <p:ph idx="1"/>
          </p:nvPr>
        </p:nvSpPr>
        <p:spPr>
          <a:xfrm>
            <a:off x="297078" y="858982"/>
            <a:ext cx="8846921" cy="5237018"/>
          </a:xfrm>
        </p:spPr>
        <p:txBody>
          <a:bodyPr>
            <a:normAutofit/>
          </a:bodyPr>
          <a:lstStyle/>
          <a:p>
            <a:r>
              <a:rPr lang="en-US" sz="2800" dirty="0"/>
              <a:t>God expects nothing less from us today.</a:t>
            </a:r>
          </a:p>
          <a:p>
            <a:pPr lvl="1"/>
            <a:r>
              <a:rPr lang="en-US" sz="2400" dirty="0"/>
              <a:t>We must submit to the righteousness of God.  (Romans 10:1-3)</a:t>
            </a:r>
          </a:p>
          <a:p>
            <a:pPr lvl="1"/>
            <a:r>
              <a:rPr lang="en-US" sz="2400" dirty="0"/>
              <a:t>“But he gives more grace. Therefore it says, “God opposes the proud, but gives grace to the humble.” Submit yourselves therefore to God. Resist the devil, and he will flee from you. Draw near to God, and he will draw near to you. Cleanse your hands, you sinners, and purify your hearts, you double-minded. Be wretched and mourn and weep. Let your laughter be turned to mourning and your joy to gloom. Humble yourselves before the Lord, and he will exalt you.”  (James 4:6-10 ESV)</a:t>
            </a:r>
          </a:p>
          <a:p>
            <a:pPr lvl="1"/>
            <a:endParaRPr lang="en-US" sz="2000" dirty="0"/>
          </a:p>
        </p:txBody>
      </p:sp>
    </p:spTree>
    <p:extLst>
      <p:ext uri="{BB962C8B-B14F-4D97-AF65-F5344CB8AC3E}">
        <p14:creationId xmlns:p14="http://schemas.microsoft.com/office/powerpoint/2010/main" xmlns="" val="205206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855" y="1"/>
            <a:ext cx="6896945" cy="706582"/>
          </a:xfrm>
        </p:spPr>
        <p:txBody>
          <a:bodyPr>
            <a:normAutofit/>
          </a:bodyPr>
          <a:lstStyle/>
          <a:p>
            <a:pPr>
              <a:lnSpc>
                <a:spcPct val="100000"/>
              </a:lnSpc>
            </a:pPr>
            <a:r>
              <a:rPr lang="en-US" sz="3600" b="1" i="1" cap="none" dirty="0">
                <a:latin typeface="Calibri" panose="020F0502020204030204" pitchFamily="34" charset="0"/>
              </a:rPr>
              <a:t>Conclusion</a:t>
            </a:r>
          </a:p>
        </p:txBody>
      </p:sp>
      <p:sp>
        <p:nvSpPr>
          <p:cNvPr id="3" name="Content Placeholder 2"/>
          <p:cNvSpPr>
            <a:spLocks noGrp="1"/>
          </p:cNvSpPr>
          <p:nvPr>
            <p:ph idx="1"/>
          </p:nvPr>
        </p:nvSpPr>
        <p:spPr>
          <a:xfrm>
            <a:off x="297078" y="803562"/>
            <a:ext cx="8846921" cy="5237018"/>
          </a:xfrm>
        </p:spPr>
        <p:txBody>
          <a:bodyPr>
            <a:normAutofit fontScale="85000" lnSpcReduction="10000"/>
          </a:bodyPr>
          <a:lstStyle/>
          <a:p>
            <a:r>
              <a:rPr lang="en-US" sz="2800" dirty="0"/>
              <a:t>The people of Judah during the days of Micah did listen.</a:t>
            </a:r>
          </a:p>
          <a:p>
            <a:pPr lvl="1"/>
            <a:r>
              <a:rPr lang="en-US" sz="2400" dirty="0"/>
              <a:t>Then the officials and all the people said to the priests and the prophets, “This man does not deserve the sentence of death, for he has spoken to us in the name of the LORD our God.” And certain of the elders of the land arose and spoke to all the assembled people, saying, “Micah of </a:t>
            </a:r>
            <a:r>
              <a:rPr lang="en-US" sz="2400" dirty="0" err="1"/>
              <a:t>Moresheth</a:t>
            </a:r>
            <a:r>
              <a:rPr lang="en-US" sz="2400" dirty="0"/>
              <a:t> prophesied in the days of Hezekiah king of Judah, and said to all the people of Judah: ‘Thus says the LORD of hosts, “‘Zion shall be plowed as a field; Jerusalem shall become a heap of ruins, and the mountain of the house a wooded height.’ Did Hezekiah king of Judah and all Judah put him to death? Did he not fear the LORD and entreat the favor of the LORD, and did not the LORD relent of the disaster that he had pronounced against them? But we are about to bring great disaster upon ourselves.” (Jeremiah 26:16-19 ESV)</a:t>
            </a:r>
          </a:p>
          <a:p>
            <a:r>
              <a:rPr lang="en-US" sz="2800" dirty="0"/>
              <a:t>What about us?  Will we listen to the word of the Lord?</a:t>
            </a:r>
          </a:p>
        </p:txBody>
      </p:sp>
    </p:spTree>
    <p:extLst>
      <p:ext uri="{BB962C8B-B14F-4D97-AF65-F5344CB8AC3E}">
        <p14:creationId xmlns:p14="http://schemas.microsoft.com/office/powerpoint/2010/main" xmlns="" val="427164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814</TotalTime>
  <Words>874</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Gallery</vt:lpstr>
      <vt:lpstr>Micah</vt:lpstr>
      <vt:lpstr>Micah:  A Summary</vt:lpstr>
      <vt:lpstr>Micah:  A Summary</vt:lpstr>
      <vt:lpstr>What Does the Lord Require of You? </vt:lpstr>
      <vt:lpstr>To Do Justice</vt:lpstr>
      <vt:lpstr>To Love Kindness</vt:lpstr>
      <vt:lpstr>To Walk Humbly With Your God</vt:lpstr>
      <vt:lpstr>To Walk Humbly With Your God</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Micah</dc:title>
  <dc:creator>Ben Holt</dc:creator>
  <cp:lastModifiedBy>Medina Church</cp:lastModifiedBy>
  <cp:revision>21</cp:revision>
  <cp:lastPrinted>2016-07-17T12:49:53Z</cp:lastPrinted>
  <dcterms:created xsi:type="dcterms:W3CDTF">2016-07-16T20:49:45Z</dcterms:created>
  <dcterms:modified xsi:type="dcterms:W3CDTF">2016-07-17T13:58:12Z</dcterms:modified>
</cp:coreProperties>
</file>