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sldIdLst>
    <p:sldId id="264" r:id="rId2"/>
    <p:sldId id="256" r:id="rId3"/>
    <p:sldId id="259" r:id="rId4"/>
    <p:sldId id="260" r:id="rId5"/>
    <p:sldId id="261" r:id="rId6"/>
    <p:sldId id="263" r:id="rId7"/>
    <p:sldId id="265" r:id="rId8"/>
    <p:sldId id="266" r:id="rId9"/>
    <p:sldId id="267"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0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679607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547375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397030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987399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953102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183883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990166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0825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419715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0462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936231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0732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7282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3160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C278504F-A551-4DE0-9316-4DCD1D8CC752}" type="datetimeFigureOut">
              <a:rPr lang="en-US" smtClean="0"/>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068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3813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3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60EA64-D806-43AC-9DF2-F8C432F32B4C}" type="datetimeFigureOut">
              <a:rPr lang="en-US" smtClean="0"/>
              <a:t>10/15/2016</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2340320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31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croll backdrops for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927" y="378994"/>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croll backdrops for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55" y="980573"/>
            <a:ext cx="7428466" cy="5571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6926" y="1750594"/>
            <a:ext cx="5582653" cy="3046988"/>
          </a:xfrm>
          <a:prstGeom prst="rect">
            <a:avLst/>
          </a:prstGeom>
          <a:noFill/>
        </p:spPr>
        <p:txBody>
          <a:bodyPr wrap="square" rtlCol="0">
            <a:spAutoFit/>
          </a:bodyPr>
          <a:lstStyle/>
          <a:p>
            <a:r>
              <a:rPr lang="en-US" sz="3200" b="1" dirty="0">
                <a:solidFill>
                  <a:schemeClr val="bg1"/>
                </a:solidFill>
                <a:latin typeface="AR BLANCA" panose="02000000000000000000" pitchFamily="2" charset="0"/>
              </a:rPr>
              <a:t>“Can one stand before God on the Day of Judgment and debate on why he should be allowed to go to heaven in spite of laziness, neglect and waste?”</a:t>
            </a:r>
          </a:p>
          <a:p>
            <a:r>
              <a:rPr lang="en-US" sz="3200" b="1" dirty="0">
                <a:solidFill>
                  <a:schemeClr val="bg1"/>
                </a:solidFill>
                <a:latin typeface="AR BLANCA" panose="02000000000000000000" pitchFamily="2" charset="0"/>
              </a:rPr>
              <a:t>- Quinn</a:t>
            </a:r>
          </a:p>
        </p:txBody>
      </p:sp>
      <p:sp>
        <p:nvSpPr>
          <p:cNvPr id="7" name="Title 1"/>
          <p:cNvSpPr txBox="1">
            <a:spLocks/>
          </p:cNvSpPr>
          <p:nvPr/>
        </p:nvSpPr>
        <p:spPr>
          <a:xfrm>
            <a:off x="0" y="1"/>
            <a:ext cx="9144000" cy="803564"/>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cap="none" dirty="0">
                <a:latin typeface="Arial Rounded MT Bold" panose="020F0704030504030204" pitchFamily="34" charset="0"/>
              </a:rPr>
              <a:t>Conclusion</a:t>
            </a:r>
          </a:p>
        </p:txBody>
      </p:sp>
    </p:spTree>
    <p:extLst>
      <p:ext uri="{BB962C8B-B14F-4D97-AF65-F5344CB8AC3E}">
        <p14:creationId xmlns:p14="http://schemas.microsoft.com/office/powerpoint/2010/main" val="349679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399" y="4378036"/>
            <a:ext cx="7848601" cy="1462422"/>
          </a:xfrm>
        </p:spPr>
        <p:txBody>
          <a:bodyPr/>
          <a:lstStyle/>
          <a:p>
            <a:r>
              <a:rPr lang="en-US" dirty="0"/>
              <a:t>The Parable of the Talents</a:t>
            </a:r>
            <a:br>
              <a:rPr lang="en-US" dirty="0"/>
            </a:br>
            <a:r>
              <a:rPr lang="en-US" dirty="0"/>
              <a:t>Matthew 25:14-30</a:t>
            </a:r>
          </a:p>
        </p:txBody>
      </p:sp>
      <p:sp>
        <p:nvSpPr>
          <p:cNvPr id="3" name="Subtitle 2"/>
          <p:cNvSpPr>
            <a:spLocks noGrp="1"/>
          </p:cNvSpPr>
          <p:nvPr>
            <p:ph type="subTitle" idx="1"/>
          </p:nvPr>
        </p:nvSpPr>
        <p:spPr>
          <a:xfrm>
            <a:off x="3325864" y="6058497"/>
            <a:ext cx="5714228" cy="799503"/>
          </a:xfrm>
        </p:spPr>
        <p:txBody>
          <a:bodyPr/>
          <a:lstStyle/>
          <a:p>
            <a:r>
              <a:rPr lang="en-US" dirty="0"/>
              <a:t>Church of Christ at Medina</a:t>
            </a:r>
          </a:p>
          <a:p>
            <a:r>
              <a:rPr lang="en-US" dirty="0"/>
              <a:t>October 16</a:t>
            </a:r>
            <a:r>
              <a:rPr lang="en-US" baseline="30000" dirty="0"/>
              <a:t>th</a:t>
            </a:r>
            <a:r>
              <a:rPr lang="en-US" dirty="0"/>
              <a:t>, 2016</a:t>
            </a:r>
          </a:p>
        </p:txBody>
      </p:sp>
      <p:grpSp>
        <p:nvGrpSpPr>
          <p:cNvPr id="4" name="Group 3"/>
          <p:cNvGrpSpPr/>
          <p:nvPr/>
        </p:nvGrpSpPr>
        <p:grpSpPr>
          <a:xfrm>
            <a:off x="1195343" y="179249"/>
            <a:ext cx="6618621" cy="4148213"/>
            <a:chOff x="3061855" y="2479965"/>
            <a:chExt cx="5541817" cy="4156363"/>
          </a:xfrm>
        </p:grpSpPr>
        <p:pic>
          <p:nvPicPr>
            <p:cNvPr id="5" name="Picture 4" descr="Image result for The Parable of the tal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855" y="2479965"/>
              <a:ext cx="5541817" cy="41563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45632" y="6283868"/>
              <a:ext cx="2576945" cy="262124"/>
            </a:xfrm>
            <a:prstGeom prst="rect">
              <a:avLst/>
            </a:prstGeom>
            <a:noFill/>
          </p:spPr>
          <p:txBody>
            <a:bodyPr wrap="square" rtlCol="0">
              <a:spAutoFit/>
            </a:bodyPr>
            <a:lstStyle/>
            <a:p>
              <a:r>
                <a:rPr lang="en-US" sz="1100" dirty="0"/>
                <a:t>Whoopwhoopblog.com</a:t>
              </a:r>
            </a:p>
          </p:txBody>
        </p:sp>
      </p:grpSp>
    </p:spTree>
    <p:extLst>
      <p:ext uri="{BB962C8B-B14F-4D97-AF65-F5344CB8AC3E}">
        <p14:creationId xmlns:p14="http://schemas.microsoft.com/office/powerpoint/2010/main" val="282948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07821"/>
            <a:ext cx="7772400" cy="775854"/>
          </a:xfrm>
        </p:spPr>
        <p:txBody>
          <a:bodyPr/>
          <a:lstStyle/>
          <a:p>
            <a:r>
              <a:rPr lang="en-US" dirty="0"/>
              <a:t>Matthew 25:14-25</a:t>
            </a:r>
          </a:p>
        </p:txBody>
      </p:sp>
      <p:sp>
        <p:nvSpPr>
          <p:cNvPr id="3" name="Content Placeholder 2"/>
          <p:cNvSpPr>
            <a:spLocks noGrp="1"/>
          </p:cNvSpPr>
          <p:nvPr>
            <p:ph idx="1"/>
          </p:nvPr>
        </p:nvSpPr>
        <p:spPr>
          <a:xfrm>
            <a:off x="318653" y="928255"/>
            <a:ext cx="8534402" cy="5818909"/>
          </a:xfrm>
        </p:spPr>
        <p:txBody>
          <a:bodyPr anchor="t">
            <a:noAutofit/>
          </a:bodyPr>
          <a:lstStyle/>
          <a:p>
            <a:pPr marL="0" indent="0">
              <a:buNone/>
            </a:pPr>
            <a:r>
              <a:rPr lang="en-US" sz="2200" dirty="0"/>
              <a:t>For it will be like a man going on a journey, who called his servants and entrusted to them his property. To one he gave five talents, to another two, to another one, to each according to his ability. Then he went away. He who had received the five talents went at once and traded with them, and he made five talents more. So also he who had the two talents made two talents more. But he who had received the one talent went and dug in the ground and hid his master's money. </a:t>
            </a:r>
          </a:p>
          <a:p>
            <a:pPr marL="0" indent="0">
              <a:buNone/>
            </a:pPr>
            <a:r>
              <a:rPr lang="en-US" sz="2200" dirty="0"/>
              <a:t>Now after a long time the master of those servants came and settled accounts with them. And he who had received the five talents came forward, bringing five talents more, saying, ‘Master, you delivered to me five talents; here, I have made five talents more.’ His master said to him, ‘Well done, good and faithful servant. You have been faithful over a little; I will set you over much. Enter into the joy of your master.’ And he also who had the two talents came forward, saying, ‘Master, you delivered to me two talents; here, I have made two talents more.’ His master said to him, ‘Well done, good and faithful servant. You have been faithful over a little; I will set you over much. Enter into the joy of your master.’</a:t>
            </a:r>
          </a:p>
        </p:txBody>
      </p:sp>
    </p:spTree>
    <p:extLst>
      <p:ext uri="{BB962C8B-B14F-4D97-AF65-F5344CB8AC3E}">
        <p14:creationId xmlns:p14="http://schemas.microsoft.com/office/powerpoint/2010/main" val="127285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07821"/>
            <a:ext cx="7772400" cy="775854"/>
          </a:xfrm>
        </p:spPr>
        <p:txBody>
          <a:bodyPr/>
          <a:lstStyle/>
          <a:p>
            <a:r>
              <a:rPr lang="en-US" dirty="0"/>
              <a:t>Matthew 25:14-25</a:t>
            </a:r>
          </a:p>
        </p:txBody>
      </p:sp>
      <p:sp>
        <p:nvSpPr>
          <p:cNvPr id="3" name="Content Placeholder 2"/>
          <p:cNvSpPr>
            <a:spLocks noGrp="1"/>
          </p:cNvSpPr>
          <p:nvPr>
            <p:ph idx="1"/>
          </p:nvPr>
        </p:nvSpPr>
        <p:spPr>
          <a:xfrm>
            <a:off x="263236" y="872836"/>
            <a:ext cx="8465128" cy="5860473"/>
          </a:xfrm>
        </p:spPr>
        <p:txBody>
          <a:bodyPr anchor="t">
            <a:normAutofit/>
          </a:bodyPr>
          <a:lstStyle/>
          <a:p>
            <a:pPr marL="0" indent="0">
              <a:buNone/>
            </a:pPr>
            <a:r>
              <a:rPr lang="en-US" sz="2200" dirty="0"/>
              <a:t>He also who had received the one talent came forward, saying, ‘Master, I knew you to be a hard man, reaping where you did not sow, and gathering where you scattered no seed, so I was afraid, and I went and hid your talent in the ground. Here, you have what is yours.’ But his master answered him, ‘You wicked and slothful servant! You knew that I reap where I have not sown and gather where I scattered no seed? Then you ought to have invested my money with the bankers, and at my coming I should have received what was my own with interest. So take the talent from him and give it to him who has the ten talents. For to everyone who has will more be given, and he will have an abundance. But from the one who has not, even what he has will be taken away. And cast the worthless servant into the outer darkness. In that place there will be weeping and gnashing of teeth.’</a:t>
            </a:r>
          </a:p>
        </p:txBody>
      </p:sp>
    </p:spTree>
    <p:extLst>
      <p:ext uri="{BB962C8B-B14F-4D97-AF65-F5344CB8AC3E}">
        <p14:creationId xmlns:p14="http://schemas.microsoft.com/office/powerpoint/2010/main" val="32060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24800" cy="803564"/>
          </a:xfrm>
        </p:spPr>
        <p:txBody>
          <a:bodyPr/>
          <a:lstStyle/>
          <a:p>
            <a:r>
              <a:rPr lang="en-US" b="1" u="sng" cap="none" dirty="0">
                <a:latin typeface="Arial Rounded MT Bold" panose="020F0704030504030204" pitchFamily="34" charset="0"/>
              </a:rPr>
              <a:t>The Parable of the Talents</a:t>
            </a:r>
          </a:p>
        </p:txBody>
      </p:sp>
      <p:sp>
        <p:nvSpPr>
          <p:cNvPr id="3" name="Content Placeholder 2"/>
          <p:cNvSpPr>
            <a:spLocks noGrp="1"/>
          </p:cNvSpPr>
          <p:nvPr>
            <p:ph sz="half" idx="1"/>
          </p:nvPr>
        </p:nvSpPr>
        <p:spPr>
          <a:xfrm>
            <a:off x="149351" y="803564"/>
            <a:ext cx="5877376" cy="6054435"/>
          </a:xfrm>
        </p:spPr>
        <p:txBody>
          <a:bodyPr anchor="t">
            <a:normAutofit lnSpcReduction="10000"/>
          </a:bodyPr>
          <a:lstStyle/>
          <a:p>
            <a:r>
              <a:rPr lang="en-US" sz="2400" dirty="0"/>
              <a:t>The Master</a:t>
            </a:r>
          </a:p>
          <a:p>
            <a:pPr lvl="1"/>
            <a:r>
              <a:rPr lang="en-US" sz="2200" dirty="0"/>
              <a:t>He was “traveling to a far country.”</a:t>
            </a:r>
          </a:p>
          <a:p>
            <a:r>
              <a:rPr lang="en-US" sz="2400" dirty="0"/>
              <a:t>The Servants</a:t>
            </a:r>
          </a:p>
          <a:p>
            <a:pPr lvl="1"/>
            <a:r>
              <a:rPr lang="en-US" sz="2200" dirty="0"/>
              <a:t>They were bond-servants.  Hence, they belonged to the Master.</a:t>
            </a:r>
          </a:p>
          <a:p>
            <a:r>
              <a:rPr lang="en-US" sz="2400" dirty="0"/>
              <a:t>The Task</a:t>
            </a:r>
          </a:p>
          <a:p>
            <a:pPr lvl="1"/>
            <a:r>
              <a:rPr lang="en-US" sz="2200" dirty="0"/>
              <a:t>The master provided to each servant a measure of money.  It was the master’s money, but it was given to each servant for use.</a:t>
            </a:r>
          </a:p>
          <a:p>
            <a:pPr lvl="1"/>
            <a:r>
              <a:rPr lang="en-US" sz="2200" dirty="0"/>
              <a:t>Each servant was given a different amount, according to their own ability.</a:t>
            </a:r>
          </a:p>
          <a:p>
            <a:pPr lvl="1"/>
            <a:r>
              <a:rPr lang="en-US" sz="2200" dirty="0"/>
              <a:t>When the master left, two of the servants “went at once” working with their assets.  One servant went and hid his talent in the ground.</a:t>
            </a:r>
            <a:endParaRPr lang="en-US" sz="2400" dirty="0"/>
          </a:p>
        </p:txBody>
      </p:sp>
      <p:pic>
        <p:nvPicPr>
          <p:cNvPr id="5" name="Picture 2" descr="Image result for The Parable of the talent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26727" y="2427324"/>
            <a:ext cx="2988877" cy="224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7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24800" cy="803564"/>
          </a:xfrm>
        </p:spPr>
        <p:txBody>
          <a:bodyPr/>
          <a:lstStyle/>
          <a:p>
            <a:r>
              <a:rPr lang="en-US" b="1" u="sng" cap="none" dirty="0">
                <a:latin typeface="Arial Rounded MT Bold" panose="020F0704030504030204" pitchFamily="34" charset="0"/>
              </a:rPr>
              <a:t>The Parable of the Talents</a:t>
            </a:r>
          </a:p>
        </p:txBody>
      </p:sp>
      <p:sp>
        <p:nvSpPr>
          <p:cNvPr id="3" name="Content Placeholder 2"/>
          <p:cNvSpPr>
            <a:spLocks noGrp="1"/>
          </p:cNvSpPr>
          <p:nvPr>
            <p:ph sz="half" idx="1"/>
          </p:nvPr>
        </p:nvSpPr>
        <p:spPr>
          <a:xfrm>
            <a:off x="149350" y="803564"/>
            <a:ext cx="6026727" cy="6054435"/>
          </a:xfrm>
        </p:spPr>
        <p:txBody>
          <a:bodyPr anchor="t">
            <a:normAutofit fontScale="85000" lnSpcReduction="20000"/>
          </a:bodyPr>
          <a:lstStyle/>
          <a:p>
            <a:r>
              <a:rPr lang="en-US" sz="2400" dirty="0"/>
              <a:t>The Return</a:t>
            </a:r>
          </a:p>
          <a:p>
            <a:pPr lvl="1"/>
            <a:r>
              <a:rPr lang="en-US" sz="2200" dirty="0"/>
              <a:t>After a long time, the master returned “settle accounts” which indicates they knew they would be held responsible.</a:t>
            </a:r>
          </a:p>
          <a:p>
            <a:r>
              <a:rPr lang="en-US" sz="2400" dirty="0"/>
              <a:t>The Reward</a:t>
            </a:r>
          </a:p>
          <a:p>
            <a:pPr lvl="1"/>
            <a:r>
              <a:rPr lang="en-US" sz="2200" dirty="0"/>
              <a:t>The five talent servant had gained five more.</a:t>
            </a:r>
          </a:p>
          <a:p>
            <a:pPr lvl="1"/>
            <a:r>
              <a:rPr lang="en-US" sz="2200" dirty="0"/>
              <a:t>“Well done”:  Bravo!</a:t>
            </a:r>
          </a:p>
          <a:p>
            <a:pPr lvl="1"/>
            <a:r>
              <a:rPr lang="en-US" sz="2200" dirty="0"/>
              <a:t>Good and Faithful Servant:  </a:t>
            </a:r>
          </a:p>
          <a:p>
            <a:pPr lvl="2"/>
            <a:r>
              <a:rPr lang="en-US" sz="2000" dirty="0"/>
              <a:t>His actions had been good in that the talents were used properly.</a:t>
            </a:r>
          </a:p>
          <a:p>
            <a:pPr lvl="2"/>
            <a:r>
              <a:rPr lang="en-US" sz="2000" dirty="0"/>
              <a:t>His actions had been faithful in that the talents were used to the Master’s expectations.</a:t>
            </a:r>
          </a:p>
          <a:p>
            <a:pPr lvl="1"/>
            <a:r>
              <a:rPr lang="en-US" sz="2200" dirty="0"/>
              <a:t>Rewards</a:t>
            </a:r>
          </a:p>
          <a:p>
            <a:pPr lvl="2"/>
            <a:r>
              <a:rPr lang="en-US" sz="2000" dirty="0"/>
              <a:t>Faithful over little, set over much:  Servant would be provided more responsibility and opportunity to serve.</a:t>
            </a:r>
          </a:p>
          <a:p>
            <a:pPr lvl="2"/>
            <a:r>
              <a:rPr lang="en-US" sz="2000" dirty="0"/>
              <a:t>Joy of the </a:t>
            </a:r>
            <a:r>
              <a:rPr lang="en-US" sz="2100" dirty="0"/>
              <a:t>Master:  He would share in the delight of the Master.</a:t>
            </a:r>
          </a:p>
          <a:p>
            <a:pPr lvl="1"/>
            <a:r>
              <a:rPr lang="en-US" sz="2300" dirty="0"/>
              <a:t>The two talent man received exactly the same reward!</a:t>
            </a:r>
          </a:p>
        </p:txBody>
      </p:sp>
      <p:pic>
        <p:nvPicPr>
          <p:cNvPr id="6" name="Picture 6" descr="Image result for The Parable of the tal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078" y="1593273"/>
            <a:ext cx="271462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24800" cy="803564"/>
          </a:xfrm>
        </p:spPr>
        <p:txBody>
          <a:bodyPr/>
          <a:lstStyle/>
          <a:p>
            <a:r>
              <a:rPr lang="en-US" b="1" u="sng" cap="none" dirty="0">
                <a:latin typeface="Arial Rounded MT Bold" panose="020F0704030504030204" pitchFamily="34" charset="0"/>
              </a:rPr>
              <a:t>The Parable of the Talents</a:t>
            </a:r>
          </a:p>
        </p:txBody>
      </p:sp>
      <p:sp>
        <p:nvSpPr>
          <p:cNvPr id="3" name="Content Placeholder 2"/>
          <p:cNvSpPr>
            <a:spLocks noGrp="1"/>
          </p:cNvSpPr>
          <p:nvPr>
            <p:ph sz="half" idx="1"/>
          </p:nvPr>
        </p:nvSpPr>
        <p:spPr>
          <a:xfrm>
            <a:off x="149350" y="803564"/>
            <a:ext cx="6026727" cy="6054435"/>
          </a:xfrm>
        </p:spPr>
        <p:txBody>
          <a:bodyPr anchor="t">
            <a:normAutofit/>
          </a:bodyPr>
          <a:lstStyle/>
          <a:p>
            <a:r>
              <a:rPr lang="en-US" sz="2400" dirty="0"/>
              <a:t>The Punishment</a:t>
            </a:r>
          </a:p>
          <a:p>
            <a:pPr lvl="1"/>
            <a:r>
              <a:rPr lang="en-US" sz="2100" dirty="0"/>
              <a:t>The one talent man was the last to report.</a:t>
            </a:r>
          </a:p>
          <a:p>
            <a:pPr lvl="1"/>
            <a:r>
              <a:rPr lang="en-US" sz="2100" dirty="0"/>
              <a:t>He came with excuses and blame…</a:t>
            </a:r>
          </a:p>
          <a:p>
            <a:pPr lvl="2"/>
            <a:r>
              <a:rPr lang="en-US" sz="1900" dirty="0"/>
              <a:t>“I knew you to be a hard man…”</a:t>
            </a:r>
          </a:p>
          <a:p>
            <a:pPr lvl="2"/>
            <a:r>
              <a:rPr lang="en-US" sz="1900" dirty="0"/>
              <a:t>“I was afraid…”</a:t>
            </a:r>
          </a:p>
          <a:p>
            <a:pPr lvl="2"/>
            <a:r>
              <a:rPr lang="en-US" sz="1900" dirty="0"/>
              <a:t>“Here is what you gave me…I didn’t lose it.”  (Ben’s translation)</a:t>
            </a:r>
          </a:p>
          <a:p>
            <a:pPr lvl="1"/>
            <a:r>
              <a:rPr lang="en-US" sz="2100" dirty="0"/>
              <a:t>Master’s Reaction</a:t>
            </a:r>
          </a:p>
          <a:p>
            <a:pPr lvl="2"/>
            <a:r>
              <a:rPr lang="en-US" sz="1900" dirty="0"/>
              <a:t>Wicked – Evil in a moral sense</a:t>
            </a:r>
          </a:p>
          <a:p>
            <a:pPr lvl="2"/>
            <a:r>
              <a:rPr lang="en-US" sz="1900" dirty="0"/>
              <a:t>Slothful – Unwillingness to give effort</a:t>
            </a:r>
          </a:p>
          <a:p>
            <a:pPr lvl="1"/>
            <a:r>
              <a:rPr lang="en-US" sz="2100" dirty="0"/>
              <a:t>Punishment</a:t>
            </a:r>
          </a:p>
          <a:p>
            <a:pPr lvl="2"/>
            <a:r>
              <a:rPr lang="en-US" sz="1900" dirty="0"/>
              <a:t>Lost what he had been given</a:t>
            </a:r>
          </a:p>
          <a:p>
            <a:pPr lvl="2"/>
            <a:r>
              <a:rPr lang="en-US" sz="1900" dirty="0"/>
              <a:t>Cast into outer darkness</a:t>
            </a:r>
          </a:p>
        </p:txBody>
      </p:sp>
      <p:pic>
        <p:nvPicPr>
          <p:cNvPr id="6" name="Picture 6" descr="Image result for The Parable of the tal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734" y="401783"/>
            <a:ext cx="2035969"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823987" y="3694790"/>
            <a:ext cx="3066716" cy="2794241"/>
            <a:chOff x="5922454" y="2130685"/>
            <a:chExt cx="3066716" cy="2794241"/>
          </a:xfrm>
        </p:grpSpPr>
        <p:pic>
          <p:nvPicPr>
            <p:cNvPr id="7" name="Picture 8" descr="Image result for scroll backdrops for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454" y="2130685"/>
              <a:ext cx="3066716" cy="27942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83310" y="2188977"/>
              <a:ext cx="2529815" cy="2677656"/>
            </a:xfrm>
            <a:prstGeom prst="rect">
              <a:avLst/>
            </a:prstGeom>
            <a:noFill/>
          </p:spPr>
          <p:txBody>
            <a:bodyPr wrap="square" rtlCol="0">
              <a:spAutoFit/>
            </a:bodyPr>
            <a:lstStyle/>
            <a:p>
              <a:r>
                <a:rPr lang="en-US" sz="2400" dirty="0">
                  <a:solidFill>
                    <a:schemeClr val="bg1"/>
                  </a:solidFill>
                </a:rPr>
                <a:t>“He did not deliberately do evil; but by doing nothing he miserably failed in his responsibility.”  </a:t>
              </a:r>
            </a:p>
            <a:p>
              <a:pPr algn="r"/>
              <a:r>
                <a:rPr lang="en-US" sz="2400" dirty="0">
                  <a:solidFill>
                    <a:schemeClr val="bg1"/>
                  </a:solidFill>
                </a:rPr>
                <a:t> - </a:t>
              </a:r>
              <a:r>
                <a:rPr lang="en-US" sz="2400" dirty="0" err="1">
                  <a:solidFill>
                    <a:schemeClr val="bg1"/>
                  </a:solidFill>
                </a:rPr>
                <a:t>Chumbley</a:t>
              </a:r>
              <a:endParaRPr lang="en-US" sz="2400" dirty="0">
                <a:solidFill>
                  <a:schemeClr val="bg1"/>
                </a:solidFill>
              </a:endParaRPr>
            </a:p>
          </p:txBody>
        </p:sp>
      </p:grpSp>
    </p:spTree>
    <p:extLst>
      <p:ext uri="{BB962C8B-B14F-4D97-AF65-F5344CB8AC3E}">
        <p14:creationId xmlns:p14="http://schemas.microsoft.com/office/powerpoint/2010/main" val="17681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3564"/>
          </a:xfrm>
        </p:spPr>
        <p:txBody>
          <a:bodyPr>
            <a:normAutofit/>
          </a:bodyPr>
          <a:lstStyle/>
          <a:p>
            <a:r>
              <a:rPr lang="en-US" b="1" u="sng" cap="none" dirty="0">
                <a:latin typeface="Arial Rounded MT Bold" panose="020F0704030504030204" pitchFamily="34" charset="0"/>
              </a:rPr>
              <a:t>Lessons from The Parable of the Talents</a:t>
            </a:r>
          </a:p>
        </p:txBody>
      </p:sp>
      <p:sp>
        <p:nvSpPr>
          <p:cNvPr id="3" name="Content Placeholder 2"/>
          <p:cNvSpPr>
            <a:spLocks noGrp="1"/>
          </p:cNvSpPr>
          <p:nvPr>
            <p:ph sz="half" idx="1"/>
          </p:nvPr>
        </p:nvSpPr>
        <p:spPr>
          <a:xfrm>
            <a:off x="149350" y="803564"/>
            <a:ext cx="6026727" cy="6054435"/>
          </a:xfrm>
        </p:spPr>
        <p:txBody>
          <a:bodyPr anchor="t">
            <a:normAutofit/>
          </a:bodyPr>
          <a:lstStyle/>
          <a:p>
            <a:r>
              <a:rPr lang="en-US" sz="2400" dirty="0"/>
              <a:t>Our Master is also returning.</a:t>
            </a:r>
          </a:p>
          <a:p>
            <a:pPr lvl="1"/>
            <a:r>
              <a:rPr lang="en-US" sz="2200" dirty="0"/>
              <a:t>Acts 1:6-11</a:t>
            </a:r>
          </a:p>
          <a:p>
            <a:pPr lvl="1"/>
            <a:r>
              <a:rPr lang="en-US" sz="2200" dirty="0"/>
              <a:t>Revelation 1:7</a:t>
            </a:r>
          </a:p>
          <a:p>
            <a:r>
              <a:rPr lang="en-US" sz="2400" dirty="0"/>
              <a:t>We are His servants.</a:t>
            </a:r>
          </a:p>
          <a:p>
            <a:pPr lvl="1"/>
            <a:r>
              <a:rPr lang="en-US" sz="2200" dirty="0"/>
              <a:t>We are his bond-servants. (1 Corinthians 7:22-23, 1 Peter 2:16)</a:t>
            </a:r>
          </a:p>
          <a:p>
            <a:pPr lvl="1"/>
            <a:r>
              <a:rPr lang="en-US" sz="2200" dirty="0"/>
              <a:t>We have been bought with a price.  (1 Corinthians 6:19-20, Acts 20:28)</a:t>
            </a:r>
          </a:p>
          <a:p>
            <a:r>
              <a:rPr lang="en-US" sz="2400" dirty="0"/>
              <a:t>We do not all have the same ability, but we all have the same responsibility!</a:t>
            </a:r>
          </a:p>
          <a:p>
            <a:pPr lvl="1"/>
            <a:r>
              <a:rPr lang="en-US" sz="2200" dirty="0"/>
              <a:t>Faithful Stewards (1 Corinthians 4:1-2, 1 Peter 4:10)</a:t>
            </a:r>
          </a:p>
        </p:txBody>
      </p:sp>
      <p:grpSp>
        <p:nvGrpSpPr>
          <p:cNvPr id="7" name="Group 6"/>
          <p:cNvGrpSpPr/>
          <p:nvPr/>
        </p:nvGrpSpPr>
        <p:grpSpPr>
          <a:xfrm>
            <a:off x="5922454" y="1373605"/>
            <a:ext cx="3066716" cy="3551321"/>
            <a:chOff x="5922454" y="1373605"/>
            <a:chExt cx="3066716" cy="3551321"/>
          </a:xfrm>
        </p:grpSpPr>
        <p:pic>
          <p:nvPicPr>
            <p:cNvPr id="5" name="Picture 8" descr="Image result for scroll backdrops for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454" y="1373605"/>
              <a:ext cx="3066716" cy="3551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5426" y="1748589"/>
              <a:ext cx="2529815" cy="3046988"/>
            </a:xfrm>
            <a:prstGeom prst="rect">
              <a:avLst/>
            </a:prstGeom>
            <a:noFill/>
          </p:spPr>
          <p:txBody>
            <a:bodyPr wrap="square" rtlCol="0">
              <a:spAutoFit/>
            </a:bodyPr>
            <a:lstStyle/>
            <a:p>
              <a:r>
                <a:rPr lang="en-US" sz="2400" dirty="0">
                  <a:solidFill>
                    <a:schemeClr val="bg1"/>
                  </a:solidFill>
                </a:rPr>
                <a:t>“Although not all equally able, we are all equally responsible to faithfully invest what has been given to us.”  </a:t>
              </a:r>
            </a:p>
            <a:p>
              <a:pPr algn="r"/>
              <a:r>
                <a:rPr lang="en-US" sz="2400" dirty="0">
                  <a:solidFill>
                    <a:schemeClr val="bg1"/>
                  </a:solidFill>
                </a:rPr>
                <a:t> - </a:t>
              </a:r>
              <a:r>
                <a:rPr lang="en-US" sz="2400" dirty="0" err="1">
                  <a:solidFill>
                    <a:schemeClr val="bg1"/>
                  </a:solidFill>
                </a:rPr>
                <a:t>Earnhart</a:t>
              </a:r>
              <a:endParaRPr lang="en-US" sz="2400" dirty="0">
                <a:solidFill>
                  <a:schemeClr val="bg1"/>
                </a:solidFill>
              </a:endParaRPr>
            </a:p>
          </p:txBody>
        </p:sp>
      </p:grpSp>
    </p:spTree>
    <p:extLst>
      <p:ext uri="{BB962C8B-B14F-4D97-AF65-F5344CB8AC3E}">
        <p14:creationId xmlns:p14="http://schemas.microsoft.com/office/powerpoint/2010/main" val="8862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scroll backdrops for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077" y="1331495"/>
            <a:ext cx="2751949" cy="45061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9144000" cy="803564"/>
          </a:xfrm>
        </p:spPr>
        <p:txBody>
          <a:bodyPr>
            <a:normAutofit/>
          </a:bodyPr>
          <a:lstStyle/>
          <a:p>
            <a:r>
              <a:rPr lang="en-US" b="1" u="sng" cap="none" dirty="0">
                <a:latin typeface="Arial Rounded MT Bold" panose="020F0704030504030204" pitchFamily="34" charset="0"/>
              </a:rPr>
              <a:t>Lessons from The Parable of the Talents</a:t>
            </a:r>
          </a:p>
        </p:txBody>
      </p:sp>
      <p:sp>
        <p:nvSpPr>
          <p:cNvPr id="3" name="Content Placeholder 2"/>
          <p:cNvSpPr>
            <a:spLocks noGrp="1"/>
          </p:cNvSpPr>
          <p:nvPr>
            <p:ph sz="half" idx="1"/>
          </p:nvPr>
        </p:nvSpPr>
        <p:spPr>
          <a:xfrm>
            <a:off x="149350" y="803564"/>
            <a:ext cx="6026727" cy="6054435"/>
          </a:xfrm>
        </p:spPr>
        <p:txBody>
          <a:bodyPr anchor="t">
            <a:normAutofit fontScale="92500" lnSpcReduction="10000"/>
          </a:bodyPr>
          <a:lstStyle/>
          <a:p>
            <a:r>
              <a:rPr lang="en-US" sz="2400" dirty="0"/>
              <a:t>Rewards</a:t>
            </a:r>
          </a:p>
          <a:p>
            <a:pPr lvl="1"/>
            <a:r>
              <a:rPr lang="en-US" sz="2200" dirty="0"/>
              <a:t>Our reward is a heavenly home!</a:t>
            </a:r>
          </a:p>
          <a:p>
            <a:pPr lvl="1"/>
            <a:r>
              <a:rPr lang="en-US" sz="2200" dirty="0"/>
              <a:t>Revelation 21:1-4</a:t>
            </a:r>
          </a:p>
          <a:p>
            <a:pPr lvl="1"/>
            <a:r>
              <a:rPr lang="en-US" sz="2200" dirty="0"/>
              <a:t>Matthew 25:34</a:t>
            </a:r>
          </a:p>
          <a:p>
            <a:r>
              <a:rPr lang="en-US" sz="2400" dirty="0"/>
              <a:t>Punishment</a:t>
            </a:r>
          </a:p>
          <a:p>
            <a:pPr lvl="1"/>
            <a:r>
              <a:rPr lang="en-US" sz="2000" dirty="0"/>
              <a:t>Punishment does await the wicked and lazy.</a:t>
            </a:r>
          </a:p>
          <a:p>
            <a:pPr lvl="1"/>
            <a:r>
              <a:rPr lang="en-US" sz="2000" dirty="0"/>
              <a:t>What is your view of God?  Harsh?  Expects too much?  Unreasonable to ask for self-control, self-denial, and self-sacrifice?</a:t>
            </a:r>
          </a:p>
          <a:p>
            <a:pPr lvl="1"/>
            <a:r>
              <a:rPr lang="en-US" sz="2000" dirty="0"/>
              <a:t>Do you think that since you cannot do as great things as others, that God will not require anything?</a:t>
            </a:r>
          </a:p>
          <a:p>
            <a:pPr lvl="1"/>
            <a:r>
              <a:rPr lang="en-US" sz="2000" dirty="0"/>
              <a:t>Do you think that as long as you don’t do wrong, God will be pleased?  Not doing wrong is </a:t>
            </a:r>
            <a:r>
              <a:rPr lang="en-US" sz="2000" b="1" u="sng" dirty="0"/>
              <a:t>not</a:t>
            </a:r>
            <a:r>
              <a:rPr lang="en-US" sz="2000" dirty="0"/>
              <a:t> the same as doing right.</a:t>
            </a:r>
          </a:p>
          <a:p>
            <a:pPr lvl="1"/>
            <a:r>
              <a:rPr lang="en-US" sz="2000" dirty="0"/>
              <a:t>God expects us to do what we can.  (Mark 14:8)</a:t>
            </a:r>
          </a:p>
          <a:p>
            <a:pPr lvl="1"/>
            <a:r>
              <a:rPr lang="en-US" sz="2000" dirty="0"/>
              <a:t>Matthew 25:31-46</a:t>
            </a:r>
          </a:p>
          <a:p>
            <a:pPr lvl="1"/>
            <a:endParaRPr lang="en-US" sz="2000" dirty="0"/>
          </a:p>
        </p:txBody>
      </p:sp>
      <p:sp>
        <p:nvSpPr>
          <p:cNvPr id="4" name="TextBox 3"/>
          <p:cNvSpPr txBox="1"/>
          <p:nvPr/>
        </p:nvSpPr>
        <p:spPr>
          <a:xfrm>
            <a:off x="6325426" y="1748589"/>
            <a:ext cx="2529815" cy="3416320"/>
          </a:xfrm>
          <a:prstGeom prst="rect">
            <a:avLst/>
          </a:prstGeom>
          <a:noFill/>
        </p:spPr>
        <p:txBody>
          <a:bodyPr wrap="square" rtlCol="0">
            <a:spAutoFit/>
          </a:bodyPr>
          <a:lstStyle/>
          <a:p>
            <a:r>
              <a:rPr lang="en-US" sz="2400" dirty="0">
                <a:solidFill>
                  <a:schemeClr val="bg1"/>
                </a:solidFill>
              </a:rPr>
              <a:t>“It is sometimes true that those who have small ability neglect their opportunity for service.  All He expects is that one shall do his best.” </a:t>
            </a:r>
          </a:p>
          <a:p>
            <a:pPr algn="r"/>
            <a:r>
              <a:rPr lang="en-US" sz="2400" dirty="0">
                <a:solidFill>
                  <a:schemeClr val="bg1"/>
                </a:solidFill>
              </a:rPr>
              <a:t> - </a:t>
            </a:r>
            <a:r>
              <a:rPr lang="en-US" sz="2400" dirty="0" err="1">
                <a:solidFill>
                  <a:schemeClr val="bg1"/>
                </a:solidFill>
              </a:rPr>
              <a:t>Chumbley</a:t>
            </a:r>
            <a:endParaRPr lang="en-US" sz="2400" dirty="0">
              <a:solidFill>
                <a:schemeClr val="bg1"/>
              </a:solidFill>
            </a:endParaRPr>
          </a:p>
        </p:txBody>
      </p:sp>
    </p:spTree>
    <p:extLst>
      <p:ext uri="{BB962C8B-B14F-4D97-AF65-F5344CB8AC3E}">
        <p14:creationId xmlns:p14="http://schemas.microsoft.com/office/powerpoint/2010/main" val="30630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1315</TotalTime>
  <Words>1098</Words>
  <Application>Microsoft Office PowerPoint</Application>
  <PresentationFormat>On-screen Show (4:3)</PresentationFormat>
  <Paragraphs>74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 BLANCA</vt:lpstr>
      <vt:lpstr>Arial</vt:lpstr>
      <vt:lpstr>Arial Rounded MT Bold</vt:lpstr>
      <vt:lpstr>Calibri</vt:lpstr>
      <vt:lpstr>Calibri Light</vt:lpstr>
      <vt:lpstr>Celestial</vt:lpstr>
      <vt:lpstr>PowerPoint Presentation</vt:lpstr>
      <vt:lpstr>The Parable of the Talents Matthew 25:14-30</vt:lpstr>
      <vt:lpstr>Matthew 25:14-25</vt:lpstr>
      <vt:lpstr>Matthew 25:14-25</vt:lpstr>
      <vt:lpstr>The Parable of the Talents</vt:lpstr>
      <vt:lpstr>The Parable of the Talents</vt:lpstr>
      <vt:lpstr>The Parable of the Talents</vt:lpstr>
      <vt:lpstr>Lessons from The Parable of the Talents</vt:lpstr>
      <vt:lpstr>Lessons from The Parable of the Talents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Holt</dc:creator>
  <cp:lastModifiedBy>Ben Holt</cp:lastModifiedBy>
  <cp:revision>18</cp:revision>
  <dcterms:created xsi:type="dcterms:W3CDTF">2016-10-15T15:51:50Z</dcterms:created>
  <dcterms:modified xsi:type="dcterms:W3CDTF">2016-10-16T13:47:46Z</dcterms:modified>
</cp:coreProperties>
</file>