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7" r:id="rId3"/>
    <p:sldId id="257" r:id="rId4"/>
    <p:sldId id="266" r:id="rId5"/>
    <p:sldId id="256" r:id="rId6"/>
    <p:sldId id="258" r:id="rId7"/>
    <p:sldId id="259" r:id="rId8"/>
    <p:sldId id="269" r:id="rId9"/>
    <p:sldId id="270" r:id="rId10"/>
    <p:sldId id="271"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133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18190B-26D8-4D08-B8CF-D5A7738B2D5E}"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41681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8190B-26D8-4D08-B8CF-D5A7738B2D5E}"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199866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8190B-26D8-4D08-B8CF-D5A7738B2D5E}"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54392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8190B-26D8-4D08-B8CF-D5A7738B2D5E}"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131273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18190B-26D8-4D08-B8CF-D5A7738B2D5E}"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200337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18190B-26D8-4D08-B8CF-D5A7738B2D5E}"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25834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18190B-26D8-4D08-B8CF-D5A7738B2D5E}" type="datetimeFigureOut">
              <a:rPr lang="en-US" smtClean="0"/>
              <a:t>3/11/2017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219733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18190B-26D8-4D08-B8CF-D5A7738B2D5E}" type="datetimeFigureOut">
              <a:rPr lang="en-US" smtClean="0"/>
              <a:t>3/11/2017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96901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8190B-26D8-4D08-B8CF-D5A7738B2D5E}" type="datetimeFigureOut">
              <a:rPr lang="en-US" smtClean="0"/>
              <a:t>3/11/2017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19805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18190B-26D8-4D08-B8CF-D5A7738B2D5E}"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18050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18190B-26D8-4D08-B8CF-D5A7738B2D5E}"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58294-CC78-44C6-8F54-3936F32242A7}" type="slidenum">
              <a:rPr lang="en-US" smtClean="0"/>
              <a:t>‹#›</a:t>
            </a:fld>
            <a:endParaRPr lang="en-US"/>
          </a:p>
        </p:txBody>
      </p:sp>
    </p:spTree>
    <p:extLst>
      <p:ext uri="{BB962C8B-B14F-4D97-AF65-F5344CB8AC3E}">
        <p14:creationId xmlns:p14="http://schemas.microsoft.com/office/powerpoint/2010/main" val="231229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689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0" y="1337481"/>
            <a:ext cx="9144000" cy="48394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8190B-26D8-4D08-B8CF-D5A7738B2D5E}" type="datetimeFigureOut">
              <a:rPr lang="en-US" smtClean="0"/>
              <a:t>3/11/2017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58294-CC78-44C6-8F54-3936F32242A7}" type="slidenum">
              <a:rPr lang="en-US" smtClean="0"/>
              <a:t>‹#›</a:t>
            </a:fld>
            <a:endParaRPr lang="en-US"/>
          </a:p>
        </p:txBody>
      </p:sp>
      <p:sp>
        <p:nvSpPr>
          <p:cNvPr id="8" name="Rectangle: Rounded Corners 7"/>
          <p:cNvSpPr/>
          <p:nvPr userDrawn="1"/>
        </p:nvSpPr>
        <p:spPr>
          <a:xfrm>
            <a:off x="0" y="968991"/>
            <a:ext cx="9144000" cy="368490"/>
          </a:xfrm>
          <a:prstGeom prst="roundRect">
            <a:avLst/>
          </a:prstGeom>
          <a:gradFill>
            <a:gsLst>
              <a:gs pos="0">
                <a:schemeClr val="accent1">
                  <a:lumMod val="5000"/>
                  <a:lumOff val="95000"/>
                </a:schemeClr>
              </a:gs>
              <a:gs pos="45000">
                <a:schemeClr val="accent1">
                  <a:lumMod val="45000"/>
                  <a:lumOff val="55000"/>
                </a:schemeClr>
              </a:gs>
              <a:gs pos="100000">
                <a:schemeClr val="tx1"/>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userDrawn="1"/>
        </p:nvSpPr>
        <p:spPr>
          <a:xfrm>
            <a:off x="2272" y="6212009"/>
            <a:ext cx="9144000" cy="368490"/>
          </a:xfrm>
          <a:prstGeom prst="roundRect">
            <a:avLst/>
          </a:prstGeom>
          <a:gradFill>
            <a:gsLst>
              <a:gs pos="0">
                <a:schemeClr val="accent1">
                  <a:lumMod val="5000"/>
                  <a:lumOff val="95000"/>
                </a:schemeClr>
              </a:gs>
              <a:gs pos="45000">
                <a:schemeClr val="accent1">
                  <a:lumMod val="45000"/>
                  <a:lumOff val="55000"/>
                </a:schemeClr>
              </a:gs>
              <a:gs pos="100000">
                <a:schemeClr val="tx1"/>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160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575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rgbClr val="C00000"/>
                </a:solidFill>
              </a:rPr>
              <a:t>The Miracles of Jesus:  Their Validity</a:t>
            </a:r>
          </a:p>
        </p:txBody>
      </p:sp>
      <p:sp>
        <p:nvSpPr>
          <p:cNvPr id="3" name="Content Placeholder 2"/>
          <p:cNvSpPr>
            <a:spLocks noGrp="1"/>
          </p:cNvSpPr>
          <p:nvPr>
            <p:ph idx="1"/>
          </p:nvPr>
        </p:nvSpPr>
        <p:spPr>
          <a:xfrm>
            <a:off x="-2" y="1337481"/>
            <a:ext cx="5684521" cy="4773759"/>
          </a:xfrm>
        </p:spPr>
        <p:txBody>
          <a:bodyPr>
            <a:normAutofit fontScale="92500" lnSpcReduction="20000"/>
          </a:bodyPr>
          <a:lstStyle/>
          <a:p>
            <a:r>
              <a:rPr lang="en-US" dirty="0">
                <a:latin typeface="AR CENA" panose="02000000000000000000" pitchFamily="2" charset="0"/>
              </a:rPr>
              <a:t>Skeptics today question the validity of every word of the Bible, including the miracles of Jesus.</a:t>
            </a:r>
          </a:p>
          <a:p>
            <a:pPr marL="457200" lvl="1"/>
            <a:r>
              <a:rPr lang="en-US" dirty="0"/>
              <a:t>The apostles didn’t doubt their validity.   (Matthew 14:33) </a:t>
            </a:r>
          </a:p>
          <a:p>
            <a:pPr marL="457200" lvl="1"/>
            <a:r>
              <a:rPr lang="en-US" dirty="0"/>
              <a:t>The people didn’t doubt their validity.  (Matthew 15:29-31)</a:t>
            </a:r>
          </a:p>
          <a:p>
            <a:pPr marL="457200" lvl="1"/>
            <a:r>
              <a:rPr lang="en-US" dirty="0"/>
              <a:t>Even the enemies of Jesus did not reject their validity, but tried to accuse Him of other things.  (John 5:16)</a:t>
            </a:r>
          </a:p>
          <a:p>
            <a:r>
              <a:rPr lang="en-US" dirty="0">
                <a:latin typeface="AR CENA" panose="02000000000000000000" pitchFamily="2" charset="0"/>
              </a:rPr>
              <a:t>There is great danger in rejecting the power and miracles of Jesus.  (Matthew 11:20-24)</a:t>
            </a:r>
          </a:p>
          <a:p>
            <a:r>
              <a:rPr lang="en-US" dirty="0">
                <a:latin typeface="AR CENA" panose="02000000000000000000" pitchFamily="2" charset="0"/>
              </a:rPr>
              <a:t>If we believe that God created everything through the power of the Son, then why would we doubt His ability to perform miracles?</a:t>
            </a:r>
          </a:p>
        </p:txBody>
      </p:sp>
      <p:sp>
        <p:nvSpPr>
          <p:cNvPr id="6" name="TextBox 5"/>
          <p:cNvSpPr txBox="1"/>
          <p:nvPr/>
        </p:nvSpPr>
        <p:spPr>
          <a:xfrm>
            <a:off x="5909609" y="4011930"/>
            <a:ext cx="3211366" cy="2308324"/>
          </a:xfrm>
          <a:prstGeom prst="rect">
            <a:avLst/>
          </a:prstGeom>
          <a:noFill/>
        </p:spPr>
        <p:txBody>
          <a:bodyPr wrap="square" rtlCol="0">
            <a:spAutoFit/>
          </a:bodyPr>
          <a:lstStyle/>
          <a:p>
            <a:r>
              <a:rPr lang="en-US" dirty="0"/>
              <a:t>“For if the mighty works done in you had been done in Sodom, it would have remained until this day.  But I tell you that it will be more tolerable on the day of judgment for the land of Sodom than for you.’</a:t>
            </a:r>
            <a:r>
              <a:rPr lang="en-US" dirty="0"/>
              <a:t>” </a:t>
            </a:r>
          </a:p>
          <a:p>
            <a:pPr algn="r"/>
            <a:r>
              <a:rPr lang="en-US" dirty="0"/>
              <a:t>Matthew 11:23b-24, ESV</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415" y="1337481"/>
            <a:ext cx="3131560" cy="2505248"/>
          </a:xfrm>
          <a:prstGeom prst="rect">
            <a:avLst/>
          </a:prstGeom>
        </p:spPr>
      </p:pic>
    </p:spTree>
    <p:extLst>
      <p:ext uri="{BB962C8B-B14F-4D97-AF65-F5344CB8AC3E}">
        <p14:creationId xmlns:p14="http://schemas.microsoft.com/office/powerpoint/2010/main" val="51850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rgbClr val="C00000"/>
                </a:solidFill>
              </a:rPr>
              <a:t>The Miracles of Jesus</a:t>
            </a:r>
          </a:p>
        </p:txBody>
      </p:sp>
      <p:sp>
        <p:nvSpPr>
          <p:cNvPr id="3" name="Content Placeholder 2"/>
          <p:cNvSpPr>
            <a:spLocks noGrp="1"/>
          </p:cNvSpPr>
          <p:nvPr>
            <p:ph idx="1"/>
          </p:nvPr>
        </p:nvSpPr>
        <p:spPr>
          <a:xfrm>
            <a:off x="0" y="1337481"/>
            <a:ext cx="4743450" cy="4855501"/>
          </a:xfrm>
        </p:spPr>
        <p:txBody>
          <a:bodyPr>
            <a:normAutofit fontScale="92500" lnSpcReduction="20000"/>
          </a:bodyPr>
          <a:lstStyle/>
          <a:p>
            <a:r>
              <a:rPr lang="en-US" dirty="0">
                <a:latin typeface="AR CENA" panose="02000000000000000000" pitchFamily="2" charset="0"/>
              </a:rPr>
              <a:t>Jesus not only claimed to be the Son of God, He proved it through His good works and the miraculous power He showed.</a:t>
            </a:r>
          </a:p>
          <a:p>
            <a:r>
              <a:rPr lang="en-US" dirty="0">
                <a:latin typeface="AR CENA" panose="02000000000000000000" pitchFamily="2" charset="0"/>
              </a:rPr>
              <a:t>“Rabbi, we know that you are a teacher come from God, for no one can do these signs that you do unless God is with Him.”  (John 3:2)</a:t>
            </a:r>
          </a:p>
          <a:p>
            <a:r>
              <a:rPr lang="en-US" dirty="0">
                <a:latin typeface="AR CENA" panose="02000000000000000000" pitchFamily="2" charset="0"/>
              </a:rPr>
              <a:t>“Now Jesus did many other signs in the presence of the disciples, which are not written in this book; but these are written so that you may believe that Jesus is the Christ, the Son of God, and that by believing you may have life in His name.”  (John 20:30-31, ESV)</a:t>
            </a:r>
          </a:p>
        </p:txBody>
      </p:sp>
      <p:pic>
        <p:nvPicPr>
          <p:cNvPr id="2050" name="Picture 2" descr="Image result for Matthew 16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108" y="1842655"/>
            <a:ext cx="4299527" cy="322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3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rgbClr val="C00000"/>
                </a:solidFill>
              </a:rPr>
              <a:t>The Claims of Jesus</a:t>
            </a:r>
          </a:p>
        </p:txBody>
      </p:sp>
      <p:sp>
        <p:nvSpPr>
          <p:cNvPr id="3" name="Content Placeholder 2"/>
          <p:cNvSpPr>
            <a:spLocks noGrp="1"/>
          </p:cNvSpPr>
          <p:nvPr>
            <p:ph idx="1"/>
          </p:nvPr>
        </p:nvSpPr>
        <p:spPr>
          <a:xfrm>
            <a:off x="0" y="1337481"/>
            <a:ext cx="4253345" cy="4855501"/>
          </a:xfrm>
        </p:spPr>
        <p:txBody>
          <a:bodyPr>
            <a:normAutofit/>
          </a:bodyPr>
          <a:lstStyle/>
          <a:p>
            <a:r>
              <a:rPr lang="en-US" dirty="0">
                <a:latin typeface="AR CENA" panose="02000000000000000000" pitchFamily="2" charset="0"/>
              </a:rPr>
              <a:t>He was equal with the Father.</a:t>
            </a:r>
          </a:p>
          <a:p>
            <a:r>
              <a:rPr lang="en-US" dirty="0">
                <a:latin typeface="AR CENA" panose="02000000000000000000" pitchFamily="2" charset="0"/>
              </a:rPr>
              <a:t>He is the only Son of God – a special relationship.</a:t>
            </a:r>
          </a:p>
          <a:p>
            <a:r>
              <a:rPr lang="en-US" dirty="0">
                <a:latin typeface="AR CENA" panose="02000000000000000000" pitchFamily="2" charset="0"/>
              </a:rPr>
              <a:t>He is able to forgive sins, which is reserved for God alone.</a:t>
            </a:r>
          </a:p>
          <a:p>
            <a:r>
              <a:rPr lang="en-US" dirty="0">
                <a:latin typeface="AR CENA" panose="02000000000000000000" pitchFamily="2" charset="0"/>
              </a:rPr>
              <a:t>He was worshipped, which is only accepted when given to God.</a:t>
            </a:r>
          </a:p>
          <a:p>
            <a:r>
              <a:rPr lang="en-US" dirty="0">
                <a:latin typeface="AR CENA" panose="02000000000000000000" pitchFamily="2" charset="0"/>
              </a:rPr>
              <a:t>He spoke with the authority of God, because He is God.</a:t>
            </a:r>
          </a:p>
        </p:txBody>
      </p:sp>
      <p:pic>
        <p:nvPicPr>
          <p:cNvPr id="2050" name="Picture 2" descr="Image result for Matthew 16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036" y="1842655"/>
            <a:ext cx="4673599" cy="350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04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rPr>
              <a:t>Jesus did more than just claim deity…</a:t>
            </a:r>
          </a:p>
        </p:txBody>
      </p:sp>
      <p:sp>
        <p:nvSpPr>
          <p:cNvPr id="3" name="Content Placeholder 2"/>
          <p:cNvSpPr>
            <a:spLocks noGrp="1"/>
          </p:cNvSpPr>
          <p:nvPr>
            <p:ph idx="1"/>
          </p:nvPr>
        </p:nvSpPr>
        <p:spPr>
          <a:xfrm>
            <a:off x="0" y="1337481"/>
            <a:ext cx="9144000" cy="5021755"/>
          </a:xfrm>
        </p:spPr>
        <p:txBody>
          <a:bodyPr>
            <a:normAutofit/>
          </a:bodyPr>
          <a:lstStyle/>
          <a:p>
            <a:pPr marL="0" indent="0">
              <a:buNone/>
            </a:pPr>
            <a:r>
              <a:rPr lang="en-US" dirty="0">
                <a:latin typeface="AR CENA" panose="02000000000000000000" pitchFamily="2" charset="0"/>
              </a:rPr>
              <a:t>“But the testimony that I have is greater than that of John.  For the works that the Father has given me to accomplish, the very works that I am doing, bear witness about me that the Father has sent me.  And the Father who sent me has himself borne witness about me.  His voice you have never heard, his form you have never seen, and you do not have his word abiding in you, for you do not believe the one whom he has sent.  You search the Scriptures because you think that in them you have eternal life; and it is they that bear witness about me, yet you refuse to come to me that you may have life.”</a:t>
            </a:r>
          </a:p>
          <a:p>
            <a:pPr marL="0" indent="0" algn="r">
              <a:buNone/>
            </a:pPr>
            <a:r>
              <a:rPr lang="en-US" dirty="0">
                <a:latin typeface="AR CENA" panose="02000000000000000000" pitchFamily="2" charset="0"/>
              </a:rPr>
              <a:t>- John 5:36-40, ESV</a:t>
            </a:r>
          </a:p>
        </p:txBody>
      </p:sp>
    </p:spTree>
    <p:extLst>
      <p:ext uri="{BB962C8B-B14F-4D97-AF65-F5344CB8AC3E}">
        <p14:creationId xmlns:p14="http://schemas.microsoft.com/office/powerpoint/2010/main" val="3159528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rPr>
              <a:t>A Question from the Baptizer</a:t>
            </a:r>
          </a:p>
        </p:txBody>
      </p:sp>
      <p:sp>
        <p:nvSpPr>
          <p:cNvPr id="3" name="Content Placeholder 2"/>
          <p:cNvSpPr>
            <a:spLocks noGrp="1"/>
          </p:cNvSpPr>
          <p:nvPr>
            <p:ph idx="1"/>
          </p:nvPr>
        </p:nvSpPr>
        <p:spPr>
          <a:xfrm>
            <a:off x="0" y="1337481"/>
            <a:ext cx="9144000" cy="5021755"/>
          </a:xfrm>
        </p:spPr>
        <p:txBody>
          <a:bodyPr>
            <a:normAutofit lnSpcReduction="10000"/>
          </a:bodyPr>
          <a:lstStyle/>
          <a:p>
            <a:pPr marL="0" indent="0">
              <a:buNone/>
            </a:pPr>
            <a:r>
              <a:rPr lang="en-US" dirty="0">
                <a:latin typeface="AR CENA" panose="02000000000000000000" pitchFamily="2" charset="0"/>
              </a:rPr>
              <a:t>“John’s followers told him about all these things.  He called for two of his followers and sent them to the Lord to ask, ‘Are you the One who is to come, or should we wait for someone else?’  When the men came to Jesus, they said, ‘John the Baptist sent us to you with this question: Are you the One who is to come, or should we wait for someone else?’  At that time, Jesus healed many people of their sicknesses, diseases, and evil spirits, and he gave sight to many blind people.  Then Jesus answered John’s followers, ‘Go tell John what you saw and heard here.  The blind can see, the crippled can walk, and people with skin disease are healed.  The deaf can hear, the dead are raised to life, and the Good News is preached to the poor.  Those who do not stumble in their faith because of me are blessed.’” </a:t>
            </a:r>
          </a:p>
          <a:p>
            <a:pPr marL="0" indent="0" algn="r">
              <a:buNone/>
            </a:pPr>
            <a:r>
              <a:rPr lang="en-US" dirty="0">
                <a:latin typeface="AR CENA" panose="02000000000000000000" pitchFamily="2" charset="0"/>
              </a:rPr>
              <a:t>- Luke 7:18-23, NCV</a:t>
            </a:r>
          </a:p>
        </p:txBody>
      </p:sp>
    </p:spTree>
    <p:extLst>
      <p:ext uri="{BB962C8B-B14F-4D97-AF65-F5344CB8AC3E}">
        <p14:creationId xmlns:p14="http://schemas.microsoft.com/office/powerpoint/2010/main" val="206769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0144"/>
            <a:ext cx="7772400" cy="3519055"/>
          </a:xfrm>
        </p:spPr>
        <p:txBody>
          <a:bodyPr>
            <a:normAutofit/>
          </a:bodyPr>
          <a:lstStyle/>
          <a:p>
            <a:r>
              <a:rPr lang="en-US" sz="7200" dirty="0">
                <a:solidFill>
                  <a:srgbClr val="C00000"/>
                </a:solidFill>
                <a:latin typeface="AR BLANCA" panose="02000000000000000000" pitchFamily="2" charset="0"/>
              </a:rPr>
              <a:t>“But Who Do You Say That I Am?</a:t>
            </a:r>
            <a:br>
              <a:rPr lang="en-US" dirty="0">
                <a:solidFill>
                  <a:srgbClr val="C00000"/>
                </a:solidFill>
                <a:latin typeface="AR BLANCA" panose="02000000000000000000" pitchFamily="2" charset="0"/>
              </a:rPr>
            </a:br>
            <a:r>
              <a:rPr lang="en-US" sz="4400" dirty="0">
                <a:solidFill>
                  <a:srgbClr val="C00000"/>
                </a:solidFill>
                <a:latin typeface="AR BLANCA" panose="02000000000000000000" pitchFamily="2" charset="0"/>
              </a:rPr>
              <a:t>The Miracles of Jesus</a:t>
            </a:r>
            <a:endParaRPr lang="en-US" dirty="0">
              <a:solidFill>
                <a:srgbClr val="C00000"/>
              </a:solidFill>
              <a:latin typeface="AR BLANCA" panose="02000000000000000000" pitchFamily="2" charset="0"/>
            </a:endParaRPr>
          </a:p>
        </p:txBody>
      </p:sp>
      <p:sp>
        <p:nvSpPr>
          <p:cNvPr id="5" name="Subtitle 4"/>
          <p:cNvSpPr>
            <a:spLocks noGrp="1"/>
          </p:cNvSpPr>
          <p:nvPr>
            <p:ph type="subTitle" idx="1"/>
          </p:nvPr>
        </p:nvSpPr>
        <p:spPr>
          <a:xfrm>
            <a:off x="2286000" y="5250872"/>
            <a:ext cx="6858000" cy="921327"/>
          </a:xfrm>
        </p:spPr>
        <p:txBody>
          <a:bodyPr/>
          <a:lstStyle/>
          <a:p>
            <a:pPr algn="r"/>
            <a:r>
              <a:rPr lang="en-US" dirty="0"/>
              <a:t>Church of Christ at Medina</a:t>
            </a:r>
          </a:p>
          <a:p>
            <a:pPr algn="r"/>
            <a:r>
              <a:rPr lang="en-US" dirty="0"/>
              <a:t>March 12</a:t>
            </a:r>
            <a:r>
              <a:rPr lang="en-US" baseline="30000" dirty="0"/>
              <a:t>th</a:t>
            </a:r>
            <a:r>
              <a:rPr lang="en-US" dirty="0"/>
              <a:t>, 2017</a:t>
            </a:r>
          </a:p>
        </p:txBody>
      </p:sp>
    </p:spTree>
    <p:extLst>
      <p:ext uri="{BB962C8B-B14F-4D97-AF65-F5344CB8AC3E}">
        <p14:creationId xmlns:p14="http://schemas.microsoft.com/office/powerpoint/2010/main" val="244481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rgbClr val="C00000"/>
                </a:solidFill>
              </a:rPr>
              <a:t>What is a miracle?</a:t>
            </a:r>
          </a:p>
        </p:txBody>
      </p:sp>
      <p:sp>
        <p:nvSpPr>
          <p:cNvPr id="3" name="Content Placeholder 2"/>
          <p:cNvSpPr>
            <a:spLocks noGrp="1"/>
          </p:cNvSpPr>
          <p:nvPr>
            <p:ph idx="1"/>
          </p:nvPr>
        </p:nvSpPr>
        <p:spPr>
          <a:xfrm>
            <a:off x="0" y="1337481"/>
            <a:ext cx="5257800" cy="4855501"/>
          </a:xfrm>
        </p:spPr>
        <p:txBody>
          <a:bodyPr>
            <a:normAutofit fontScale="92500" lnSpcReduction="10000"/>
          </a:bodyPr>
          <a:lstStyle/>
          <a:p>
            <a:r>
              <a:rPr lang="en-US" dirty="0">
                <a:latin typeface="AR CENA" panose="02000000000000000000" pitchFamily="2" charset="0"/>
              </a:rPr>
              <a:t>Miracles are not science…</a:t>
            </a:r>
          </a:p>
          <a:p>
            <a:pPr marL="457200" lvl="1"/>
            <a:r>
              <a:rPr lang="en-US" sz="2000" dirty="0"/>
              <a:t>Science is based upon that which is limited to the natural order of things and is typically repeatable.</a:t>
            </a:r>
            <a:endParaRPr lang="en-US" sz="2000" dirty="0">
              <a:latin typeface="AR CENA" panose="02000000000000000000" pitchFamily="2" charset="0"/>
            </a:endParaRPr>
          </a:p>
          <a:p>
            <a:r>
              <a:rPr lang="en-US" dirty="0">
                <a:latin typeface="AR CENA" panose="02000000000000000000" pitchFamily="2" charset="0"/>
              </a:rPr>
              <a:t>Miracles are not just acts of wonder</a:t>
            </a:r>
          </a:p>
          <a:p>
            <a:pPr marL="457200"/>
            <a:r>
              <a:rPr lang="en-US" sz="2000" dirty="0"/>
              <a:t>A miracle is not just something that is so terrific that is produces wonder (birth of a child, etc.).</a:t>
            </a:r>
            <a:endParaRPr lang="en-US" sz="2000" dirty="0">
              <a:latin typeface="AR CENA" panose="02000000000000000000" pitchFamily="2" charset="0"/>
            </a:endParaRPr>
          </a:p>
          <a:p>
            <a:r>
              <a:rPr lang="en-US" dirty="0">
                <a:latin typeface="AR CENA" panose="02000000000000000000" pitchFamily="2" charset="0"/>
              </a:rPr>
              <a:t>Miracles</a:t>
            </a:r>
          </a:p>
          <a:p>
            <a:pPr marL="457200" lvl="1"/>
            <a:r>
              <a:rPr lang="en-US" sz="2000" dirty="0"/>
              <a:t>‘A miracle involves God reaching down and doing something beyond what normally would happen in nature…”</a:t>
            </a:r>
          </a:p>
          <a:p>
            <a:pPr marL="457200" lvl="1"/>
            <a:r>
              <a:rPr lang="en-US" sz="2100" dirty="0"/>
              <a:t>They are immediate, and obvious to all.</a:t>
            </a:r>
          </a:p>
          <a:p>
            <a:pPr marL="457200"/>
            <a:r>
              <a:rPr lang="en-US" sz="2000" dirty="0"/>
              <a:t>Miracles are the intervention of God, and they are given for a specific purpose – to produce faith in God!</a:t>
            </a:r>
          </a:p>
        </p:txBody>
      </p:sp>
      <p:pic>
        <p:nvPicPr>
          <p:cNvPr id="6" name="Picture 5"/>
          <p:cNvPicPr>
            <a:picLocks noChangeAspect="1"/>
          </p:cNvPicPr>
          <p:nvPr/>
        </p:nvPicPr>
        <p:blipFill>
          <a:blip r:embed="rId2"/>
          <a:stretch>
            <a:fillRect/>
          </a:stretch>
        </p:blipFill>
        <p:spPr>
          <a:xfrm>
            <a:off x="5887521" y="1402081"/>
            <a:ext cx="3022164" cy="2560320"/>
          </a:xfrm>
          <a:prstGeom prst="rect">
            <a:avLst/>
          </a:prstGeom>
        </p:spPr>
      </p:pic>
      <p:sp>
        <p:nvSpPr>
          <p:cNvPr id="8" name="TextBox 7"/>
          <p:cNvSpPr txBox="1"/>
          <p:nvPr/>
        </p:nvSpPr>
        <p:spPr>
          <a:xfrm>
            <a:off x="5379720" y="3962401"/>
            <a:ext cx="3764280" cy="2308324"/>
          </a:xfrm>
          <a:prstGeom prst="rect">
            <a:avLst/>
          </a:prstGeom>
          <a:noFill/>
        </p:spPr>
        <p:txBody>
          <a:bodyPr wrap="square" rtlCol="0">
            <a:spAutoFit/>
          </a:bodyPr>
          <a:lstStyle/>
          <a:p>
            <a:r>
              <a:rPr lang="en-US" dirty="0"/>
              <a:t>“Now Jesus did many other signs in the presence of the disciples, which are not written in this book; but these are written so that you may believe that Jesus is the Christ, the Son of God, and that by believing you may have life in His name.”  </a:t>
            </a:r>
          </a:p>
          <a:p>
            <a:pPr algn="r"/>
            <a:r>
              <a:rPr lang="en-US" dirty="0"/>
              <a:t>-  John 20:30-31, ESV</a:t>
            </a:r>
          </a:p>
        </p:txBody>
      </p:sp>
    </p:spTree>
    <p:extLst>
      <p:ext uri="{BB962C8B-B14F-4D97-AF65-F5344CB8AC3E}">
        <p14:creationId xmlns:p14="http://schemas.microsoft.com/office/powerpoint/2010/main" val="27703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rgbClr val="C00000"/>
                </a:solidFill>
              </a:rPr>
              <a:t>The Miracles of Jesus:  Over Nature</a:t>
            </a:r>
          </a:p>
        </p:txBody>
      </p:sp>
      <p:sp>
        <p:nvSpPr>
          <p:cNvPr id="3" name="Content Placeholder 2"/>
          <p:cNvSpPr>
            <a:spLocks noGrp="1"/>
          </p:cNvSpPr>
          <p:nvPr>
            <p:ph idx="1"/>
          </p:nvPr>
        </p:nvSpPr>
        <p:spPr>
          <a:xfrm>
            <a:off x="-1" y="1337481"/>
            <a:ext cx="5518778" cy="4855501"/>
          </a:xfrm>
        </p:spPr>
        <p:txBody>
          <a:bodyPr>
            <a:normAutofit/>
          </a:bodyPr>
          <a:lstStyle/>
          <a:p>
            <a:r>
              <a:rPr lang="en-US" dirty="0">
                <a:latin typeface="AR CENA" panose="02000000000000000000" pitchFamily="2" charset="0"/>
              </a:rPr>
              <a:t>Jesus calms the storm (Mark 4:35-41)</a:t>
            </a:r>
          </a:p>
          <a:p>
            <a:pPr marL="457200" lvl="1"/>
            <a:r>
              <a:rPr lang="en-US" sz="2000" dirty="0"/>
              <a:t>“And He awoke and rebuked the wind and said to the sea, ‘Peace! Be still!’  And the wind ceased, and there was a great calm.  He said to them, ‘Why are you so afraid?  Have you still no faith?’  And they were filled with great fear and said to one another, ‘Who then is this, that even the wind and the sea obey him?’”</a:t>
            </a:r>
          </a:p>
          <a:p>
            <a:pPr marL="457200" lvl="1"/>
            <a:r>
              <a:rPr lang="en-US" sz="2000" dirty="0"/>
              <a:t>Jesus showed His power over nature in many other miracles including…</a:t>
            </a:r>
          </a:p>
          <a:p>
            <a:pPr marL="914400" lvl="2"/>
            <a:r>
              <a:rPr lang="en-US" sz="1800" dirty="0"/>
              <a:t>Turning water into wine (John 2:1-11)</a:t>
            </a:r>
          </a:p>
          <a:p>
            <a:pPr marL="914400" lvl="2"/>
            <a:r>
              <a:rPr lang="en-US" sz="1800" dirty="0"/>
              <a:t>Miraculous catch of fish (Luke 5, John 21)</a:t>
            </a:r>
          </a:p>
          <a:p>
            <a:pPr marL="914400" lvl="2"/>
            <a:r>
              <a:rPr lang="en-US" sz="1800" dirty="0"/>
              <a:t>Feeding the multitudes (Luke 9:12-17)</a:t>
            </a:r>
          </a:p>
          <a:p>
            <a:pPr marL="914400" lvl="2"/>
            <a:r>
              <a:rPr lang="en-US" sz="1800" dirty="0"/>
              <a:t>Withering of the fig tree (Matthew 21:18-22)</a:t>
            </a:r>
          </a:p>
        </p:txBody>
      </p:sp>
      <p:pic>
        <p:nvPicPr>
          <p:cNvPr id="5" name="Picture 4"/>
          <p:cNvPicPr>
            <a:picLocks noChangeAspect="1"/>
          </p:cNvPicPr>
          <p:nvPr/>
        </p:nvPicPr>
        <p:blipFill>
          <a:blip r:embed="rId2"/>
          <a:stretch>
            <a:fillRect/>
          </a:stretch>
        </p:blipFill>
        <p:spPr>
          <a:xfrm>
            <a:off x="5518777" y="1578291"/>
            <a:ext cx="3518543" cy="4373880"/>
          </a:xfrm>
          <a:prstGeom prst="rect">
            <a:avLst/>
          </a:prstGeom>
        </p:spPr>
      </p:pic>
    </p:spTree>
    <p:extLst>
      <p:ext uri="{BB962C8B-B14F-4D97-AF65-F5344CB8AC3E}">
        <p14:creationId xmlns:p14="http://schemas.microsoft.com/office/powerpoint/2010/main" val="166427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rgbClr val="C00000"/>
                </a:solidFill>
              </a:rPr>
              <a:t>The Miracles of Jesus:  Over the Body</a:t>
            </a:r>
          </a:p>
        </p:txBody>
      </p:sp>
      <p:sp>
        <p:nvSpPr>
          <p:cNvPr id="3" name="Content Placeholder 2"/>
          <p:cNvSpPr>
            <a:spLocks noGrp="1"/>
          </p:cNvSpPr>
          <p:nvPr>
            <p:ph idx="1"/>
          </p:nvPr>
        </p:nvSpPr>
        <p:spPr>
          <a:xfrm>
            <a:off x="-1" y="1337481"/>
            <a:ext cx="5379722" cy="4773759"/>
          </a:xfrm>
        </p:spPr>
        <p:txBody>
          <a:bodyPr>
            <a:normAutofit fontScale="92500" lnSpcReduction="20000"/>
          </a:bodyPr>
          <a:lstStyle/>
          <a:p>
            <a:r>
              <a:rPr lang="en-US" dirty="0">
                <a:latin typeface="AR CENA" panose="02000000000000000000" pitchFamily="2" charset="0"/>
              </a:rPr>
              <a:t>Jesus heals the Centurion’s servant (Matthew 8:5-13)</a:t>
            </a:r>
          </a:p>
          <a:p>
            <a:pPr marL="457200" lvl="1"/>
            <a:r>
              <a:rPr lang="en-US" sz="2000" dirty="0"/>
              <a:t>The Centurion requested healing from Jesus on behalf of his servant who was “lying paralyzed at home, suffering terribly.”  (8:6)</a:t>
            </a:r>
          </a:p>
          <a:p>
            <a:pPr marL="457200" lvl="1"/>
            <a:r>
              <a:rPr lang="en-US" sz="2000" dirty="0"/>
              <a:t>Jesus was willing to come to the man’s house, but the man did not want to hinder Jesus.  He believed so much in the power of Jesus over physical things that he knew Jesus could simply speak the command, and it would be done.</a:t>
            </a:r>
          </a:p>
          <a:p>
            <a:pPr marL="457200" lvl="1"/>
            <a:r>
              <a:rPr lang="en-US" sz="2000" dirty="0"/>
              <a:t>Jesus marveled at the faith of the Centurion, which was greater than those of the Jewish faith.  </a:t>
            </a:r>
          </a:p>
          <a:p>
            <a:pPr marL="457200" lvl="1"/>
            <a:r>
              <a:rPr lang="en-US" sz="2000" dirty="0"/>
              <a:t>Jesus shows His power of disease by healing the servant – even from a distance.</a:t>
            </a:r>
          </a:p>
          <a:p>
            <a:pPr marL="0"/>
            <a:r>
              <a:rPr lang="en-US" dirty="0">
                <a:latin typeface="AR CENA" panose="02000000000000000000" pitchFamily="2" charset="0"/>
              </a:rPr>
              <a:t>There are many other examples as well. </a:t>
            </a:r>
          </a:p>
          <a:p>
            <a:pPr marL="457200" lvl="1"/>
            <a:r>
              <a:rPr lang="en-US" sz="2100" dirty="0"/>
              <a:t>Healing of the lame man (John 5)</a:t>
            </a:r>
          </a:p>
          <a:p>
            <a:pPr marL="457200" lvl="1"/>
            <a:r>
              <a:rPr lang="en-US" sz="2100" dirty="0"/>
              <a:t>Healing of the blind man (John 9)</a:t>
            </a:r>
          </a:p>
        </p:txBody>
      </p:sp>
      <p:pic>
        <p:nvPicPr>
          <p:cNvPr id="4" name="Picture 3"/>
          <p:cNvPicPr>
            <a:picLocks noChangeAspect="1"/>
          </p:cNvPicPr>
          <p:nvPr/>
        </p:nvPicPr>
        <p:blipFill>
          <a:blip r:embed="rId2"/>
          <a:stretch>
            <a:fillRect/>
          </a:stretch>
        </p:blipFill>
        <p:spPr>
          <a:xfrm>
            <a:off x="5333670" y="1606168"/>
            <a:ext cx="3810330" cy="2944623"/>
          </a:xfrm>
          <a:prstGeom prst="rect">
            <a:avLst/>
          </a:prstGeom>
        </p:spPr>
      </p:pic>
      <p:sp>
        <p:nvSpPr>
          <p:cNvPr id="6" name="TextBox 5"/>
          <p:cNvSpPr txBox="1"/>
          <p:nvPr/>
        </p:nvSpPr>
        <p:spPr>
          <a:xfrm>
            <a:off x="5356695" y="4534161"/>
            <a:ext cx="3764280" cy="1754326"/>
          </a:xfrm>
          <a:prstGeom prst="rect">
            <a:avLst/>
          </a:prstGeom>
          <a:noFill/>
        </p:spPr>
        <p:txBody>
          <a:bodyPr wrap="square" rtlCol="0">
            <a:spAutoFit/>
          </a:bodyPr>
          <a:lstStyle/>
          <a:p>
            <a:r>
              <a:rPr lang="en-US" dirty="0"/>
              <a:t>“…with a great crowd of his disciples and a great multitude of people…who came to hear Him and to be healed of their diseases…for power came out from Him and healed them all.” </a:t>
            </a:r>
          </a:p>
          <a:p>
            <a:pPr algn="r"/>
            <a:r>
              <a:rPr lang="en-US" dirty="0"/>
              <a:t>-  Luke 6:17-19, ESV</a:t>
            </a:r>
          </a:p>
        </p:txBody>
      </p:sp>
    </p:spTree>
    <p:extLst>
      <p:ext uri="{BB962C8B-B14F-4D97-AF65-F5344CB8AC3E}">
        <p14:creationId xmlns:p14="http://schemas.microsoft.com/office/powerpoint/2010/main" val="193229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rgbClr val="C00000"/>
                </a:solidFill>
              </a:rPr>
              <a:t>The Miracles of Jesus:  Over Death</a:t>
            </a:r>
          </a:p>
        </p:txBody>
      </p:sp>
      <p:sp>
        <p:nvSpPr>
          <p:cNvPr id="3" name="Content Placeholder 2"/>
          <p:cNvSpPr>
            <a:spLocks noGrp="1"/>
          </p:cNvSpPr>
          <p:nvPr>
            <p:ph idx="1"/>
          </p:nvPr>
        </p:nvSpPr>
        <p:spPr>
          <a:xfrm>
            <a:off x="-2" y="1337481"/>
            <a:ext cx="5684521" cy="4773759"/>
          </a:xfrm>
        </p:spPr>
        <p:txBody>
          <a:bodyPr>
            <a:normAutofit lnSpcReduction="10000"/>
          </a:bodyPr>
          <a:lstStyle/>
          <a:p>
            <a:r>
              <a:rPr lang="en-US" dirty="0">
                <a:latin typeface="AR CENA" panose="02000000000000000000" pitchFamily="2" charset="0"/>
              </a:rPr>
              <a:t>Jesus raises </a:t>
            </a:r>
            <a:r>
              <a:rPr lang="en-US" dirty="0" err="1">
                <a:latin typeface="AR CENA" panose="02000000000000000000" pitchFamily="2" charset="0"/>
              </a:rPr>
              <a:t>Jairus’s</a:t>
            </a:r>
            <a:r>
              <a:rPr lang="en-US" dirty="0">
                <a:latin typeface="AR CENA" panose="02000000000000000000" pitchFamily="2" charset="0"/>
              </a:rPr>
              <a:t> Daughter(Mark 5:21-43)</a:t>
            </a:r>
          </a:p>
          <a:p>
            <a:pPr marL="457200" lvl="1"/>
            <a:r>
              <a:rPr lang="en-US" sz="2000" dirty="0" err="1"/>
              <a:t>Jairus</a:t>
            </a:r>
            <a:r>
              <a:rPr lang="en-US" sz="2000" dirty="0"/>
              <a:t>, one of the rulers of the synagogue, implored Jesus to come and help his daughter.</a:t>
            </a:r>
          </a:p>
          <a:p>
            <a:pPr marL="457200" lvl="1"/>
            <a:r>
              <a:rPr lang="en-US" sz="2000" dirty="0"/>
              <a:t>On the way, a messenger came saying – “Your daughter is dead.  Why trouble the Teacher any further?”  (5:35)</a:t>
            </a:r>
          </a:p>
          <a:p>
            <a:pPr marL="457200" lvl="1"/>
            <a:r>
              <a:rPr lang="en-US" sz="2000" dirty="0"/>
              <a:t>Jesus reassures </a:t>
            </a:r>
            <a:r>
              <a:rPr lang="en-US" sz="2000" dirty="0" err="1"/>
              <a:t>Jairus</a:t>
            </a:r>
            <a:r>
              <a:rPr lang="en-US" sz="2000" dirty="0"/>
              <a:t>:  “Do not fear, only believe.”  (5:36)</a:t>
            </a:r>
          </a:p>
          <a:p>
            <a:pPr marL="457200" lvl="1"/>
            <a:r>
              <a:rPr lang="en-US" sz="2000" dirty="0"/>
              <a:t>When Jesus arrives, there is a great commotion including weeping and wailing.</a:t>
            </a:r>
          </a:p>
          <a:p>
            <a:pPr marL="457200" lvl="1"/>
            <a:r>
              <a:rPr lang="en-US" sz="2000" dirty="0"/>
              <a:t>Having put the people out, Jesus raises the child and she immediately begins to walk around</a:t>
            </a:r>
          </a:p>
          <a:p>
            <a:pPr marL="0"/>
            <a:r>
              <a:rPr lang="en-US" dirty="0">
                <a:latin typeface="AR CENA" panose="02000000000000000000" pitchFamily="2" charset="0"/>
              </a:rPr>
              <a:t>Jesus also raised the widow’s son (Luke 7:11-17) and also Lazarus (John 11). </a:t>
            </a:r>
          </a:p>
        </p:txBody>
      </p:sp>
      <p:sp>
        <p:nvSpPr>
          <p:cNvPr id="6" name="TextBox 5"/>
          <p:cNvSpPr txBox="1"/>
          <p:nvPr/>
        </p:nvSpPr>
        <p:spPr>
          <a:xfrm>
            <a:off x="5909609" y="3535680"/>
            <a:ext cx="3211366" cy="2585323"/>
          </a:xfrm>
          <a:prstGeom prst="rect">
            <a:avLst/>
          </a:prstGeom>
          <a:noFill/>
        </p:spPr>
        <p:txBody>
          <a:bodyPr wrap="square" rtlCol="0">
            <a:spAutoFit/>
          </a:bodyPr>
          <a:lstStyle/>
          <a:p>
            <a:r>
              <a:rPr lang="en-US" dirty="0"/>
              <a:t>“…for he has been dead four days…’Father, I thank you that you have heard me.  I knew that you always hear me, but I said this on account of the people standing around, that they may believe that you sent me…Lazarus, come out.’</a:t>
            </a:r>
            <a:r>
              <a:rPr lang="en-US" dirty="0"/>
              <a:t>” </a:t>
            </a:r>
          </a:p>
          <a:p>
            <a:pPr algn="r"/>
            <a:r>
              <a:rPr lang="en-US" dirty="0"/>
              <a:t>John 11:39-43, ESV</a:t>
            </a:r>
          </a:p>
        </p:txBody>
      </p:sp>
      <p:pic>
        <p:nvPicPr>
          <p:cNvPr id="7" name="Picture 6"/>
          <p:cNvPicPr>
            <a:picLocks noChangeAspect="1"/>
          </p:cNvPicPr>
          <p:nvPr/>
        </p:nvPicPr>
        <p:blipFill>
          <a:blip r:embed="rId2"/>
          <a:stretch>
            <a:fillRect/>
          </a:stretch>
        </p:blipFill>
        <p:spPr>
          <a:xfrm>
            <a:off x="5909609" y="1588770"/>
            <a:ext cx="3038094" cy="1687830"/>
          </a:xfrm>
          <a:prstGeom prst="rect">
            <a:avLst/>
          </a:prstGeom>
        </p:spPr>
      </p:pic>
    </p:spTree>
    <p:extLst>
      <p:ext uri="{BB962C8B-B14F-4D97-AF65-F5344CB8AC3E}">
        <p14:creationId xmlns:p14="http://schemas.microsoft.com/office/powerpoint/2010/main" val="414607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2071</TotalTime>
  <Words>1389</Words>
  <Application>Microsoft Office PowerPoint</Application>
  <PresentationFormat>On-screen Show (4:3)</PresentationFormat>
  <Paragraphs>68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 BLANCA</vt:lpstr>
      <vt:lpstr>AR CENA</vt:lpstr>
      <vt:lpstr>Arial</vt:lpstr>
      <vt:lpstr>Calibri</vt:lpstr>
      <vt:lpstr>Calibri Light</vt:lpstr>
      <vt:lpstr>Office Theme</vt:lpstr>
      <vt:lpstr>PowerPoint Presentation</vt:lpstr>
      <vt:lpstr>The Claims of Jesus</vt:lpstr>
      <vt:lpstr>Jesus did more than just claim deity…</vt:lpstr>
      <vt:lpstr>A Question from the Baptizer</vt:lpstr>
      <vt:lpstr>“But Who Do You Say That I Am? The Miracles of Jesus</vt:lpstr>
      <vt:lpstr>What is a miracle?</vt:lpstr>
      <vt:lpstr>The Miracles of Jesus:  Over Nature</vt:lpstr>
      <vt:lpstr>The Miracles of Jesus:  Over the Body</vt:lpstr>
      <vt:lpstr>The Miracles of Jesus:  Over Death</vt:lpstr>
      <vt:lpstr>The Miracles of Jesus:  Their Validity</vt:lpstr>
      <vt:lpstr>The Miracles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“But Who Do You Say That I Am?</dc:title>
  <dc:creator>Ben Holt</dc:creator>
  <cp:lastModifiedBy>Ben Holt</cp:lastModifiedBy>
  <cp:revision>37</cp:revision>
  <dcterms:created xsi:type="dcterms:W3CDTF">2017-02-25T21:11:04Z</dcterms:created>
  <dcterms:modified xsi:type="dcterms:W3CDTF">2017-03-12T20:54:42Z</dcterms:modified>
</cp:coreProperties>
</file>