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3" d="100"/>
          <a:sy n="73" d="100"/>
        </p:scale>
        <p:origin x="-58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1619" cy="6856214"/>
          </a:xfrm>
          <a:prstGeom prst="rect">
            <a:avLst/>
          </a:prstGeom>
        </p:spPr>
      </p:pic>
      <p:sp>
        <p:nvSpPr>
          <p:cNvPr id="2" name="Title 1"/>
          <p:cNvSpPr>
            <a:spLocks noGrp="1"/>
          </p:cNvSpPr>
          <p:nvPr>
            <p:ph type="ctrTitle"/>
          </p:nvPr>
        </p:nvSpPr>
        <p:spPr>
          <a:xfrm>
            <a:off x="2971799" y="1964267"/>
            <a:ext cx="5398295"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71799" y="4385733"/>
            <a:ext cx="5398295"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699419" y="5870576"/>
            <a:ext cx="1200150" cy="377825"/>
          </a:xfrm>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a:xfrm>
            <a:off x="2971799" y="5870576"/>
            <a:ext cx="3670469" cy="377825"/>
          </a:xfrm>
        </p:spPr>
        <p:txBody>
          <a:bodyPr/>
          <a:lstStyle/>
          <a:p>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4732865"/>
            <a:ext cx="759857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8701" y="932112"/>
            <a:ext cx="656987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14351" y="5299603"/>
            <a:ext cx="7598570"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1619" cy="6856214"/>
          </a:xfrm>
          <a:prstGeom prst="rect">
            <a:avLst/>
          </a:prstGeom>
        </p:spPr>
      </p:pic>
      <p:sp>
        <p:nvSpPr>
          <p:cNvPr id="15" name="TextBox 14"/>
          <p:cNvSpPr txBox="1"/>
          <p:nvPr/>
        </p:nvSpPr>
        <p:spPr>
          <a:xfrm>
            <a:off x="7678400" y="274320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366206" y="823337"/>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744201" y="609602"/>
            <a:ext cx="71627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823406" y="3352800"/>
            <a:ext cx="7004388"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15599" y="4343400"/>
            <a:ext cx="7614275"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2" y="3308581"/>
            <a:ext cx="7598569"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4351" y="4777381"/>
            <a:ext cx="759857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1619" cy="6856214"/>
          </a:xfrm>
          <a:prstGeom prst="rect">
            <a:avLst/>
          </a:prstGeom>
        </p:spPr>
      </p:pic>
      <p:sp>
        <p:nvSpPr>
          <p:cNvPr id="13" name="TextBox 12"/>
          <p:cNvSpPr txBox="1"/>
          <p:nvPr/>
        </p:nvSpPr>
        <p:spPr>
          <a:xfrm>
            <a:off x="7678400" y="274320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366206" y="823337"/>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744201" y="609602"/>
            <a:ext cx="71627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14350" y="3886200"/>
            <a:ext cx="7601577"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14349" y="4775200"/>
            <a:ext cx="7601577"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14351" y="3505200"/>
            <a:ext cx="7598571"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14350" y="4343400"/>
            <a:ext cx="7598571"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1619"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514351" y="609601"/>
            <a:ext cx="7598569"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1619" cy="6856214"/>
          </a:xfrm>
          <a:prstGeom prst="rect">
            <a:avLst/>
          </a:prstGeom>
        </p:spPr>
      </p:pic>
      <p:sp>
        <p:nvSpPr>
          <p:cNvPr id="2" name="Vertical Title 1"/>
          <p:cNvSpPr>
            <a:spLocks noGrp="1"/>
          </p:cNvSpPr>
          <p:nvPr>
            <p:ph type="title" orient="vert"/>
          </p:nvPr>
        </p:nvSpPr>
        <p:spPr>
          <a:xfrm>
            <a:off x="6494006" y="609600"/>
            <a:ext cx="1618914"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4350" y="609600"/>
            <a:ext cx="5874087"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1619"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3308581"/>
            <a:ext cx="7598570"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14349" y="4777381"/>
            <a:ext cx="7598571"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1619"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4351" y="2142067"/>
            <a:ext cx="3746501"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366421" y="2142068"/>
            <a:ext cx="3746499"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30252" y="2218267"/>
            <a:ext cx="3531791"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72003" y="2226734"/>
            <a:ext cx="3542110"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367612" y="2870201"/>
            <a:ext cx="3746501"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1619"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0" y="2074333"/>
            <a:ext cx="2760664"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14350" y="3445933"/>
            <a:ext cx="276066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0" y="1600200"/>
            <a:ext cx="4623490"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4351" y="609601"/>
            <a:ext cx="7598569"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4351" y="2142068"/>
            <a:ext cx="7598569"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42245" y="5870576"/>
            <a:ext cx="120015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4/29/2017</a:t>
            </a:fld>
            <a:endParaRPr lang="en-US" dirty="0"/>
          </a:p>
        </p:txBody>
      </p:sp>
      <p:sp>
        <p:nvSpPr>
          <p:cNvPr id="5" name="Footer Placeholder 4"/>
          <p:cNvSpPr>
            <a:spLocks noGrp="1"/>
          </p:cNvSpPr>
          <p:nvPr>
            <p:ph type="ftr" sz="quarter" idx="3"/>
          </p:nvPr>
        </p:nvSpPr>
        <p:spPr>
          <a:xfrm>
            <a:off x="514351" y="5870576"/>
            <a:ext cx="5870744"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699546" y="5870576"/>
            <a:ext cx="413375"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973" y="325347"/>
            <a:ext cx="7598569" cy="1110343"/>
          </a:xfrm>
        </p:spPr>
        <p:txBody>
          <a:bodyPr>
            <a:normAutofit fontScale="90000"/>
          </a:bodyPr>
          <a:lstStyle/>
          <a:p>
            <a:pPr algn="r"/>
            <a:r>
              <a:rPr lang="en-US" sz="4400" b="1" i="1" dirty="0" smtClean="0"/>
              <a:t>Discernment of good and evil</a:t>
            </a:r>
            <a:endParaRPr lang="en-US" sz="4400" b="1" i="1" dirty="0"/>
          </a:p>
        </p:txBody>
      </p:sp>
      <p:sp>
        <p:nvSpPr>
          <p:cNvPr id="3" name="Content Placeholder 2"/>
          <p:cNvSpPr>
            <a:spLocks noGrp="1"/>
          </p:cNvSpPr>
          <p:nvPr>
            <p:ph idx="1"/>
          </p:nvPr>
        </p:nvSpPr>
        <p:spPr>
          <a:xfrm>
            <a:off x="1714501" y="1201784"/>
            <a:ext cx="7222331" cy="5656217"/>
          </a:xfrm>
        </p:spPr>
        <p:txBody>
          <a:bodyPr>
            <a:normAutofit/>
          </a:bodyPr>
          <a:lstStyle/>
          <a:p>
            <a:r>
              <a:rPr lang="en-US" sz="3600" dirty="0" smtClean="0"/>
              <a:t>Discernment must be guided by knowledge!</a:t>
            </a:r>
          </a:p>
          <a:p>
            <a:pPr lvl="1"/>
            <a:r>
              <a:rPr lang="en-US" sz="3200" dirty="0" smtClean="0"/>
              <a:t>Acts 17:11, Heb. 5:14</a:t>
            </a:r>
          </a:p>
          <a:p>
            <a:r>
              <a:rPr lang="en-US" sz="3400" dirty="0" smtClean="0"/>
              <a:t>We must have the correct attitude about discernment.</a:t>
            </a:r>
          </a:p>
          <a:p>
            <a:pPr lvl="1"/>
            <a:r>
              <a:rPr lang="en-US" sz="3200" dirty="0" smtClean="0"/>
              <a:t>Where does the Bible say I can’t?</a:t>
            </a:r>
          </a:p>
          <a:p>
            <a:pPr lvl="1"/>
            <a:r>
              <a:rPr lang="en-US" sz="3200" dirty="0" smtClean="0"/>
              <a:t>Or do we ask, “Where does the Bible teach that God approves?”</a:t>
            </a:r>
          </a:p>
        </p:txBody>
      </p:sp>
      <p:sp>
        <p:nvSpPr>
          <p:cNvPr id="4" name="Rectangle 3"/>
          <p:cNvSpPr/>
          <p:nvPr/>
        </p:nvSpPr>
        <p:spPr>
          <a:xfrm>
            <a:off x="0" y="0"/>
            <a:ext cx="1703785" cy="6858000"/>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buFont typeface="Arial" pitchFamily="34" charset="0"/>
              <a:buChar char="•"/>
            </a:pPr>
            <a:r>
              <a:rPr lang="en-US" sz="2400" dirty="0" smtClean="0">
                <a:solidFill>
                  <a:schemeClr val="accent5"/>
                </a:solidFill>
              </a:rPr>
              <a:t>Desire Spiritual </a:t>
            </a:r>
            <a:r>
              <a:rPr lang="en-US" sz="2400" dirty="0" smtClean="0">
                <a:solidFill>
                  <a:schemeClr val="accent5"/>
                </a:solidFill>
              </a:rPr>
              <a:t>Things</a:t>
            </a:r>
            <a:endParaRPr lang="en-US" sz="2400" dirty="0" smtClean="0">
              <a:solidFill>
                <a:schemeClr val="accent5"/>
              </a:solidFill>
            </a:endParaRPr>
          </a:p>
          <a:p>
            <a:pPr>
              <a:buFont typeface="Arial" pitchFamily="34" charset="0"/>
              <a:buChar char="•"/>
            </a:pPr>
            <a:r>
              <a:rPr lang="en-US" sz="2400" dirty="0" smtClean="0">
                <a:solidFill>
                  <a:schemeClr val="accent5"/>
                </a:solidFill>
              </a:rPr>
              <a:t>Discipline of </a:t>
            </a:r>
            <a:r>
              <a:rPr lang="en-US" sz="2400" dirty="0" smtClean="0">
                <a:solidFill>
                  <a:schemeClr val="accent5"/>
                </a:solidFill>
              </a:rPr>
              <a:t>Self</a:t>
            </a:r>
            <a:endParaRPr lang="en-US" sz="2400" dirty="0" smtClean="0">
              <a:solidFill>
                <a:schemeClr val="accent5"/>
              </a:solidFill>
            </a:endParaRPr>
          </a:p>
          <a:p>
            <a:pPr>
              <a:buFont typeface="Arial" pitchFamily="34" charset="0"/>
              <a:buChar char="•"/>
            </a:pPr>
            <a:r>
              <a:rPr lang="en-US" sz="2400" dirty="0" smtClean="0">
                <a:solidFill>
                  <a:schemeClr val="accent5"/>
                </a:solidFill>
              </a:rPr>
              <a:t>Dedication to the </a:t>
            </a:r>
            <a:r>
              <a:rPr lang="en-US" sz="2400" dirty="0" smtClean="0">
                <a:solidFill>
                  <a:schemeClr val="accent5"/>
                </a:solidFill>
              </a:rPr>
              <a:t>Lord</a:t>
            </a:r>
            <a:endParaRPr lang="en-US" sz="2400" dirty="0" smtClean="0">
              <a:solidFill>
                <a:schemeClr val="accent5"/>
              </a:solidFill>
            </a:endParaRPr>
          </a:p>
          <a:p>
            <a:pPr>
              <a:buFont typeface="Arial" pitchFamily="34" charset="0"/>
              <a:buChar char="•"/>
            </a:pPr>
            <a:r>
              <a:rPr lang="en-US" sz="2400" dirty="0" smtClean="0">
                <a:solidFill>
                  <a:schemeClr val="accent5"/>
                </a:solidFill>
              </a:rPr>
              <a:t>Devotion to God, our </a:t>
            </a:r>
            <a:r>
              <a:rPr lang="en-US" sz="2400" dirty="0" smtClean="0">
                <a:solidFill>
                  <a:schemeClr val="accent5"/>
                </a:solidFill>
              </a:rPr>
              <a:t>Creator</a:t>
            </a:r>
            <a:endParaRPr lang="en-US" sz="2400" dirty="0" smtClean="0">
              <a:solidFill>
                <a:schemeClr val="accent5"/>
              </a:solidFill>
            </a:endParaRPr>
          </a:p>
          <a:p>
            <a:pPr>
              <a:buFont typeface="Arial" pitchFamily="34" charset="0"/>
              <a:buChar char="•"/>
            </a:pPr>
            <a:r>
              <a:rPr lang="en-US" sz="1900" dirty="0" smtClean="0">
                <a:solidFill>
                  <a:schemeClr val="accent5"/>
                </a:solidFill>
              </a:rPr>
              <a:t>Determination to do right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973" y="325347"/>
            <a:ext cx="7598569" cy="1110343"/>
          </a:xfrm>
        </p:spPr>
        <p:txBody>
          <a:bodyPr>
            <a:normAutofit fontScale="90000"/>
          </a:bodyPr>
          <a:lstStyle/>
          <a:p>
            <a:pPr algn="r"/>
            <a:r>
              <a:rPr lang="en-US" sz="4400" b="1" i="1" dirty="0" smtClean="0"/>
              <a:t>Diligence in living </a:t>
            </a:r>
            <a:r>
              <a:rPr lang="en-US" sz="4400" b="1" i="1" dirty="0" smtClean="0"/>
              <a:t/>
            </a:r>
            <a:br>
              <a:rPr lang="en-US" sz="4400" b="1" i="1" dirty="0" smtClean="0"/>
            </a:br>
            <a:r>
              <a:rPr lang="en-US" sz="4400" b="1" i="1" dirty="0" smtClean="0"/>
              <a:t>the </a:t>
            </a:r>
            <a:r>
              <a:rPr lang="en-US" sz="4400" b="1" i="1" dirty="0" smtClean="0"/>
              <a:t>Christian life</a:t>
            </a:r>
            <a:endParaRPr lang="en-US" sz="4400" b="1" i="1" dirty="0"/>
          </a:p>
        </p:txBody>
      </p:sp>
      <p:sp>
        <p:nvSpPr>
          <p:cNvPr id="3" name="Content Placeholder 2"/>
          <p:cNvSpPr>
            <a:spLocks noGrp="1"/>
          </p:cNvSpPr>
          <p:nvPr>
            <p:ph idx="1"/>
          </p:nvPr>
        </p:nvSpPr>
        <p:spPr>
          <a:xfrm>
            <a:off x="1714501" y="1201784"/>
            <a:ext cx="7222331" cy="5656217"/>
          </a:xfrm>
        </p:spPr>
        <p:txBody>
          <a:bodyPr>
            <a:normAutofit fontScale="92500"/>
          </a:bodyPr>
          <a:lstStyle/>
          <a:p>
            <a:r>
              <a:rPr lang="en-US" sz="3600" dirty="0" smtClean="0"/>
              <a:t>Diligently seek after God – Heb. 11:6</a:t>
            </a:r>
          </a:p>
          <a:p>
            <a:r>
              <a:rPr lang="en-US" sz="3600" dirty="0" smtClean="0"/>
              <a:t>Give all diligence to grow and bear fruit</a:t>
            </a:r>
          </a:p>
          <a:p>
            <a:r>
              <a:rPr lang="en-US" sz="3600" dirty="0" smtClean="0"/>
              <a:t>To persevere – Heb. 6:11-12, Heb. 12:14-15</a:t>
            </a:r>
          </a:p>
          <a:p>
            <a:r>
              <a:rPr lang="en-US" sz="3600" dirty="0" smtClean="0"/>
              <a:t>To be found without spot  - II Pet. 3:14</a:t>
            </a:r>
          </a:p>
          <a:p>
            <a:r>
              <a:rPr lang="en-US" sz="3600" dirty="0" smtClean="0"/>
              <a:t>Everything that we do in serving Christ must be done with diligence – </a:t>
            </a:r>
            <a:r>
              <a:rPr lang="en-US" sz="3600" dirty="0" err="1" smtClean="0"/>
              <a:t>Ecc</a:t>
            </a:r>
            <a:r>
              <a:rPr lang="en-US" sz="3600" dirty="0" smtClean="0"/>
              <a:t>. 9:10</a:t>
            </a:r>
            <a:endParaRPr lang="en-US" sz="3200" dirty="0" smtClean="0"/>
          </a:p>
        </p:txBody>
      </p:sp>
      <p:sp>
        <p:nvSpPr>
          <p:cNvPr id="4" name="Rectangle 3"/>
          <p:cNvSpPr/>
          <p:nvPr/>
        </p:nvSpPr>
        <p:spPr>
          <a:xfrm>
            <a:off x="0" y="0"/>
            <a:ext cx="1703785" cy="6858000"/>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buFont typeface="Arial" pitchFamily="34" charset="0"/>
              <a:buChar char="•"/>
            </a:pPr>
            <a:r>
              <a:rPr lang="en-US" sz="2400" dirty="0" smtClean="0">
                <a:solidFill>
                  <a:schemeClr val="accent5"/>
                </a:solidFill>
              </a:rPr>
              <a:t>Desire Spiritual </a:t>
            </a:r>
            <a:r>
              <a:rPr lang="en-US" sz="2400" dirty="0" smtClean="0">
                <a:solidFill>
                  <a:schemeClr val="accent5"/>
                </a:solidFill>
              </a:rPr>
              <a:t>Things</a:t>
            </a:r>
            <a:endParaRPr lang="en-US" sz="2400" dirty="0" smtClean="0">
              <a:solidFill>
                <a:schemeClr val="accent5"/>
              </a:solidFill>
            </a:endParaRPr>
          </a:p>
          <a:p>
            <a:pPr>
              <a:buFont typeface="Arial" pitchFamily="34" charset="0"/>
              <a:buChar char="•"/>
            </a:pPr>
            <a:r>
              <a:rPr lang="en-US" sz="2400" dirty="0" smtClean="0">
                <a:solidFill>
                  <a:schemeClr val="accent5"/>
                </a:solidFill>
              </a:rPr>
              <a:t>Discipline of </a:t>
            </a:r>
            <a:r>
              <a:rPr lang="en-US" sz="2400" dirty="0" smtClean="0">
                <a:solidFill>
                  <a:schemeClr val="accent5"/>
                </a:solidFill>
              </a:rPr>
              <a:t>Self</a:t>
            </a:r>
            <a:endParaRPr lang="en-US" sz="2400" dirty="0" smtClean="0">
              <a:solidFill>
                <a:schemeClr val="accent5"/>
              </a:solidFill>
            </a:endParaRPr>
          </a:p>
          <a:p>
            <a:pPr>
              <a:buFont typeface="Arial" pitchFamily="34" charset="0"/>
              <a:buChar char="•"/>
            </a:pPr>
            <a:r>
              <a:rPr lang="en-US" sz="2400" dirty="0" smtClean="0">
                <a:solidFill>
                  <a:schemeClr val="accent5"/>
                </a:solidFill>
              </a:rPr>
              <a:t>Dedication to the </a:t>
            </a:r>
            <a:r>
              <a:rPr lang="en-US" sz="2400" dirty="0" smtClean="0">
                <a:solidFill>
                  <a:schemeClr val="accent5"/>
                </a:solidFill>
              </a:rPr>
              <a:t>Lord</a:t>
            </a:r>
            <a:endParaRPr lang="en-US" sz="2400" dirty="0" smtClean="0">
              <a:solidFill>
                <a:schemeClr val="accent5"/>
              </a:solidFill>
            </a:endParaRPr>
          </a:p>
          <a:p>
            <a:pPr>
              <a:buFont typeface="Arial" pitchFamily="34" charset="0"/>
              <a:buChar char="•"/>
            </a:pPr>
            <a:r>
              <a:rPr lang="en-US" sz="2400" dirty="0" smtClean="0">
                <a:solidFill>
                  <a:schemeClr val="accent5"/>
                </a:solidFill>
              </a:rPr>
              <a:t>Devotion to God, our </a:t>
            </a:r>
            <a:r>
              <a:rPr lang="en-US" sz="2400" dirty="0" smtClean="0">
                <a:solidFill>
                  <a:schemeClr val="accent5"/>
                </a:solidFill>
              </a:rPr>
              <a:t>Creator</a:t>
            </a:r>
            <a:endParaRPr lang="en-US" sz="2400" dirty="0" smtClean="0">
              <a:solidFill>
                <a:schemeClr val="accent5"/>
              </a:solidFill>
            </a:endParaRPr>
          </a:p>
          <a:p>
            <a:pPr>
              <a:buFont typeface="Arial" pitchFamily="34" charset="0"/>
              <a:buChar char="•"/>
            </a:pPr>
            <a:r>
              <a:rPr lang="en-US" sz="1900" dirty="0" smtClean="0">
                <a:solidFill>
                  <a:schemeClr val="accent5"/>
                </a:solidFill>
              </a:rPr>
              <a:t>Determination to do </a:t>
            </a:r>
            <a:r>
              <a:rPr lang="en-US" sz="1900" dirty="0" smtClean="0">
                <a:solidFill>
                  <a:schemeClr val="accent5"/>
                </a:solidFill>
              </a:rPr>
              <a:t>right</a:t>
            </a:r>
            <a:endParaRPr lang="en-US" sz="1900" dirty="0" smtClean="0">
              <a:solidFill>
                <a:schemeClr val="accent5"/>
              </a:solidFill>
            </a:endParaRPr>
          </a:p>
          <a:p>
            <a:pPr>
              <a:buFont typeface="Arial" pitchFamily="34" charset="0"/>
              <a:buChar char="•"/>
            </a:pPr>
            <a:r>
              <a:rPr lang="en-US" sz="2000" dirty="0" smtClean="0">
                <a:solidFill>
                  <a:schemeClr val="accent5"/>
                </a:solidFill>
              </a:rPr>
              <a:t>Discernment of Good and Evil</a:t>
            </a:r>
            <a:endParaRPr lang="en-US" sz="2400" dirty="0" smtClean="0">
              <a:solidFill>
                <a:schemeClr val="accent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785" y="325347"/>
            <a:ext cx="7193756" cy="1110343"/>
          </a:xfrm>
        </p:spPr>
        <p:txBody>
          <a:bodyPr>
            <a:normAutofit/>
          </a:bodyPr>
          <a:lstStyle/>
          <a:p>
            <a:pPr algn="ctr"/>
            <a:r>
              <a:rPr lang="en-US" sz="4400" b="1" i="1" dirty="0" smtClean="0"/>
              <a:t>Do we?</a:t>
            </a:r>
            <a:endParaRPr lang="en-US" sz="4400" b="1" i="1" dirty="0"/>
          </a:p>
        </p:txBody>
      </p:sp>
      <p:sp>
        <p:nvSpPr>
          <p:cNvPr id="3" name="Content Placeholder 2"/>
          <p:cNvSpPr>
            <a:spLocks noGrp="1"/>
          </p:cNvSpPr>
          <p:nvPr>
            <p:ph idx="1"/>
          </p:nvPr>
        </p:nvSpPr>
        <p:spPr>
          <a:xfrm>
            <a:off x="1714501" y="1201784"/>
            <a:ext cx="7222331" cy="5656217"/>
          </a:xfrm>
        </p:spPr>
        <p:txBody>
          <a:bodyPr>
            <a:normAutofit/>
          </a:bodyPr>
          <a:lstStyle/>
          <a:p>
            <a:pPr marL="514350" indent="-514350">
              <a:buFont typeface="+mj-lt"/>
              <a:buAutoNum type="arabicPeriod"/>
            </a:pPr>
            <a:r>
              <a:rPr lang="en-US" sz="3200" dirty="0" smtClean="0"/>
              <a:t>Desire for Spiritual Things</a:t>
            </a:r>
          </a:p>
          <a:p>
            <a:pPr marL="514350" indent="-514350">
              <a:buFont typeface="+mj-lt"/>
              <a:buAutoNum type="arabicPeriod"/>
            </a:pPr>
            <a:r>
              <a:rPr lang="en-US" sz="3200" dirty="0" smtClean="0"/>
              <a:t>Discipline of Self</a:t>
            </a:r>
          </a:p>
          <a:p>
            <a:pPr marL="514350" indent="-514350">
              <a:buFont typeface="+mj-lt"/>
              <a:buAutoNum type="arabicPeriod"/>
            </a:pPr>
            <a:r>
              <a:rPr lang="en-US" sz="3200" dirty="0" smtClean="0"/>
              <a:t>Dedication to the Lord</a:t>
            </a:r>
          </a:p>
          <a:p>
            <a:pPr marL="514350" indent="-514350">
              <a:buFont typeface="+mj-lt"/>
              <a:buAutoNum type="arabicPeriod"/>
            </a:pPr>
            <a:r>
              <a:rPr lang="en-US" sz="3200" dirty="0" smtClean="0"/>
              <a:t>Devotion to our Creator</a:t>
            </a:r>
          </a:p>
          <a:p>
            <a:pPr marL="514350" indent="-514350">
              <a:buFont typeface="+mj-lt"/>
              <a:buAutoNum type="arabicPeriod"/>
            </a:pPr>
            <a:r>
              <a:rPr lang="en-US" sz="3200" dirty="0" smtClean="0"/>
              <a:t>Determination to do right</a:t>
            </a:r>
          </a:p>
          <a:p>
            <a:pPr marL="514350" indent="-514350">
              <a:buFont typeface="+mj-lt"/>
              <a:buAutoNum type="arabicPeriod"/>
            </a:pPr>
            <a:r>
              <a:rPr lang="en-US" sz="3200" dirty="0" smtClean="0"/>
              <a:t>Discernment of Good and Evil</a:t>
            </a:r>
          </a:p>
          <a:p>
            <a:pPr marL="514350" indent="-514350">
              <a:buFont typeface="+mj-lt"/>
              <a:buAutoNum type="arabicPeriod"/>
            </a:pPr>
            <a:r>
              <a:rPr lang="en-US" sz="3200" dirty="0" smtClean="0"/>
              <a:t>Diligence to Persevere</a:t>
            </a:r>
          </a:p>
        </p:txBody>
      </p:sp>
      <p:sp>
        <p:nvSpPr>
          <p:cNvPr id="4" name="Rectangle 3"/>
          <p:cNvSpPr/>
          <p:nvPr/>
        </p:nvSpPr>
        <p:spPr>
          <a:xfrm>
            <a:off x="0" y="0"/>
            <a:ext cx="1703785" cy="6858000"/>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buFont typeface="Arial" pitchFamily="34" charset="0"/>
              <a:buChar char="•"/>
            </a:pPr>
            <a:r>
              <a:rPr lang="en-US" sz="2400" dirty="0" smtClean="0">
                <a:solidFill>
                  <a:schemeClr val="accent5"/>
                </a:solidFill>
              </a:rPr>
              <a:t>Desire Spiritual </a:t>
            </a:r>
            <a:r>
              <a:rPr lang="en-US" sz="2400" dirty="0" smtClean="0">
                <a:solidFill>
                  <a:schemeClr val="accent5"/>
                </a:solidFill>
              </a:rPr>
              <a:t>Things</a:t>
            </a:r>
            <a:endParaRPr lang="en-US" sz="2400" dirty="0" smtClean="0">
              <a:solidFill>
                <a:schemeClr val="accent5"/>
              </a:solidFill>
            </a:endParaRPr>
          </a:p>
          <a:p>
            <a:pPr>
              <a:buFont typeface="Arial" pitchFamily="34" charset="0"/>
              <a:buChar char="•"/>
            </a:pPr>
            <a:r>
              <a:rPr lang="en-US" sz="2400" dirty="0" smtClean="0">
                <a:solidFill>
                  <a:schemeClr val="accent5"/>
                </a:solidFill>
              </a:rPr>
              <a:t>Discipline of </a:t>
            </a:r>
            <a:r>
              <a:rPr lang="en-US" sz="2400" dirty="0" smtClean="0">
                <a:solidFill>
                  <a:schemeClr val="accent5"/>
                </a:solidFill>
              </a:rPr>
              <a:t>Self</a:t>
            </a:r>
            <a:endParaRPr lang="en-US" sz="2400" dirty="0" smtClean="0">
              <a:solidFill>
                <a:schemeClr val="accent5"/>
              </a:solidFill>
            </a:endParaRPr>
          </a:p>
          <a:p>
            <a:pPr>
              <a:buFont typeface="Arial" pitchFamily="34" charset="0"/>
              <a:buChar char="•"/>
            </a:pPr>
            <a:r>
              <a:rPr lang="en-US" sz="2400" dirty="0" smtClean="0">
                <a:solidFill>
                  <a:schemeClr val="accent5"/>
                </a:solidFill>
              </a:rPr>
              <a:t>Dedication to the </a:t>
            </a:r>
            <a:r>
              <a:rPr lang="en-US" sz="2400" dirty="0" smtClean="0">
                <a:solidFill>
                  <a:schemeClr val="accent5"/>
                </a:solidFill>
              </a:rPr>
              <a:t>Lord</a:t>
            </a:r>
            <a:endParaRPr lang="en-US" sz="2400" dirty="0" smtClean="0">
              <a:solidFill>
                <a:schemeClr val="accent5"/>
              </a:solidFill>
            </a:endParaRPr>
          </a:p>
          <a:p>
            <a:pPr>
              <a:buFont typeface="Arial" pitchFamily="34" charset="0"/>
              <a:buChar char="•"/>
            </a:pPr>
            <a:r>
              <a:rPr lang="en-US" sz="2400" dirty="0" smtClean="0">
                <a:solidFill>
                  <a:schemeClr val="accent5"/>
                </a:solidFill>
              </a:rPr>
              <a:t>Devotion to God, our </a:t>
            </a:r>
            <a:r>
              <a:rPr lang="en-US" sz="2400" dirty="0" smtClean="0">
                <a:solidFill>
                  <a:schemeClr val="accent5"/>
                </a:solidFill>
              </a:rPr>
              <a:t>Creator</a:t>
            </a:r>
            <a:endParaRPr lang="en-US" sz="2400" dirty="0" smtClean="0">
              <a:solidFill>
                <a:schemeClr val="accent5"/>
              </a:solidFill>
            </a:endParaRPr>
          </a:p>
          <a:p>
            <a:pPr>
              <a:buFont typeface="Arial" pitchFamily="34" charset="0"/>
              <a:buChar char="•"/>
            </a:pPr>
            <a:r>
              <a:rPr lang="en-US" sz="1900" dirty="0" smtClean="0">
                <a:solidFill>
                  <a:schemeClr val="accent5"/>
                </a:solidFill>
              </a:rPr>
              <a:t>Determination to do </a:t>
            </a:r>
            <a:r>
              <a:rPr lang="en-US" sz="1900" dirty="0" smtClean="0">
                <a:solidFill>
                  <a:schemeClr val="accent5"/>
                </a:solidFill>
              </a:rPr>
              <a:t>right</a:t>
            </a:r>
            <a:endParaRPr lang="en-US" sz="2400" dirty="0" smtClean="0">
              <a:solidFill>
                <a:schemeClr val="accent5"/>
              </a:solidFill>
            </a:endParaRPr>
          </a:p>
          <a:p>
            <a:pPr>
              <a:buFont typeface="Arial" pitchFamily="34" charset="0"/>
              <a:buChar char="•"/>
            </a:pPr>
            <a:r>
              <a:rPr lang="en-US" sz="2000" dirty="0" smtClean="0">
                <a:solidFill>
                  <a:schemeClr val="accent5"/>
                </a:solidFill>
              </a:rPr>
              <a:t>Discernment of Good and </a:t>
            </a:r>
            <a:r>
              <a:rPr lang="en-US" sz="2000" dirty="0" smtClean="0">
                <a:solidFill>
                  <a:schemeClr val="accent5"/>
                </a:solidFill>
              </a:rPr>
              <a:t>Evil</a:t>
            </a:r>
            <a:endParaRPr lang="en-US" sz="2400" dirty="0" smtClean="0">
              <a:solidFill>
                <a:schemeClr val="accent5"/>
              </a:solidFill>
            </a:endParaRPr>
          </a:p>
          <a:p>
            <a:pPr>
              <a:buFont typeface="Arial" pitchFamily="34" charset="0"/>
              <a:buChar char="•"/>
            </a:pPr>
            <a:r>
              <a:rPr lang="en-US" sz="2400" dirty="0" smtClean="0">
                <a:solidFill>
                  <a:schemeClr val="accent5"/>
                </a:solidFill>
              </a:rPr>
              <a:t>Diligence to Persevere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4757" y="378823"/>
            <a:ext cx="7598569" cy="3021874"/>
          </a:xfrm>
        </p:spPr>
        <p:txBody>
          <a:bodyPr>
            <a:normAutofit fontScale="92500"/>
          </a:bodyPr>
          <a:lstStyle/>
          <a:p>
            <a:pPr>
              <a:buNone/>
            </a:pPr>
            <a:r>
              <a:rPr lang="en-US" sz="3200" dirty="0" smtClean="0"/>
              <a:t>This book of the law shall not depart out of your mouth; you shall meditate on it day and night, so that you may be careful to act in accordance with all that is written in it. For then you shall make your way prosperous, and then you shall be successful.  Joshua 1:8</a:t>
            </a:r>
            <a:endParaRPr lang="en-US" sz="2400" dirty="0"/>
          </a:p>
        </p:txBody>
      </p:sp>
    </p:spTree>
    <p:extLst>
      <p:ext uri="{BB962C8B-B14F-4D97-AF65-F5344CB8AC3E}">
        <p14:creationId xmlns:p14="http://schemas.microsoft.com/office/powerpoint/2010/main" xmlns="" val="2526593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204652"/>
            <a:ext cx="7598569" cy="1456267"/>
          </a:xfrm>
        </p:spPr>
        <p:txBody>
          <a:bodyPr/>
          <a:lstStyle/>
          <a:p>
            <a:r>
              <a:rPr lang="en-US" dirty="0" smtClean="0"/>
              <a:t>What is success?</a:t>
            </a:r>
            <a:endParaRPr lang="en-US" dirty="0"/>
          </a:p>
        </p:txBody>
      </p:sp>
      <p:sp>
        <p:nvSpPr>
          <p:cNvPr id="3" name="Content Placeholder 2"/>
          <p:cNvSpPr>
            <a:spLocks noGrp="1"/>
          </p:cNvSpPr>
          <p:nvPr>
            <p:ph idx="1"/>
          </p:nvPr>
        </p:nvSpPr>
        <p:spPr>
          <a:xfrm>
            <a:off x="494757" y="1593427"/>
            <a:ext cx="7598569" cy="5068630"/>
          </a:xfrm>
        </p:spPr>
        <p:txBody>
          <a:bodyPr>
            <a:normAutofit/>
          </a:bodyPr>
          <a:lstStyle/>
          <a:p>
            <a:r>
              <a:rPr lang="en-US" sz="3600" dirty="0" smtClean="0"/>
              <a:t>Success: The achievement of something desired, planned or attempted</a:t>
            </a:r>
          </a:p>
          <a:p>
            <a:r>
              <a:rPr lang="en-US" sz="3600" dirty="0" smtClean="0"/>
              <a:t>What goals have you set?</a:t>
            </a:r>
          </a:p>
          <a:p>
            <a:r>
              <a:rPr lang="en-US" sz="3600" dirty="0" smtClean="0"/>
              <a:t>What is not success?</a:t>
            </a:r>
          </a:p>
          <a:p>
            <a:r>
              <a:rPr lang="en-US" sz="3600" dirty="0" smtClean="0"/>
              <a:t>True Success – Eph. 4:15-16</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seven </a:t>
            </a:r>
            <a:r>
              <a:rPr lang="en-US" dirty="0" err="1" smtClean="0"/>
              <a:t>d’s</a:t>
            </a:r>
            <a:r>
              <a:rPr lang="en-US" dirty="0" smtClean="0"/>
              <a:t> to being a successful congregation</a:t>
            </a:r>
            <a:endParaRPr lang="en-US" dirty="0"/>
          </a:p>
        </p:txBody>
      </p:sp>
      <p:sp>
        <p:nvSpPr>
          <p:cNvPr id="3" name="Subtitle 2"/>
          <p:cNvSpPr>
            <a:spLocks noGrp="1"/>
          </p:cNvSpPr>
          <p:nvPr>
            <p:ph type="subTitle" idx="1"/>
          </p:nvPr>
        </p:nvSpPr>
        <p:spPr/>
        <p:txBody>
          <a:bodyPr/>
          <a:lstStyle/>
          <a:p>
            <a:r>
              <a:rPr lang="en-US" dirty="0" smtClean="0"/>
              <a:t>4/30/2017</a:t>
            </a:r>
          </a:p>
          <a:p>
            <a:r>
              <a:rPr lang="en-US" dirty="0" smtClean="0"/>
              <a:t>Medina church of </a:t>
            </a:r>
            <a:r>
              <a:rPr lang="en-US" dirty="0" err="1" smtClean="0"/>
              <a:t>christ</a:t>
            </a:r>
            <a:endParaRPr lang="en-US" dirty="0" smtClean="0"/>
          </a:p>
          <a:p>
            <a:r>
              <a:rPr lang="en-US" dirty="0" smtClean="0"/>
              <a:t>Credit to Don </a:t>
            </a:r>
            <a:r>
              <a:rPr lang="en-US" dirty="0" err="1" smtClean="0"/>
              <a:t>mCclain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841" y="339635"/>
            <a:ext cx="7598569" cy="1110343"/>
          </a:xfrm>
        </p:spPr>
        <p:txBody>
          <a:bodyPr>
            <a:normAutofit/>
          </a:bodyPr>
          <a:lstStyle/>
          <a:p>
            <a:pPr algn="r"/>
            <a:r>
              <a:rPr lang="en-US" sz="4400" b="1" i="1" dirty="0" smtClean="0"/>
              <a:t>Desire spiritual things</a:t>
            </a:r>
            <a:endParaRPr lang="en-US" sz="4400" b="1" i="1" dirty="0"/>
          </a:p>
        </p:txBody>
      </p:sp>
      <p:sp>
        <p:nvSpPr>
          <p:cNvPr id="3" name="Content Placeholder 2"/>
          <p:cNvSpPr>
            <a:spLocks noGrp="1"/>
          </p:cNvSpPr>
          <p:nvPr>
            <p:ph idx="1"/>
          </p:nvPr>
        </p:nvSpPr>
        <p:spPr>
          <a:xfrm>
            <a:off x="1703785" y="861908"/>
            <a:ext cx="7440215" cy="5996093"/>
          </a:xfrm>
        </p:spPr>
        <p:txBody>
          <a:bodyPr>
            <a:normAutofit lnSpcReduction="10000"/>
          </a:bodyPr>
          <a:lstStyle/>
          <a:p>
            <a:r>
              <a:rPr lang="en-US" sz="3600" dirty="0" smtClean="0"/>
              <a:t>Do we desire a spiritual life over the physical world?</a:t>
            </a:r>
          </a:p>
          <a:p>
            <a:pPr lvl="1"/>
            <a:r>
              <a:rPr lang="en-US" sz="3400" dirty="0" smtClean="0"/>
              <a:t>Col. 3:1-2, Rom. 8:6</a:t>
            </a:r>
          </a:p>
          <a:p>
            <a:r>
              <a:rPr lang="en-US" sz="3600" dirty="0" smtClean="0"/>
              <a:t>Do we desire to partake in spiritual activities?</a:t>
            </a:r>
          </a:p>
          <a:p>
            <a:pPr lvl="1"/>
            <a:r>
              <a:rPr lang="en-US" sz="3400" dirty="0" smtClean="0"/>
              <a:t>Desire to assemble</a:t>
            </a:r>
          </a:p>
          <a:p>
            <a:pPr lvl="1"/>
            <a:r>
              <a:rPr lang="en-US" sz="3400" dirty="0" smtClean="0"/>
              <a:t>Desire to worship God</a:t>
            </a:r>
          </a:p>
          <a:p>
            <a:pPr lvl="1"/>
            <a:r>
              <a:rPr lang="en-US" sz="3400" dirty="0" smtClean="0"/>
              <a:t>Desire the company of our </a:t>
            </a:r>
            <a:r>
              <a:rPr lang="en-US" sz="3400" dirty="0" err="1" smtClean="0"/>
              <a:t>brethern</a:t>
            </a:r>
            <a:endParaRPr lang="en-US" sz="3400" dirty="0" smtClean="0"/>
          </a:p>
          <a:p>
            <a:pPr lvl="1"/>
            <a:r>
              <a:rPr lang="en-US" sz="3400" dirty="0" smtClean="0"/>
              <a:t>Desire to keep the Lord’s commandments</a:t>
            </a:r>
            <a:endParaRPr lang="en-US" sz="3400" dirty="0"/>
          </a:p>
        </p:txBody>
      </p:sp>
      <p:sp>
        <p:nvSpPr>
          <p:cNvPr id="4" name="Rectangle 3"/>
          <p:cNvSpPr/>
          <p:nvPr/>
        </p:nvSpPr>
        <p:spPr>
          <a:xfrm>
            <a:off x="0" y="0"/>
            <a:ext cx="1703785" cy="6858000"/>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buFont typeface="Arial" pitchFamily="34" charset="0"/>
              <a:buChar char="•"/>
            </a:pPr>
            <a:endParaRPr lang="en-US" sz="2400" dirty="0">
              <a:solidFill>
                <a:schemeClr val="accent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973" y="325347"/>
            <a:ext cx="7598569" cy="1110343"/>
          </a:xfrm>
        </p:spPr>
        <p:txBody>
          <a:bodyPr>
            <a:normAutofit/>
          </a:bodyPr>
          <a:lstStyle/>
          <a:p>
            <a:pPr algn="r"/>
            <a:r>
              <a:rPr lang="en-US" sz="4400" b="1" i="1" dirty="0" smtClean="0"/>
              <a:t>Discipline of self</a:t>
            </a:r>
            <a:endParaRPr lang="en-US" sz="4400" b="1" i="1" dirty="0"/>
          </a:p>
        </p:txBody>
      </p:sp>
      <p:sp>
        <p:nvSpPr>
          <p:cNvPr id="3" name="Content Placeholder 2"/>
          <p:cNvSpPr>
            <a:spLocks noGrp="1"/>
          </p:cNvSpPr>
          <p:nvPr>
            <p:ph idx="1"/>
          </p:nvPr>
        </p:nvSpPr>
        <p:spPr>
          <a:xfrm>
            <a:off x="1714501" y="1201784"/>
            <a:ext cx="7222331" cy="5656217"/>
          </a:xfrm>
        </p:spPr>
        <p:txBody>
          <a:bodyPr>
            <a:normAutofit/>
          </a:bodyPr>
          <a:lstStyle/>
          <a:p>
            <a:r>
              <a:rPr lang="en-US" sz="3600" dirty="0" smtClean="0"/>
              <a:t>Discipline involve the whole person </a:t>
            </a:r>
          </a:p>
          <a:p>
            <a:pPr lvl="1"/>
            <a:r>
              <a:rPr lang="en-US" sz="3400" dirty="0" smtClean="0"/>
              <a:t>I Cor. 9:24-27</a:t>
            </a:r>
          </a:p>
          <a:p>
            <a:pPr lvl="1"/>
            <a:r>
              <a:rPr lang="en-US" sz="3200" dirty="0" smtClean="0"/>
              <a:t>Every Thought</a:t>
            </a:r>
          </a:p>
          <a:p>
            <a:pPr lvl="1"/>
            <a:r>
              <a:rPr lang="en-US" sz="3200" dirty="0" smtClean="0"/>
              <a:t>Every Motive</a:t>
            </a:r>
          </a:p>
          <a:p>
            <a:pPr lvl="1"/>
            <a:r>
              <a:rPr lang="en-US" sz="3200" dirty="0" smtClean="0"/>
              <a:t>Every Act</a:t>
            </a:r>
          </a:p>
          <a:p>
            <a:pPr lvl="1"/>
            <a:r>
              <a:rPr lang="en-US" sz="3200" dirty="0" smtClean="0"/>
              <a:t>We must control our attitudes!!</a:t>
            </a:r>
            <a:endParaRPr lang="en-US" sz="3200" dirty="0"/>
          </a:p>
        </p:txBody>
      </p:sp>
      <p:sp>
        <p:nvSpPr>
          <p:cNvPr id="4" name="Rectangle 3"/>
          <p:cNvSpPr/>
          <p:nvPr/>
        </p:nvSpPr>
        <p:spPr>
          <a:xfrm>
            <a:off x="0" y="0"/>
            <a:ext cx="1703785" cy="6858000"/>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buFont typeface="Arial" pitchFamily="34" charset="0"/>
              <a:buChar char="•"/>
            </a:pPr>
            <a:r>
              <a:rPr lang="en-US" sz="2400" dirty="0" smtClean="0">
                <a:solidFill>
                  <a:schemeClr val="accent5"/>
                </a:solidFill>
              </a:rPr>
              <a:t>Desire Spiritual</a:t>
            </a:r>
          </a:p>
          <a:p>
            <a:r>
              <a:rPr lang="en-US" sz="2400" dirty="0" smtClean="0">
                <a:solidFill>
                  <a:schemeClr val="accent5"/>
                </a:solidFill>
              </a:rPr>
              <a:t>  Things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973" y="325347"/>
            <a:ext cx="7598569" cy="1110343"/>
          </a:xfrm>
        </p:spPr>
        <p:txBody>
          <a:bodyPr>
            <a:normAutofit/>
          </a:bodyPr>
          <a:lstStyle/>
          <a:p>
            <a:pPr algn="r"/>
            <a:r>
              <a:rPr lang="en-US" sz="4400" b="1" i="1" dirty="0" smtClean="0"/>
              <a:t>Dedication to the lord</a:t>
            </a:r>
            <a:endParaRPr lang="en-US" sz="4400" b="1" i="1" dirty="0"/>
          </a:p>
        </p:txBody>
      </p:sp>
      <p:sp>
        <p:nvSpPr>
          <p:cNvPr id="3" name="Content Placeholder 2"/>
          <p:cNvSpPr>
            <a:spLocks noGrp="1"/>
          </p:cNvSpPr>
          <p:nvPr>
            <p:ph idx="1"/>
          </p:nvPr>
        </p:nvSpPr>
        <p:spPr>
          <a:xfrm>
            <a:off x="1725217" y="1201784"/>
            <a:ext cx="7211615" cy="5656217"/>
          </a:xfrm>
        </p:spPr>
        <p:txBody>
          <a:bodyPr>
            <a:normAutofit/>
          </a:bodyPr>
          <a:lstStyle/>
          <a:p>
            <a:r>
              <a:rPr lang="en-US" sz="3600" dirty="0" smtClean="0"/>
              <a:t>The act of being set apart for a purpose</a:t>
            </a:r>
          </a:p>
          <a:p>
            <a:pPr lvl="1"/>
            <a:r>
              <a:rPr lang="en-US" sz="3000" dirty="0" smtClean="0"/>
              <a:t>Sanctification and/or consecration</a:t>
            </a:r>
            <a:endParaRPr lang="en-US" sz="2800" dirty="0" smtClean="0"/>
          </a:p>
          <a:p>
            <a:pPr lvl="2"/>
            <a:r>
              <a:rPr lang="en-US" sz="2600" dirty="0" smtClean="0"/>
              <a:t>II Cor. 5:17, II Cor. 6:14-7:1</a:t>
            </a:r>
          </a:p>
          <a:p>
            <a:pPr lvl="1"/>
            <a:r>
              <a:rPr lang="en-US" sz="2800" dirty="0" smtClean="0"/>
              <a:t>Set apart by the Lord to serve Him</a:t>
            </a:r>
          </a:p>
          <a:p>
            <a:pPr lvl="2"/>
            <a:r>
              <a:rPr lang="en-US" sz="2800" dirty="0" smtClean="0"/>
              <a:t>I Cor. 1:2</a:t>
            </a:r>
          </a:p>
          <a:p>
            <a:pPr lvl="1"/>
            <a:r>
              <a:rPr lang="en-US" sz="3000" dirty="0" smtClean="0"/>
              <a:t>God recognizes when we willingly yield to Him</a:t>
            </a:r>
          </a:p>
          <a:p>
            <a:pPr lvl="2"/>
            <a:r>
              <a:rPr lang="en-US" sz="2800" dirty="0" smtClean="0"/>
              <a:t>Rom 6:17-18</a:t>
            </a:r>
          </a:p>
        </p:txBody>
      </p:sp>
      <p:sp>
        <p:nvSpPr>
          <p:cNvPr id="4" name="Rectangle 3"/>
          <p:cNvSpPr/>
          <p:nvPr/>
        </p:nvSpPr>
        <p:spPr>
          <a:xfrm>
            <a:off x="0" y="0"/>
            <a:ext cx="1703785" cy="6858000"/>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buFont typeface="Arial" pitchFamily="34" charset="0"/>
              <a:buChar char="•"/>
            </a:pPr>
            <a:r>
              <a:rPr lang="en-US" sz="2400" dirty="0" smtClean="0">
                <a:solidFill>
                  <a:schemeClr val="accent5"/>
                </a:solidFill>
              </a:rPr>
              <a:t>Desire Spiritual</a:t>
            </a:r>
          </a:p>
          <a:p>
            <a:r>
              <a:rPr lang="en-US" sz="2400" dirty="0" smtClean="0">
                <a:solidFill>
                  <a:schemeClr val="accent5"/>
                </a:solidFill>
              </a:rPr>
              <a:t>  Things</a:t>
            </a:r>
          </a:p>
          <a:p>
            <a:pPr>
              <a:buFont typeface="Arial" pitchFamily="34" charset="0"/>
              <a:buChar char="•"/>
            </a:pPr>
            <a:r>
              <a:rPr lang="en-US" sz="2400" dirty="0" smtClean="0">
                <a:solidFill>
                  <a:schemeClr val="accent5"/>
                </a:solidFill>
              </a:rPr>
              <a:t>Discipline of</a:t>
            </a:r>
            <a:r>
              <a:rPr lang="en-US" sz="2400" dirty="0" smtClean="0">
                <a:solidFill>
                  <a:schemeClr val="accent5"/>
                </a:solidFill>
              </a:rPr>
              <a:t> </a:t>
            </a:r>
            <a:r>
              <a:rPr lang="en-US" sz="2400" dirty="0" smtClean="0">
                <a:solidFill>
                  <a:schemeClr val="accent5"/>
                </a:solidFill>
              </a:rPr>
              <a:t>Self</a:t>
            </a:r>
            <a:endParaRPr lang="en-US" sz="2400" dirty="0">
              <a:solidFill>
                <a:schemeClr val="accent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973" y="325347"/>
            <a:ext cx="7598569" cy="1110343"/>
          </a:xfrm>
        </p:spPr>
        <p:txBody>
          <a:bodyPr>
            <a:normAutofit fontScale="90000"/>
          </a:bodyPr>
          <a:lstStyle/>
          <a:p>
            <a:pPr algn="r"/>
            <a:r>
              <a:rPr lang="en-US" sz="4400" b="1" i="1" dirty="0" smtClean="0"/>
              <a:t>Devotion to god, our creator</a:t>
            </a:r>
            <a:endParaRPr lang="en-US" sz="4400" b="1" i="1" dirty="0"/>
          </a:p>
        </p:txBody>
      </p:sp>
      <p:sp>
        <p:nvSpPr>
          <p:cNvPr id="3" name="Content Placeholder 2"/>
          <p:cNvSpPr>
            <a:spLocks noGrp="1"/>
          </p:cNvSpPr>
          <p:nvPr>
            <p:ph idx="1"/>
          </p:nvPr>
        </p:nvSpPr>
        <p:spPr>
          <a:xfrm>
            <a:off x="1714501" y="1201784"/>
            <a:ext cx="7222331" cy="5656217"/>
          </a:xfrm>
        </p:spPr>
        <p:txBody>
          <a:bodyPr>
            <a:normAutofit lnSpcReduction="10000"/>
          </a:bodyPr>
          <a:lstStyle/>
          <a:p>
            <a:r>
              <a:rPr lang="en-US" sz="3600" dirty="0" smtClean="0"/>
              <a:t>Difference between dedication and devotion - Joshua 24:15</a:t>
            </a:r>
          </a:p>
          <a:p>
            <a:r>
              <a:rPr lang="en-US" sz="2800" dirty="0" smtClean="0"/>
              <a:t>Devotion is made of</a:t>
            </a:r>
          </a:p>
          <a:p>
            <a:pPr lvl="1"/>
            <a:r>
              <a:rPr lang="en-US" sz="2600" dirty="0" smtClean="0"/>
              <a:t>A deep steady affection</a:t>
            </a:r>
          </a:p>
          <a:p>
            <a:pPr lvl="1"/>
            <a:r>
              <a:rPr lang="en-US" sz="2600" dirty="0" smtClean="0"/>
              <a:t>Loyalty</a:t>
            </a:r>
          </a:p>
          <a:p>
            <a:pPr lvl="1"/>
            <a:r>
              <a:rPr lang="en-US" sz="2600" dirty="0" smtClean="0"/>
              <a:t>Faithfulness</a:t>
            </a:r>
          </a:p>
          <a:p>
            <a:pPr lvl="1"/>
            <a:r>
              <a:rPr lang="en-US" sz="2600" dirty="0" smtClean="0"/>
              <a:t>Earnestness in religion</a:t>
            </a:r>
          </a:p>
          <a:p>
            <a:r>
              <a:rPr lang="en-US" sz="3600" dirty="0" smtClean="0"/>
              <a:t>We should live for Jesus who died for us </a:t>
            </a:r>
          </a:p>
          <a:p>
            <a:pPr>
              <a:buNone/>
            </a:pPr>
            <a:r>
              <a:rPr lang="en-US" sz="3600" dirty="0" smtClean="0"/>
              <a:t>	II Cor. 5:14-15</a:t>
            </a:r>
          </a:p>
        </p:txBody>
      </p:sp>
      <p:sp>
        <p:nvSpPr>
          <p:cNvPr id="4" name="Rectangle 3"/>
          <p:cNvSpPr/>
          <p:nvPr/>
        </p:nvSpPr>
        <p:spPr>
          <a:xfrm>
            <a:off x="0" y="0"/>
            <a:ext cx="1703785" cy="6858000"/>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buFont typeface="Arial" pitchFamily="34" charset="0"/>
              <a:buChar char="•"/>
            </a:pPr>
            <a:r>
              <a:rPr lang="en-US" sz="2400" dirty="0" smtClean="0">
                <a:solidFill>
                  <a:schemeClr val="accent5"/>
                </a:solidFill>
              </a:rPr>
              <a:t>Desire Spiritual</a:t>
            </a:r>
          </a:p>
          <a:p>
            <a:r>
              <a:rPr lang="en-US" sz="2400" dirty="0" smtClean="0">
                <a:solidFill>
                  <a:schemeClr val="accent5"/>
                </a:solidFill>
              </a:rPr>
              <a:t>  Things</a:t>
            </a:r>
          </a:p>
          <a:p>
            <a:pPr>
              <a:buFont typeface="Arial" pitchFamily="34" charset="0"/>
              <a:buChar char="•"/>
            </a:pPr>
            <a:r>
              <a:rPr lang="en-US" sz="2400" dirty="0" smtClean="0">
                <a:solidFill>
                  <a:schemeClr val="accent5"/>
                </a:solidFill>
              </a:rPr>
              <a:t>Discipline of</a:t>
            </a:r>
            <a:r>
              <a:rPr lang="en-US" sz="2400" dirty="0" smtClean="0">
                <a:solidFill>
                  <a:schemeClr val="accent5"/>
                </a:solidFill>
              </a:rPr>
              <a:t> </a:t>
            </a:r>
            <a:r>
              <a:rPr lang="en-US" sz="2400" dirty="0" smtClean="0">
                <a:solidFill>
                  <a:schemeClr val="accent5"/>
                </a:solidFill>
              </a:rPr>
              <a:t>Self</a:t>
            </a:r>
            <a:endParaRPr lang="en-US" sz="2400" dirty="0" smtClean="0">
              <a:solidFill>
                <a:schemeClr val="accent5"/>
              </a:solidFill>
            </a:endParaRPr>
          </a:p>
          <a:p>
            <a:pPr>
              <a:buFont typeface="Arial" pitchFamily="34" charset="0"/>
              <a:buChar char="•"/>
            </a:pPr>
            <a:r>
              <a:rPr lang="en-US" sz="2400" dirty="0" smtClean="0">
                <a:solidFill>
                  <a:schemeClr val="accent5"/>
                </a:solidFill>
              </a:rPr>
              <a:t>Dedication to the Lord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973" y="325347"/>
            <a:ext cx="7598569" cy="1110343"/>
          </a:xfrm>
        </p:spPr>
        <p:txBody>
          <a:bodyPr>
            <a:normAutofit/>
          </a:bodyPr>
          <a:lstStyle/>
          <a:p>
            <a:pPr algn="r"/>
            <a:r>
              <a:rPr lang="en-US" sz="4400" b="1" i="1" dirty="0" smtClean="0"/>
              <a:t>Determination to do right</a:t>
            </a:r>
            <a:endParaRPr lang="en-US" sz="4400" b="1" i="1" dirty="0"/>
          </a:p>
        </p:txBody>
      </p:sp>
      <p:sp>
        <p:nvSpPr>
          <p:cNvPr id="3" name="Content Placeholder 2"/>
          <p:cNvSpPr>
            <a:spLocks noGrp="1"/>
          </p:cNvSpPr>
          <p:nvPr>
            <p:ph idx="1"/>
          </p:nvPr>
        </p:nvSpPr>
        <p:spPr>
          <a:xfrm>
            <a:off x="1714501" y="1201784"/>
            <a:ext cx="7222331" cy="5656217"/>
          </a:xfrm>
        </p:spPr>
        <p:txBody>
          <a:bodyPr>
            <a:normAutofit/>
          </a:bodyPr>
          <a:lstStyle/>
          <a:p>
            <a:r>
              <a:rPr lang="en-US" sz="3600" dirty="0" smtClean="0"/>
              <a:t>Mindset and intentions</a:t>
            </a:r>
          </a:p>
          <a:p>
            <a:pPr lvl="1"/>
            <a:r>
              <a:rPr lang="en-US" sz="3400" dirty="0" smtClean="0"/>
              <a:t>Seen in Joshua </a:t>
            </a:r>
          </a:p>
          <a:p>
            <a:pPr lvl="1"/>
            <a:r>
              <a:rPr lang="en-US" sz="3400" dirty="0" smtClean="0"/>
              <a:t>Joshua 24:15</a:t>
            </a:r>
          </a:p>
          <a:p>
            <a:pPr lvl="1"/>
            <a:r>
              <a:rPr lang="en-US" sz="3400" dirty="0" smtClean="0"/>
              <a:t>A theme of first century preaching</a:t>
            </a:r>
          </a:p>
          <a:p>
            <a:pPr lvl="1"/>
            <a:r>
              <a:rPr lang="en-US" sz="3400" dirty="0" smtClean="0"/>
              <a:t>Acts 11:22-23</a:t>
            </a:r>
          </a:p>
        </p:txBody>
      </p:sp>
      <p:sp>
        <p:nvSpPr>
          <p:cNvPr id="4" name="Rectangle 3"/>
          <p:cNvSpPr/>
          <p:nvPr/>
        </p:nvSpPr>
        <p:spPr>
          <a:xfrm>
            <a:off x="0" y="0"/>
            <a:ext cx="1703785" cy="6858000"/>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buFont typeface="Arial" pitchFamily="34" charset="0"/>
              <a:buChar char="•"/>
            </a:pPr>
            <a:r>
              <a:rPr lang="en-US" sz="2400" dirty="0" smtClean="0">
                <a:solidFill>
                  <a:schemeClr val="accent5"/>
                </a:solidFill>
              </a:rPr>
              <a:t>Desire Spiritual</a:t>
            </a:r>
          </a:p>
          <a:p>
            <a:r>
              <a:rPr lang="en-US" sz="2400" dirty="0" smtClean="0">
                <a:solidFill>
                  <a:schemeClr val="accent5"/>
                </a:solidFill>
              </a:rPr>
              <a:t>Things</a:t>
            </a:r>
            <a:endParaRPr lang="en-US" sz="2400" dirty="0" smtClean="0">
              <a:solidFill>
                <a:schemeClr val="accent5"/>
              </a:solidFill>
            </a:endParaRPr>
          </a:p>
          <a:p>
            <a:pPr>
              <a:buFont typeface="Arial" pitchFamily="34" charset="0"/>
              <a:buChar char="•"/>
            </a:pPr>
            <a:r>
              <a:rPr lang="en-US" sz="2400" dirty="0" smtClean="0">
                <a:solidFill>
                  <a:schemeClr val="accent5"/>
                </a:solidFill>
              </a:rPr>
              <a:t>Discipline </a:t>
            </a:r>
            <a:r>
              <a:rPr lang="en-US" sz="2400" dirty="0" smtClean="0">
                <a:solidFill>
                  <a:schemeClr val="accent5"/>
                </a:solidFill>
              </a:rPr>
              <a:t>of Self</a:t>
            </a:r>
            <a:endParaRPr lang="en-US" sz="2400" dirty="0" smtClean="0">
              <a:solidFill>
                <a:schemeClr val="accent5"/>
              </a:solidFill>
            </a:endParaRPr>
          </a:p>
          <a:p>
            <a:pPr>
              <a:buFont typeface="Arial" pitchFamily="34" charset="0"/>
              <a:buChar char="•"/>
            </a:pPr>
            <a:r>
              <a:rPr lang="en-US" sz="2400" dirty="0" smtClean="0">
                <a:solidFill>
                  <a:schemeClr val="accent5"/>
                </a:solidFill>
              </a:rPr>
              <a:t>Dedication to the </a:t>
            </a:r>
            <a:r>
              <a:rPr lang="en-US" sz="2400" dirty="0" smtClean="0">
                <a:solidFill>
                  <a:schemeClr val="accent5"/>
                </a:solidFill>
              </a:rPr>
              <a:t>Lord</a:t>
            </a:r>
            <a:endParaRPr lang="en-US" sz="2400" dirty="0" smtClean="0">
              <a:solidFill>
                <a:schemeClr val="accent5"/>
              </a:solidFill>
            </a:endParaRPr>
          </a:p>
          <a:p>
            <a:pPr>
              <a:buFont typeface="Arial" pitchFamily="34" charset="0"/>
              <a:buChar char="•"/>
            </a:pPr>
            <a:r>
              <a:rPr lang="en-US" sz="2400" dirty="0" smtClean="0">
                <a:solidFill>
                  <a:schemeClr val="accent5"/>
                </a:solidFill>
              </a:rPr>
              <a:t>Devotion to God, our Creator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901</TotalTime>
  <Words>529</Words>
  <Application>Microsoft Office PowerPoint</Application>
  <PresentationFormat>On-screen Show (4:3)</PresentationFormat>
  <Paragraphs>100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Celestial</vt:lpstr>
      <vt:lpstr>Slide 1</vt:lpstr>
      <vt:lpstr>Slide 2</vt:lpstr>
      <vt:lpstr>What is success?</vt:lpstr>
      <vt:lpstr>The seven d’s to being a successful congregation</vt:lpstr>
      <vt:lpstr>Desire spiritual things</vt:lpstr>
      <vt:lpstr>Discipline of self</vt:lpstr>
      <vt:lpstr>Dedication to the lord</vt:lpstr>
      <vt:lpstr>Devotion to god, our creator</vt:lpstr>
      <vt:lpstr>Determination to do right</vt:lpstr>
      <vt:lpstr>Discernment of good and evil</vt:lpstr>
      <vt:lpstr>Diligence in living  the Christian life</vt:lpstr>
      <vt:lpstr>Do we?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Mom</dc:creator>
  <cp:lastModifiedBy>Mom</cp:lastModifiedBy>
  <cp:revision>6</cp:revision>
  <dcterms:created xsi:type="dcterms:W3CDTF">2014-09-12T02:08:24Z</dcterms:created>
  <dcterms:modified xsi:type="dcterms:W3CDTF">2017-04-30T02:16:12Z</dcterms:modified>
</cp:coreProperties>
</file>