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2" r:id="rId5"/>
    <p:sldId id="259" r:id="rId6"/>
    <p:sldId id="266" r:id="rId7"/>
    <p:sldId id="264" r:id="rId8"/>
    <p:sldId id="265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123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23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50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50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51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D06AC6-4432-4459-A1B8-605990E27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E7DD4B-C22F-4164-8D62-31818A776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6D7EB-000B-4EE6-8DB2-B3E57E799E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5DFFF3-0067-41E9-8CBF-57B0CE88A7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456ACE-917F-4477-9829-AFC632F5BF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DEE12-7AD0-4C95-A48F-FDB2F21D20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7B0D3-AAA5-40D7-837D-FF10932117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CE9C53-3623-4E0F-80E6-1B7E4F5122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9A6AD-3B7B-4576-9F65-2903A711EA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04FB21-2D7A-4CE5-86A5-246F1C7593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556C5-3C39-45BA-8E69-7D73BACCDE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6CB26-3CCE-4397-B542-C62E7E477A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9B50-0434-4393-A43D-66A46A7C70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8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E29C94-04C9-477B-A3A1-005623BFF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48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48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48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8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Basics</a:t>
            </a:r>
            <a:endParaRPr lang="en-US" dirty="0"/>
          </a:p>
        </p:txBody>
      </p:sp>
      <p:pic>
        <p:nvPicPr>
          <p:cNvPr id="2054" name="Picture 6" descr="Bible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4559" y="2092287"/>
            <a:ext cx="7218841" cy="3165513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Bible Study – material from Ronnie Green and Greg </a:t>
            </a:r>
            <a:r>
              <a:rPr lang="en-US" dirty="0" err="1" smtClean="0"/>
              <a:t>Gwin</a:t>
            </a:r>
            <a:endParaRPr lang="en-US" dirty="0" smtClean="0"/>
          </a:p>
          <a:p>
            <a:r>
              <a:rPr lang="en-US" dirty="0" smtClean="0"/>
              <a:t>Guide For Bible Study – material from Jim </a:t>
            </a:r>
            <a:r>
              <a:rPr lang="en-US" dirty="0" err="1" smtClean="0"/>
              <a:t>Deason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To Bible Study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648200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en-US" sz="2000" dirty="0">
                <a:latin typeface="Berlin Sans FB" pitchFamily="34" charset="0"/>
              </a:rPr>
              <a:t>NEVER FORGET AS YOU APPROACH THE SCRIPTURES THAT YOU ARE DEALING WITH </a:t>
            </a:r>
            <a:r>
              <a:rPr lang="en-US" sz="2000" u="sng" dirty="0">
                <a:latin typeface="Berlin Sans FB" pitchFamily="34" charset="0"/>
              </a:rPr>
              <a:t>GOD'S WORD</a:t>
            </a:r>
            <a:r>
              <a:rPr lang="en-US" sz="2000" dirty="0">
                <a:latin typeface="Berlin Sans FB" pitchFamily="34" charset="0"/>
              </a:rPr>
              <a:t>...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en-US" sz="2000" dirty="0">
                <a:latin typeface="Berlin Sans FB" pitchFamily="34" charset="0"/>
              </a:rPr>
              <a:t>PRAY FOR WISDOM AND OPEN YOUR MIND AS YOU BEGIN TO STUDY...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en-US" sz="2000" dirty="0">
                <a:latin typeface="Berlin Sans FB" pitchFamily="34" charset="0"/>
              </a:rPr>
              <a:t>AS YOU READ, REALIZE THAT THERE IS </a:t>
            </a:r>
            <a:r>
              <a:rPr lang="en-US" sz="2000" u="sng" dirty="0">
                <a:latin typeface="Berlin Sans FB" pitchFamily="34" charset="0"/>
              </a:rPr>
              <a:t>ONLY ONE</a:t>
            </a:r>
            <a:r>
              <a:rPr lang="en-US" sz="2000" dirty="0">
                <a:latin typeface="Berlin Sans FB" pitchFamily="34" charset="0"/>
              </a:rPr>
              <a:t> CORRECT UNDERSTANDING OF A PARTICULAR VERSE</a:t>
            </a:r>
            <a:r>
              <a:rPr lang="en-US" sz="2000" dirty="0" smtClean="0">
                <a:latin typeface="Berlin Sans FB" pitchFamily="34" charset="0"/>
              </a:rPr>
              <a:t>... (i.e. Acts 2:38; Mk. 16:16)</a:t>
            </a:r>
            <a:endParaRPr lang="en-US" sz="2000" dirty="0">
              <a:latin typeface="Berlin Sans FB" pitchFamily="34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l"/>
            </a:pPr>
            <a:r>
              <a:rPr lang="en-US" sz="2000" dirty="0">
                <a:latin typeface="Berlin Sans FB" pitchFamily="34" charset="0"/>
              </a:rPr>
              <a:t>WHILE THERE IS ONLY ONE CORRECT UNDERSTANDING OF A VERSE, A SINGLE VERSE MAY HAVE SEVERAL APPLICATIONS...</a:t>
            </a:r>
          </a:p>
        </p:txBody>
      </p:sp>
      <p:pic>
        <p:nvPicPr>
          <p:cNvPr id="3079" name="Picture 7" descr="Bible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295400"/>
            <a:ext cx="5105400" cy="4821238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105400" y="5257800"/>
            <a:ext cx="35052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 he said, "Do not come near; put off your shoes from your feet, for the place on which you are standing is holy ground." (Exodus 3:5 RSV)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To Bible Study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562600" cy="5029200"/>
          </a:xfrm>
        </p:spPr>
        <p:txBody>
          <a:bodyPr/>
          <a:lstStyle/>
          <a:p>
            <a:pPr marL="533400" indent="-533400" algn="just">
              <a:buFont typeface="Wingdings" pitchFamily="2" charset="2"/>
              <a:buChar char="l"/>
            </a:pPr>
            <a:r>
              <a:rPr lang="en-US" sz="2400" dirty="0">
                <a:latin typeface="Berlin Sans FB" pitchFamily="34" charset="0"/>
              </a:rPr>
              <a:t>IN STUDYING A PASSAGE WE MUST STRIVE TO PERCEIVE THE MIND (OR WORDS) OF THE WRITER...</a:t>
            </a:r>
          </a:p>
          <a:p>
            <a:pPr marL="533400" indent="-533400" algn="just">
              <a:buFont typeface="Wingdings" pitchFamily="2" charset="2"/>
              <a:buChar char="l"/>
            </a:pPr>
            <a:r>
              <a:rPr lang="en-US" sz="2400" dirty="0">
                <a:latin typeface="Berlin Sans FB" pitchFamily="34" charset="0"/>
              </a:rPr>
              <a:t>DON'T STRAIN FOR A FORCED INTERPRETATION OF A VERSE OR A WORD IN A TEXT...</a:t>
            </a:r>
          </a:p>
          <a:p>
            <a:pPr marL="533400" indent="-533400" algn="just">
              <a:buFont typeface="Wingdings" pitchFamily="2" charset="2"/>
              <a:buChar char="l"/>
            </a:pPr>
            <a:r>
              <a:rPr lang="en-US" sz="2400" dirty="0">
                <a:latin typeface="Berlin Sans FB" pitchFamily="34" charset="0"/>
              </a:rPr>
              <a:t>NEVER INTERPRET ONE VERSE OF SCRIPTURE SO AS TO CONTRADICT ANOTHER PLAIN VERSE</a:t>
            </a:r>
            <a:r>
              <a:rPr lang="en-US" sz="2400" dirty="0" smtClean="0">
                <a:latin typeface="Berlin Sans FB" pitchFamily="34" charset="0"/>
              </a:rPr>
              <a:t>... (Eph. 2:8,9; Acts 2:38)</a:t>
            </a:r>
            <a:endParaRPr lang="en-US" sz="2400" dirty="0">
              <a:latin typeface="Berlin Sans FB" pitchFamily="34" charset="0"/>
            </a:endParaRPr>
          </a:p>
          <a:p>
            <a:pPr marL="533400" indent="-533400" algn="just">
              <a:buFont typeface="Wingdings" pitchFamily="2" charset="2"/>
              <a:buChar char="l"/>
            </a:pPr>
            <a:r>
              <a:rPr lang="en-US" sz="2400" dirty="0">
                <a:latin typeface="Berlin Sans FB" pitchFamily="34" charset="0"/>
              </a:rPr>
              <a:t> DO NOT PERVERT A SCRIPTURE TO TEACH A PRECONCEIVED IDEA... </a:t>
            </a:r>
          </a:p>
          <a:p>
            <a:pPr marL="533400" indent="-533400" algn="just">
              <a:buFont typeface="Wingdings" pitchFamily="2" charset="2"/>
              <a:buChar char="l"/>
            </a:pPr>
            <a:endParaRPr lang="en-US" sz="2400" dirty="0">
              <a:latin typeface="Berlin Sans FB" pitchFamily="34" charset="0"/>
            </a:endParaRPr>
          </a:p>
        </p:txBody>
      </p:sp>
      <p:pic>
        <p:nvPicPr>
          <p:cNvPr id="5125" name="Picture 5" descr="RELCR07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0194" y="2042171"/>
            <a:ext cx="3162043" cy="3063229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/>
          <a:lstStyle/>
          <a:p>
            <a:r>
              <a:rPr lang="en-US" sz="3600" dirty="0" smtClean="0"/>
              <a:t>Rules for Bible Study</a:t>
            </a:r>
            <a:endParaRPr lang="en-US" sz="3600" dirty="0"/>
          </a:p>
        </p:txBody>
      </p:sp>
      <p:pic>
        <p:nvPicPr>
          <p:cNvPr id="5" name="Content Placeholder 4" descr="Bible-quotes-god-28790321-1280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175" y="1143000"/>
            <a:ext cx="5679825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1181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Study the Bible Regularly. </a:t>
            </a:r>
            <a:r>
              <a:rPr lang="en-US" sz="1800" dirty="0" smtClean="0"/>
              <a:t>(Acts 17:11; Psa. 1:1-2; 2 Tim. 2:15)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Properly Understand the Divisions of the Bible</a:t>
            </a:r>
            <a:r>
              <a:rPr lang="en-US" sz="1800" dirty="0" smtClean="0"/>
              <a:t>. (Col. 2:14,16; Gal. 5:4)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Observe Who is Speaking and to Whom it is Spoken. </a:t>
            </a:r>
            <a:r>
              <a:rPr lang="en-US" sz="1800" dirty="0" smtClean="0"/>
              <a:t>(Job 2:9; Acts 4:18; Jn. 2:7-9; Acts 1:4-5)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Observe and Understand the Context</a:t>
            </a:r>
            <a:r>
              <a:rPr lang="en-US" sz="1800" dirty="0" smtClean="0"/>
              <a:t>. (Mt. 27:5; </a:t>
            </a:r>
            <a:r>
              <a:rPr lang="en-US" sz="1800" dirty="0" err="1" smtClean="0"/>
              <a:t>Lk</a:t>
            </a:r>
            <a:r>
              <a:rPr lang="en-US" sz="1800" dirty="0" smtClean="0"/>
              <a:t>. 10:37; Acts 16:31; James 2:24; Psa. 119:160; Rev. 20:4; 1 Thess. 4:17; 2 Pet. 3:16)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Use Good Common Sense.</a:t>
            </a:r>
            <a:r>
              <a:rPr lang="en-US" sz="1800" dirty="0" smtClean="0"/>
              <a:t> (John 3:3,5)</a:t>
            </a:r>
            <a:endParaRPr lang="en-US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</a:t>
            </a:r>
            <a:r>
              <a:rPr lang="en-US" dirty="0" smtClean="0"/>
              <a:t>For Difficult Passages…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29200" cy="4876800"/>
          </a:xfrm>
        </p:spPr>
        <p:txBody>
          <a:bodyPr/>
          <a:lstStyle/>
          <a:p>
            <a:pPr marL="533400" indent="-533400" algn="just"/>
            <a:r>
              <a:rPr lang="en-US" sz="2800" dirty="0">
                <a:latin typeface="Berlin Sans FB" pitchFamily="34" charset="0"/>
              </a:rPr>
              <a:t>ADMIT THAT THERE ARE DIFFICULT PASSAGES IN THE BIBLE. </a:t>
            </a:r>
          </a:p>
          <a:p>
            <a:pPr marL="533400" indent="-533400" algn="just"/>
            <a:r>
              <a:rPr lang="en-US" sz="2800" dirty="0">
                <a:latin typeface="Berlin Sans FB" pitchFamily="34" charset="0"/>
              </a:rPr>
              <a:t>BE SURE TO NOTE THE MAJOR THRUST OF THE PASSAGE? </a:t>
            </a:r>
          </a:p>
          <a:p>
            <a:pPr marL="533400" indent="-533400" algn="just"/>
            <a:r>
              <a:rPr lang="en-US" sz="2800" dirty="0">
                <a:latin typeface="Berlin Sans FB" pitchFamily="34" charset="0"/>
              </a:rPr>
              <a:t>READ THE TEXT FROM </a:t>
            </a:r>
            <a:r>
              <a:rPr lang="en-US" sz="2800" dirty="0" smtClean="0">
                <a:latin typeface="Berlin Sans FB" pitchFamily="34" charset="0"/>
              </a:rPr>
              <a:t>SEVERAL TRANSLATIONS...  KJV</a:t>
            </a:r>
            <a:r>
              <a:rPr lang="en-US" sz="2800" dirty="0">
                <a:latin typeface="Berlin Sans FB" pitchFamily="34" charset="0"/>
              </a:rPr>
              <a:t>, NKJV, ASV, NASB, </a:t>
            </a:r>
            <a:r>
              <a:rPr lang="en-US" sz="2800" dirty="0" smtClean="0">
                <a:latin typeface="Berlin Sans FB" pitchFamily="34" charset="0"/>
              </a:rPr>
              <a:t>NIV, ESV</a:t>
            </a:r>
            <a:r>
              <a:rPr lang="en-US" sz="2800" dirty="0">
                <a:latin typeface="Berlin Sans FB" pitchFamily="34" charset="0"/>
              </a:rPr>
              <a:t>.</a:t>
            </a:r>
          </a:p>
        </p:txBody>
      </p:sp>
      <p:pic>
        <p:nvPicPr>
          <p:cNvPr id="6149" name="Picture 5" descr="RELCR00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9629" y="1752600"/>
            <a:ext cx="4008171" cy="26543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181600" y="4572000"/>
            <a:ext cx="37338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"The secret things belong to the LORD our God; but the things that are revealed belong to us and to our children for ever, that we may do all the words of this law. (Deuteronomy 29:29 RSV)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37513" cy="1362075"/>
          </a:xfrm>
        </p:spPr>
        <p:txBody>
          <a:bodyPr/>
          <a:lstStyle/>
          <a:p>
            <a:r>
              <a:rPr lang="en-US" sz="4800" dirty="0" smtClean="0"/>
              <a:t>Daily bible reading transforms your life more than any other spiritual activity…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48213"/>
            <a:ext cx="7772400" cy="1500187"/>
          </a:xfrm>
        </p:spPr>
        <p:txBody>
          <a:bodyPr/>
          <a:lstStyle/>
          <a:p>
            <a:r>
              <a:rPr lang="en-US" sz="3200" i="1" dirty="0" smtClean="0"/>
              <a:t>I have laid up thy word in my heart, that I might not sin against thee. </a:t>
            </a:r>
            <a:r>
              <a:rPr lang="en-US" sz="3200" dirty="0" smtClean="0"/>
              <a:t>(Psalms 119:11 RSV)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Prove The 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33900"/>
          </a:xfrm>
        </p:spPr>
        <p:txBody>
          <a:bodyPr/>
          <a:lstStyle/>
          <a:p>
            <a:r>
              <a:rPr lang="en-US" sz="2800" dirty="0" smtClean="0"/>
              <a:t>If a person engages the Bible at least </a:t>
            </a:r>
            <a:r>
              <a:rPr lang="en-US" sz="2800" u="sng" dirty="0" smtClean="0"/>
              <a:t>four times </a:t>
            </a:r>
            <a:r>
              <a:rPr lang="en-US" sz="2800" dirty="0" smtClean="0"/>
              <a:t>a week, the odds of giving in to these temptations decrease:</a:t>
            </a:r>
          </a:p>
          <a:p>
            <a:pPr lvl="1"/>
            <a:r>
              <a:rPr lang="en-US" sz="2400" dirty="0" smtClean="0"/>
              <a:t>Viewing pornography – 59%</a:t>
            </a:r>
          </a:p>
          <a:p>
            <a:pPr lvl="1"/>
            <a:r>
              <a:rPr lang="en-US" sz="2400" dirty="0" smtClean="0"/>
              <a:t>Having sex outside marriage – 59%</a:t>
            </a:r>
          </a:p>
          <a:p>
            <a:pPr lvl="1"/>
            <a:r>
              <a:rPr lang="en-US" sz="2400" dirty="0" smtClean="0"/>
              <a:t>Gambling – 45%</a:t>
            </a:r>
          </a:p>
          <a:p>
            <a:pPr lvl="1"/>
            <a:r>
              <a:rPr lang="en-US" sz="2400" dirty="0" smtClean="0"/>
              <a:t>Lashing out in anger – 31%</a:t>
            </a:r>
          </a:p>
          <a:p>
            <a:pPr lvl="1"/>
            <a:r>
              <a:rPr lang="en-US" sz="2400" dirty="0" smtClean="0"/>
              <a:t>Gossiping – 28%</a:t>
            </a:r>
          </a:p>
          <a:p>
            <a:pPr lvl="1"/>
            <a:r>
              <a:rPr lang="en-US" sz="2400" dirty="0" smtClean="0"/>
              <a:t>Lying – 28%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412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Centerforbibleengagement.org – Stats from Aug2012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100,000 people around the world polled.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Prove The 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r>
              <a:rPr lang="en-US" sz="2800" dirty="0" smtClean="0"/>
              <a:t>“Bible engagement also produces more peace and joy in a person’s life, by reducing the frequency of various emotional struggles”:</a:t>
            </a:r>
          </a:p>
          <a:p>
            <a:pPr lvl="1"/>
            <a:r>
              <a:rPr lang="en-US" sz="2400" dirty="0" smtClean="0"/>
              <a:t>Feeling bitter – 40%</a:t>
            </a:r>
          </a:p>
          <a:p>
            <a:pPr lvl="1"/>
            <a:r>
              <a:rPr lang="en-US" sz="2400" dirty="0" smtClean="0"/>
              <a:t>Thinking destructively about self or others – 32%</a:t>
            </a:r>
          </a:p>
          <a:p>
            <a:pPr lvl="1"/>
            <a:r>
              <a:rPr lang="en-US" sz="2400" dirty="0" smtClean="0"/>
              <a:t>Feeling like they have to hide what they do or feel – 32%</a:t>
            </a:r>
          </a:p>
          <a:p>
            <a:pPr lvl="1"/>
            <a:r>
              <a:rPr lang="en-US" sz="2400" dirty="0" smtClean="0"/>
              <a:t>Having difficulty forgiving others – 31%</a:t>
            </a:r>
          </a:p>
          <a:p>
            <a:pPr lvl="1"/>
            <a:r>
              <a:rPr lang="en-US" sz="2400" dirty="0" smtClean="0"/>
              <a:t>Feeling discouraged – 31%</a:t>
            </a:r>
          </a:p>
          <a:p>
            <a:pPr lvl="1"/>
            <a:r>
              <a:rPr lang="en-US" sz="2400" dirty="0" smtClean="0"/>
              <a:t>Experiencing loneliness – 30%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Centerforbibleengagement.org – Stats from Aug2012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100,000 people around the world polled.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34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1308100"/>
            <a:ext cx="6629400" cy="448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“God is walking through every page of the  Bible looking for man, just as He walked through the Garden of Eden looking for him.”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438400" y="304800"/>
            <a:ext cx="579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As one writer put it: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allAtOnce"/>
    </p:bld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2991</TotalTime>
  <Words>640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Wingdings</vt:lpstr>
      <vt:lpstr>Georgia</vt:lpstr>
      <vt:lpstr>Berlin Sans FB</vt:lpstr>
      <vt:lpstr>Digital Dots</vt:lpstr>
      <vt:lpstr>Back To Basics</vt:lpstr>
      <vt:lpstr>Guidelines To Bible Study</vt:lpstr>
      <vt:lpstr>Guidelines To Bible Study</vt:lpstr>
      <vt:lpstr>Rules for Bible Study</vt:lpstr>
      <vt:lpstr>Guidelines For Difficult Passages…</vt:lpstr>
      <vt:lpstr>Daily bible reading transforms your life more than any other spiritual activity…</vt:lpstr>
      <vt:lpstr>Statistics Prove The Point…</vt:lpstr>
      <vt:lpstr>Statistics Prove The Point…</vt:lpstr>
      <vt:lpstr>Slide 9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Bible Study #1</dc:title>
  <dc:creator>System Administrator</dc:creator>
  <cp:lastModifiedBy>DELL</cp:lastModifiedBy>
  <cp:revision>13</cp:revision>
  <dcterms:created xsi:type="dcterms:W3CDTF">2006-12-12T04:08:40Z</dcterms:created>
  <dcterms:modified xsi:type="dcterms:W3CDTF">2017-04-23T03:01:46Z</dcterms:modified>
</cp:coreProperties>
</file>