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5" r:id="rId6"/>
    <p:sldId id="266" r:id="rId7"/>
    <p:sldId id="267" r:id="rId8"/>
    <p:sldId id="257"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C81F8-AE48-4DE0-AC33-C34697F34C75}"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C81F8-AE48-4DE0-AC33-C34697F34C75}"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C81F8-AE48-4DE0-AC33-C34697F34C75}"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C81F8-AE48-4DE0-AC33-C34697F34C75}"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C81F8-AE48-4DE0-AC33-C34697F34C75}"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C81F8-AE48-4DE0-AC33-C34697F34C75}"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C81F8-AE48-4DE0-AC33-C34697F34C75}"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C81F8-AE48-4DE0-AC33-C34697F34C75}"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C81F8-AE48-4DE0-AC33-C34697F34C75}"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C81F8-AE48-4DE0-AC33-C34697F34C75}"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C81F8-AE48-4DE0-AC33-C34697F34C75}"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695C5-861D-455B-9D36-1D1D459BCF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C81F8-AE48-4DE0-AC33-C34697F34C75}" type="datetimeFigureOut">
              <a:rPr lang="en-US" smtClean="0"/>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695C5-861D-455B-9D36-1D1D459BCF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rgbClr val="139B09">
                  <a:shade val="30000"/>
                  <a:satMod val="115000"/>
                </a:srgbClr>
              </a:gs>
              <a:gs pos="50000">
                <a:srgbClr val="139B09">
                  <a:shade val="67500"/>
                  <a:satMod val="115000"/>
                </a:srgbClr>
              </a:gs>
              <a:gs pos="100000">
                <a:srgbClr val="139B09">
                  <a:shade val="100000"/>
                  <a:satMod val="115000"/>
                </a:srgbClr>
              </a:gs>
            </a:gsLst>
            <a:lin ang="2700000" scaled="1"/>
            <a:tileRect/>
          </a:gradFill>
          <a:ln w="571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b="1" dirty="0">
              <a:solidFill>
                <a:srgbClr val="FFFFFF"/>
              </a:solidFill>
            </a:endParaRPr>
          </a:p>
        </p:txBody>
      </p:sp>
      <p:sp>
        <p:nvSpPr>
          <p:cNvPr id="12" name="Rectangle 11"/>
          <p:cNvSpPr/>
          <p:nvPr/>
        </p:nvSpPr>
        <p:spPr>
          <a:xfrm>
            <a:off x="838200" y="685800"/>
            <a:ext cx="7391400" cy="5486400"/>
          </a:xfrm>
          <a:prstGeom prst="rect">
            <a:avLst/>
          </a:prstGeom>
          <a:solidFill>
            <a:schemeClr val="bg1"/>
          </a:solidFill>
          <a:ln w="571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2" descr="C:\Users\sheila\Desktop\BIBLE STUDY\ULTIMATE Royality Free\1-Bib Pics-Ot\Solomon\Old Solomon color 1197-39.jpg"/>
          <p:cNvPicPr>
            <a:picLocks noChangeAspect="1" noChangeArrowheads="1"/>
          </p:cNvPicPr>
          <p:nvPr/>
        </p:nvPicPr>
        <p:blipFill>
          <a:blip r:embed="rId2"/>
          <a:srcRect l="25092" t="26693" r="22809" b="31010"/>
          <a:stretch>
            <a:fillRect/>
          </a:stretch>
        </p:blipFill>
        <p:spPr bwMode="auto">
          <a:xfrm>
            <a:off x="6249988" y="4038600"/>
            <a:ext cx="1751012"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291" name="Rectangle 1"/>
          <p:cNvSpPr>
            <a:spLocks noChangeArrowheads="1"/>
          </p:cNvSpPr>
          <p:nvPr/>
        </p:nvSpPr>
        <p:spPr bwMode="auto">
          <a:xfrm>
            <a:off x="0" y="1295400"/>
            <a:ext cx="9144000" cy="2569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tabLst>
                <a:tab pos="-685800" algn="l"/>
                <a:tab pos="-457200" algn="l"/>
                <a:tab pos="0" algn="l"/>
                <a:tab pos="285750" algn="l"/>
                <a:tab pos="914400" algn="l"/>
              </a:tabLst>
            </a:pPr>
            <a:r>
              <a:rPr lang="en-US" b="1" dirty="0" smtClean="0">
                <a:solidFill>
                  <a:srgbClr val="000000"/>
                </a:solidFill>
                <a:cs typeface="Times New Roman" pitchFamily="18" charset="0"/>
              </a:rPr>
              <a:t>The </a:t>
            </a:r>
            <a:r>
              <a:rPr lang="en-US" b="1" dirty="0">
                <a:solidFill>
                  <a:srgbClr val="000000"/>
                </a:solidFill>
                <a:cs typeface="Times New Roman" pitchFamily="18" charset="0"/>
              </a:rPr>
              <a:t>kingdom lasted 120 years before dividing</a:t>
            </a:r>
          </a:p>
          <a:p>
            <a:pPr algn="ctr" eaLnBrk="0" hangingPunct="0">
              <a:tabLst>
                <a:tab pos="-685800" algn="l"/>
                <a:tab pos="-457200" algn="l"/>
                <a:tab pos="0" algn="l"/>
                <a:tab pos="285750" algn="l"/>
                <a:tab pos="914400" algn="l"/>
              </a:tabLst>
            </a:pPr>
            <a:endParaRPr lang="en-US" sz="900" dirty="0">
              <a:solidFill>
                <a:srgbClr val="000000"/>
              </a:solidFill>
            </a:endParaRPr>
          </a:p>
          <a:p>
            <a:pPr algn="ctr" eaLnBrk="0" hangingPunct="0">
              <a:tabLst>
                <a:tab pos="-685800" algn="l"/>
                <a:tab pos="-457200" algn="l"/>
                <a:tab pos="0" algn="l"/>
                <a:tab pos="285750" algn="l"/>
                <a:tab pos="914400" algn="l"/>
              </a:tabLst>
            </a:pPr>
            <a:r>
              <a:rPr lang="en-US" dirty="0">
                <a:solidFill>
                  <a:srgbClr val="000000"/>
                </a:solidFill>
                <a:cs typeface="Times New Roman" pitchFamily="18" charset="0"/>
              </a:rPr>
              <a:t>Saul reigned 40 years (Acts 13:21)</a:t>
            </a:r>
            <a:endParaRPr lang="en-US" dirty="0">
              <a:solidFill>
                <a:srgbClr val="000000"/>
              </a:solidFill>
            </a:endParaRPr>
          </a:p>
          <a:p>
            <a:pPr algn="ctr" eaLnBrk="0" hangingPunct="0">
              <a:tabLst>
                <a:tab pos="-685800" algn="l"/>
                <a:tab pos="-457200" algn="l"/>
                <a:tab pos="0" algn="l"/>
                <a:tab pos="285750" algn="l"/>
                <a:tab pos="914400" algn="l"/>
              </a:tabLst>
            </a:pPr>
            <a:r>
              <a:rPr lang="en-US" dirty="0">
                <a:solidFill>
                  <a:srgbClr val="000000"/>
                </a:solidFill>
                <a:cs typeface="Times New Roman" pitchFamily="18" charset="0"/>
              </a:rPr>
              <a:t>David reigned 40 years (2 Sam. 5:4)</a:t>
            </a:r>
            <a:endParaRPr lang="en-US" dirty="0">
              <a:solidFill>
                <a:srgbClr val="000000"/>
              </a:solidFill>
            </a:endParaRPr>
          </a:p>
          <a:p>
            <a:pPr algn="ctr" eaLnBrk="0" hangingPunct="0">
              <a:tabLst>
                <a:tab pos="-685800" algn="l"/>
                <a:tab pos="-457200" algn="l"/>
                <a:tab pos="0" algn="l"/>
                <a:tab pos="285750" algn="l"/>
                <a:tab pos="914400" algn="l"/>
              </a:tabLst>
            </a:pPr>
            <a:r>
              <a:rPr lang="en-US" dirty="0">
                <a:solidFill>
                  <a:srgbClr val="000000"/>
                </a:solidFill>
                <a:cs typeface="Times New Roman" pitchFamily="18" charset="0"/>
              </a:rPr>
              <a:t>Solomon reigned 40 years (1 Kings 11:22)</a:t>
            </a:r>
          </a:p>
          <a:p>
            <a:pPr algn="ctr" eaLnBrk="0" hangingPunct="0">
              <a:tabLst>
                <a:tab pos="-685800" algn="l"/>
                <a:tab pos="-457200" algn="l"/>
                <a:tab pos="0" algn="l"/>
                <a:tab pos="285750" algn="l"/>
                <a:tab pos="914400" algn="l"/>
              </a:tabLst>
            </a:pPr>
            <a:endParaRPr lang="en-US" sz="1200" dirty="0">
              <a:solidFill>
                <a:srgbClr val="000000"/>
              </a:solidFill>
            </a:endParaRPr>
          </a:p>
          <a:p>
            <a:pPr algn="ctr" eaLnBrk="0" hangingPunct="0">
              <a:tabLst>
                <a:tab pos="-685800" algn="l"/>
                <a:tab pos="-457200" algn="l"/>
                <a:tab pos="0" algn="l"/>
                <a:tab pos="285750" algn="l"/>
                <a:tab pos="914400" algn="l"/>
              </a:tabLst>
            </a:pPr>
            <a:r>
              <a:rPr lang="en-US" b="1" dirty="0">
                <a:solidFill>
                  <a:srgbClr val="000000"/>
                </a:solidFill>
                <a:cs typeface="Times New Roman" pitchFamily="18" charset="0"/>
              </a:rPr>
              <a:t> </a:t>
            </a:r>
            <a:r>
              <a:rPr lang="en-US" sz="2000" b="1" dirty="0">
                <a:solidFill>
                  <a:srgbClr val="000000"/>
                </a:solidFill>
                <a:cs typeface="Times New Roman" pitchFamily="18" charset="0"/>
              </a:rPr>
              <a:t>10 Tribes formed the </a:t>
            </a:r>
            <a:r>
              <a:rPr lang="en-US" sz="2000" b="1" u="sng" dirty="0">
                <a:solidFill>
                  <a:srgbClr val="000000"/>
                </a:solidFill>
                <a:cs typeface="Times New Roman" pitchFamily="18" charset="0"/>
              </a:rPr>
              <a:t>Northern Kingdom</a:t>
            </a:r>
            <a:r>
              <a:rPr lang="en-US" sz="2000" b="1" dirty="0">
                <a:solidFill>
                  <a:srgbClr val="000000"/>
                </a:solidFill>
                <a:cs typeface="Times New Roman" pitchFamily="18" charset="0"/>
              </a:rPr>
              <a:t> called </a:t>
            </a:r>
            <a:r>
              <a:rPr lang="en-US" sz="2000" b="1" dirty="0" smtClean="0">
                <a:solidFill>
                  <a:srgbClr val="000000"/>
                </a:solidFill>
                <a:cs typeface="Times New Roman" pitchFamily="18" charset="0"/>
              </a:rPr>
              <a:t>Israel</a:t>
            </a:r>
            <a:endParaRPr lang="en-US" sz="2000" dirty="0" smtClean="0">
              <a:solidFill>
                <a:srgbClr val="000000"/>
              </a:solidFill>
            </a:endParaRPr>
          </a:p>
          <a:p>
            <a:pPr algn="ctr" eaLnBrk="0" hangingPunct="0">
              <a:tabLst>
                <a:tab pos="-685800" algn="l"/>
                <a:tab pos="-457200" algn="l"/>
                <a:tab pos="0" algn="l"/>
                <a:tab pos="285750" algn="l"/>
                <a:tab pos="914400" algn="l"/>
              </a:tabLst>
            </a:pPr>
            <a:r>
              <a:rPr lang="en-US" sz="2000" b="1" dirty="0" smtClean="0">
                <a:solidFill>
                  <a:srgbClr val="000000"/>
                </a:solidFill>
                <a:cs typeface="Times New Roman" pitchFamily="18" charset="0"/>
              </a:rPr>
              <a:t>The </a:t>
            </a:r>
            <a:r>
              <a:rPr lang="en-US" sz="2000" b="1" u="sng" dirty="0" smtClean="0">
                <a:solidFill>
                  <a:srgbClr val="000000"/>
                </a:solidFill>
                <a:cs typeface="Times New Roman" pitchFamily="18" charset="0"/>
              </a:rPr>
              <a:t>Southern Kingdom</a:t>
            </a:r>
            <a:r>
              <a:rPr lang="en-US" sz="2000" b="1" dirty="0" smtClean="0">
                <a:solidFill>
                  <a:srgbClr val="000000"/>
                </a:solidFill>
                <a:cs typeface="Times New Roman" pitchFamily="18" charset="0"/>
              </a:rPr>
              <a:t> was the tribe of Judah</a:t>
            </a:r>
            <a:endParaRPr lang="en-US" sz="2000" dirty="0">
              <a:solidFill>
                <a:srgbClr val="000000"/>
              </a:solidFill>
            </a:endParaRPr>
          </a:p>
        </p:txBody>
      </p:sp>
      <p:pic>
        <p:nvPicPr>
          <p:cNvPr id="10" name="Picture 2" descr="C:\Users\sheila\Desktop\BIBLE STUDY\ULTIMATE Royality Free\1-Bib Pics-Ot\David\King David\King_David.jpg"/>
          <p:cNvPicPr>
            <a:picLocks noChangeAspect="1" noChangeArrowheads="1"/>
          </p:cNvPicPr>
          <p:nvPr/>
        </p:nvPicPr>
        <p:blipFill rotWithShape="1">
          <a:blip r:embed="rId3"/>
          <a:srcRect l="10434" t="12334" b="1833"/>
          <a:stretch/>
        </p:blipFill>
        <p:spPr bwMode="auto">
          <a:xfrm>
            <a:off x="3657600" y="4114800"/>
            <a:ext cx="1752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4" name="Picture 6" descr="C:\users\sheila\desktop\bible study\ultimate royality free\1-bib pics-ot\saul\Saul w David &amp; Javelin 84-75.jpg"/>
          <p:cNvPicPr>
            <a:picLocks noChangeAspect="1" noChangeArrowheads="1"/>
          </p:cNvPicPr>
          <p:nvPr/>
        </p:nvPicPr>
        <p:blipFill rotWithShape="1">
          <a:blip r:embed="rId4" cstate="print"/>
          <a:srcRect l="13702" r="12663" b="4663"/>
          <a:stretch/>
        </p:blipFill>
        <p:spPr bwMode="auto">
          <a:xfrm>
            <a:off x="1066800" y="4114801"/>
            <a:ext cx="1752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66800" y="5638800"/>
            <a:ext cx="17526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rgbClr val="000000"/>
                </a:solidFill>
                <a:latin typeface="Arial Rounded MT Bold" pitchFamily="34" charset="0"/>
              </a:rPr>
              <a:t>SAUL</a:t>
            </a:r>
          </a:p>
        </p:txBody>
      </p:sp>
      <p:sp>
        <p:nvSpPr>
          <p:cNvPr id="9" name="Rectangle 8"/>
          <p:cNvSpPr/>
          <p:nvPr/>
        </p:nvSpPr>
        <p:spPr>
          <a:xfrm>
            <a:off x="3657600" y="5638800"/>
            <a:ext cx="17526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rgbClr val="000000"/>
                </a:solidFill>
                <a:latin typeface="Arial Rounded MT Bold" pitchFamily="34" charset="0"/>
              </a:rPr>
              <a:t>DAVID</a:t>
            </a:r>
          </a:p>
        </p:txBody>
      </p:sp>
      <p:sp>
        <p:nvSpPr>
          <p:cNvPr id="11" name="Rectangle 10"/>
          <p:cNvSpPr/>
          <p:nvPr/>
        </p:nvSpPr>
        <p:spPr>
          <a:xfrm>
            <a:off x="6248400" y="5638800"/>
            <a:ext cx="17526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rgbClr val="000000"/>
                </a:solidFill>
                <a:latin typeface="Arial Rounded MT Bold" pitchFamily="34" charset="0"/>
              </a:rPr>
              <a:t>SOLOMON</a:t>
            </a:r>
          </a:p>
        </p:txBody>
      </p:sp>
      <p:sp>
        <p:nvSpPr>
          <p:cNvPr id="13" name="Rectangle 1"/>
          <p:cNvSpPr>
            <a:spLocks noChangeArrowheads="1"/>
          </p:cNvSpPr>
          <p:nvPr/>
        </p:nvSpPr>
        <p:spPr bwMode="auto">
          <a:xfrm>
            <a:off x="0" y="762000"/>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tabLst>
                <a:tab pos="-685800" algn="l"/>
                <a:tab pos="-457200" algn="l"/>
                <a:tab pos="0" algn="l"/>
                <a:tab pos="285750" algn="l"/>
                <a:tab pos="914400" algn="l"/>
              </a:tabLst>
            </a:pPr>
            <a:r>
              <a:rPr lang="en-US" sz="3600" b="1" dirty="0">
                <a:ln>
                  <a:solidFill>
                    <a:sysClr val="windowText" lastClr="000000"/>
                  </a:solidFill>
                </a:ln>
                <a:solidFill>
                  <a:srgbClr val="0EA227"/>
                </a:solidFill>
                <a:cs typeface="Times New Roman" pitchFamily="18" charset="0"/>
              </a:rPr>
              <a:t>The End Of The United </a:t>
            </a:r>
            <a:r>
              <a:rPr lang="en-US" sz="3600" b="1" dirty="0" smtClean="0">
                <a:ln>
                  <a:solidFill>
                    <a:sysClr val="windowText" lastClr="000000"/>
                  </a:solidFill>
                </a:ln>
                <a:solidFill>
                  <a:srgbClr val="0EA227"/>
                </a:solidFill>
                <a:cs typeface="Times New Roman" pitchFamily="18" charset="0"/>
              </a:rPr>
              <a:t>Kingdom</a:t>
            </a:r>
            <a:endParaRPr lang="en-US" sz="3600" b="1" dirty="0">
              <a:ln>
                <a:solidFill>
                  <a:sysClr val="windowText" lastClr="000000"/>
                </a:solidFill>
              </a:ln>
              <a:solidFill>
                <a:srgbClr val="0EA227"/>
              </a:solidFill>
              <a:cs typeface="Times New Roman" pitchFamily="18" charset="0"/>
            </a:endParaRPr>
          </a:p>
        </p:txBody>
      </p:sp>
    </p:spTree>
    <p:extLst>
      <p:ext uri="{BB962C8B-B14F-4D97-AF65-F5344CB8AC3E}">
        <p14:creationId xmlns:p14="http://schemas.microsoft.com/office/powerpoint/2010/main" xmlns="" val="234490823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6858000"/>
          </a:xfrm>
          <a:prstGeom prst="rect">
            <a:avLst/>
          </a:prstGeom>
          <a:gradFill flip="none" rotWithShape="1">
            <a:gsLst>
              <a:gs pos="0">
                <a:srgbClr val="139B09">
                  <a:shade val="30000"/>
                  <a:satMod val="115000"/>
                </a:srgbClr>
              </a:gs>
              <a:gs pos="50000">
                <a:srgbClr val="139B09">
                  <a:shade val="67500"/>
                  <a:satMod val="115000"/>
                </a:srgbClr>
              </a:gs>
              <a:gs pos="100000">
                <a:srgbClr val="139B09">
                  <a:shade val="100000"/>
                  <a:satMod val="115000"/>
                </a:srgbClr>
              </a:gs>
            </a:gsLst>
            <a:lin ang="2700000" scaled="1"/>
            <a:tileRect/>
          </a:gradFill>
          <a:ln w="571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b="1" dirty="0">
              <a:solidFill>
                <a:srgbClr val="FFFFFF"/>
              </a:solidFill>
            </a:endParaRPr>
          </a:p>
        </p:txBody>
      </p:sp>
      <p:sp>
        <p:nvSpPr>
          <p:cNvPr id="2" name="Rectangle 1"/>
          <p:cNvSpPr/>
          <p:nvPr/>
        </p:nvSpPr>
        <p:spPr>
          <a:xfrm>
            <a:off x="838200" y="734568"/>
            <a:ext cx="7390276" cy="537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253" t="7962" r="37027" b="20617"/>
          <a:stretch/>
        </p:blipFill>
        <p:spPr bwMode="auto">
          <a:xfrm>
            <a:off x="5029200" y="762000"/>
            <a:ext cx="3199276" cy="5344796"/>
          </a:xfrm>
          <a:prstGeom prst="rect">
            <a:avLst/>
          </a:prstGeom>
          <a:noFill/>
          <a:ln w="571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7086600" y="1143000"/>
            <a:ext cx="914400" cy="152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FF0000"/>
                </a:solidFill>
                <a:effectLst>
                  <a:glow rad="228600">
                    <a:srgbClr val="FFFFFF">
                      <a:satMod val="175000"/>
                      <a:alpha val="40000"/>
                    </a:srgbClr>
                  </a:glow>
                </a:effectLst>
                <a:latin typeface="Arial" pitchFamily="34" charset="0"/>
                <a:cs typeface="Arial" pitchFamily="34" charset="0"/>
              </a:rPr>
              <a:t>Dan</a:t>
            </a:r>
          </a:p>
        </p:txBody>
      </p:sp>
      <p:sp>
        <p:nvSpPr>
          <p:cNvPr id="18" name="Oval 17"/>
          <p:cNvSpPr/>
          <p:nvPr/>
        </p:nvSpPr>
        <p:spPr>
          <a:xfrm>
            <a:off x="7391400" y="990600"/>
            <a:ext cx="76200" cy="76200"/>
          </a:xfrm>
          <a:prstGeom prst="ellipse">
            <a:avLst/>
          </a:prstGeom>
          <a:solidFill>
            <a:srgbClr val="FF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9" name="Oval 18"/>
          <p:cNvSpPr/>
          <p:nvPr/>
        </p:nvSpPr>
        <p:spPr>
          <a:xfrm>
            <a:off x="6858000" y="3962400"/>
            <a:ext cx="76200" cy="76200"/>
          </a:xfrm>
          <a:prstGeom prst="ellipse">
            <a:avLst/>
          </a:prstGeom>
          <a:solidFill>
            <a:srgbClr val="FF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0" name="Rectangle 19"/>
          <p:cNvSpPr/>
          <p:nvPr/>
        </p:nvSpPr>
        <p:spPr>
          <a:xfrm>
            <a:off x="6019800" y="3886200"/>
            <a:ext cx="914400" cy="152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FF0000"/>
                </a:solidFill>
                <a:effectLst>
                  <a:glow rad="228600">
                    <a:srgbClr val="FFFFFF">
                      <a:satMod val="175000"/>
                      <a:alpha val="40000"/>
                    </a:srgbClr>
                  </a:glow>
                </a:effectLst>
                <a:latin typeface="Arial" pitchFamily="34" charset="0"/>
                <a:cs typeface="Arial" pitchFamily="34" charset="0"/>
              </a:rPr>
              <a:t>Bethel</a:t>
            </a:r>
          </a:p>
        </p:txBody>
      </p:sp>
      <p:sp>
        <p:nvSpPr>
          <p:cNvPr id="5" name="Rectangle 4"/>
          <p:cNvSpPr/>
          <p:nvPr/>
        </p:nvSpPr>
        <p:spPr>
          <a:xfrm>
            <a:off x="838200" y="734568"/>
            <a:ext cx="4038600" cy="26327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5" descr="C:\Users\sheila\Desktop\BIBLE STUDY\ULTIMATE Royality Free\1-Bib Pics-Ot\Jeroboam\jeroboam_leads_israel_into_sin_2.jpg"/>
          <p:cNvPicPr>
            <a:picLocks noChangeAspect="1" noChangeArrowheads="1"/>
          </p:cNvPicPr>
          <p:nvPr/>
        </p:nvPicPr>
        <p:blipFill>
          <a:blip r:embed="rId3"/>
          <a:srcRect t="12222" r="70175" b="56667"/>
          <a:stretch>
            <a:fillRect/>
          </a:stretch>
        </p:blipFill>
        <p:spPr bwMode="auto">
          <a:xfrm>
            <a:off x="6320631" y="734568"/>
            <a:ext cx="846138" cy="1071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5" descr="C:\Users\sheila\Desktop\BIBLE STUDY\ULTIMATE Royality Free\1-Bib Pics-Ot\Jeroboam\jeroboam_leads_israel_into_sin_2.jpg"/>
          <p:cNvPicPr>
            <a:picLocks noChangeAspect="1" noChangeArrowheads="1"/>
          </p:cNvPicPr>
          <p:nvPr/>
        </p:nvPicPr>
        <p:blipFill>
          <a:blip r:embed="rId3"/>
          <a:srcRect t="12222" r="70175" b="56667"/>
          <a:stretch>
            <a:fillRect/>
          </a:stretch>
        </p:blipFill>
        <p:spPr bwMode="auto">
          <a:xfrm>
            <a:off x="5182807" y="2993682"/>
            <a:ext cx="846137" cy="1071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Rectangular Callout 25"/>
          <p:cNvSpPr/>
          <p:nvPr/>
        </p:nvSpPr>
        <p:spPr>
          <a:xfrm>
            <a:off x="6511131" y="2667000"/>
            <a:ext cx="1672432" cy="504300"/>
          </a:xfrm>
          <a:prstGeom prst="wedgeRectCallout">
            <a:avLst>
              <a:gd name="adj1" fmla="val -25348"/>
              <a:gd name="adj2" fmla="val 77140"/>
            </a:avLst>
          </a:prstGeom>
          <a:solidFill>
            <a:schemeClr val="bg1"/>
          </a:solidFill>
          <a:ln w="34925">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latin typeface="Arial" pitchFamily="34" charset="0"/>
                <a:cs typeface="Arial" pitchFamily="34" charset="0"/>
              </a:rPr>
              <a:t>Shechem</a:t>
            </a:r>
          </a:p>
          <a:p>
            <a:pPr algn="ctr">
              <a:defRPr/>
            </a:pPr>
            <a:r>
              <a:rPr lang="en-US" sz="1400" b="1" dirty="0">
                <a:solidFill>
                  <a:srgbClr val="000000"/>
                </a:solidFill>
                <a:latin typeface="Arial" pitchFamily="34" charset="0"/>
                <a:cs typeface="Arial" pitchFamily="34" charset="0"/>
              </a:rPr>
              <a:t>King </a:t>
            </a:r>
            <a:r>
              <a:rPr lang="en-US" sz="1400" b="1" dirty="0" smtClean="0">
                <a:solidFill>
                  <a:srgbClr val="000000"/>
                </a:solidFill>
                <a:latin typeface="Arial" pitchFamily="34" charset="0"/>
                <a:cs typeface="Arial" pitchFamily="34" charset="0"/>
              </a:rPr>
              <a:t>Jeroboam</a:t>
            </a:r>
            <a:endParaRPr lang="en-US" sz="1400" b="1" dirty="0">
              <a:solidFill>
                <a:srgbClr val="000000"/>
              </a:solidFill>
              <a:latin typeface="Arial" pitchFamily="34" charset="0"/>
              <a:cs typeface="Arial" pitchFamily="34" charset="0"/>
            </a:endParaRPr>
          </a:p>
        </p:txBody>
      </p:sp>
      <p:sp>
        <p:nvSpPr>
          <p:cNvPr id="23" name="Rectangular Callout 22"/>
          <p:cNvSpPr/>
          <p:nvPr/>
        </p:nvSpPr>
        <p:spPr>
          <a:xfrm>
            <a:off x="5914961" y="4727448"/>
            <a:ext cx="2086039" cy="533400"/>
          </a:xfrm>
          <a:prstGeom prst="wedgeRectCallout">
            <a:avLst>
              <a:gd name="adj1" fmla="val -12118"/>
              <a:gd name="adj2" fmla="val -114033"/>
            </a:avLst>
          </a:prstGeom>
          <a:solidFill>
            <a:schemeClr val="bg1"/>
          </a:solidFill>
          <a:ln w="34925">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latin typeface="Arial" pitchFamily="34" charset="0"/>
                <a:cs typeface="Arial" pitchFamily="34" charset="0"/>
              </a:rPr>
              <a:t>Jerusalem</a:t>
            </a:r>
          </a:p>
          <a:p>
            <a:pPr algn="ctr">
              <a:defRPr/>
            </a:pPr>
            <a:r>
              <a:rPr lang="en-US" sz="1400" b="1" dirty="0">
                <a:solidFill>
                  <a:srgbClr val="000000"/>
                </a:solidFill>
                <a:latin typeface="Arial" pitchFamily="34" charset="0"/>
                <a:cs typeface="Arial" pitchFamily="34" charset="0"/>
              </a:rPr>
              <a:t>King Rehoboam</a:t>
            </a:r>
          </a:p>
        </p:txBody>
      </p:sp>
      <p:sp>
        <p:nvSpPr>
          <p:cNvPr id="30" name="Oval 29"/>
          <p:cNvSpPr/>
          <p:nvPr/>
        </p:nvSpPr>
        <p:spPr>
          <a:xfrm>
            <a:off x="6858000" y="3429000"/>
            <a:ext cx="76200" cy="76200"/>
          </a:xfrm>
          <a:prstGeom prst="ellipse">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1" name="Oval 30"/>
          <p:cNvSpPr/>
          <p:nvPr/>
        </p:nvSpPr>
        <p:spPr>
          <a:xfrm>
            <a:off x="6705600" y="4191000"/>
            <a:ext cx="76200" cy="76200"/>
          </a:xfrm>
          <a:prstGeom prst="ellipse">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5" name="Rectangle 24"/>
          <p:cNvSpPr/>
          <p:nvPr/>
        </p:nvSpPr>
        <p:spPr>
          <a:xfrm>
            <a:off x="5029200" y="51816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latin typeface="Arial" pitchFamily="34" charset="0"/>
                <a:cs typeface="Arial" pitchFamily="34" charset="0"/>
              </a:rPr>
              <a:t>EGYPT</a:t>
            </a:r>
          </a:p>
        </p:txBody>
      </p:sp>
      <p:sp>
        <p:nvSpPr>
          <p:cNvPr id="29" name="Rectangle 28"/>
          <p:cNvSpPr/>
          <p:nvPr/>
        </p:nvSpPr>
        <p:spPr>
          <a:xfrm>
            <a:off x="6190488" y="2237232"/>
            <a:ext cx="1219200" cy="381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spc="100" dirty="0" smtClean="0">
                <a:ln w="12700">
                  <a:solidFill>
                    <a:srgbClr val="000000"/>
                  </a:solidFill>
                  <a:prstDash val="solid"/>
                </a:ln>
                <a:solidFill>
                  <a:srgbClr val="F11D0D"/>
                </a:solidFill>
                <a:effectLst>
                  <a:outerShdw blurRad="41275" dist="20320" dir="1800000" algn="tl" rotWithShape="0">
                    <a:srgbClr val="000000">
                      <a:alpha val="40000"/>
                    </a:srgbClr>
                  </a:outerShdw>
                </a:effectLst>
                <a:latin typeface="Arial" pitchFamily="34" charset="0"/>
                <a:cs typeface="Arial" pitchFamily="34" charset="0"/>
              </a:rPr>
              <a:t>ISRAEL</a:t>
            </a:r>
            <a:endParaRPr lang="en-US" sz="1800" b="1" spc="100" dirty="0">
              <a:ln w="12700">
                <a:solidFill>
                  <a:srgbClr val="000000"/>
                </a:solidFill>
                <a:prstDash val="solid"/>
              </a:ln>
              <a:solidFill>
                <a:srgbClr val="F11D0D"/>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2" name="Rectangle 31"/>
          <p:cNvSpPr/>
          <p:nvPr/>
        </p:nvSpPr>
        <p:spPr>
          <a:xfrm>
            <a:off x="5257800" y="4114800"/>
            <a:ext cx="1219200" cy="381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smtClean="0">
                <a:ln w="12700">
                  <a:solidFill>
                    <a:srgbClr val="000000"/>
                  </a:solidFill>
                  <a:prstDash val="solid"/>
                </a:ln>
                <a:solidFill>
                  <a:srgbClr val="F11D0D"/>
                </a:solidFill>
                <a:effectLst>
                  <a:outerShdw blurRad="41275" dist="20320" dir="1800000" algn="tl" rotWithShape="0">
                    <a:srgbClr val="000000">
                      <a:alpha val="40000"/>
                    </a:srgbClr>
                  </a:outerShdw>
                </a:effectLst>
                <a:latin typeface="Arial" pitchFamily="34" charset="0"/>
                <a:cs typeface="Arial" pitchFamily="34" charset="0"/>
              </a:rPr>
              <a:t>JUDAH</a:t>
            </a:r>
            <a:endParaRPr lang="en-US" sz="1800" b="1" dirty="0">
              <a:ln w="12700">
                <a:solidFill>
                  <a:srgbClr val="000000"/>
                </a:solidFill>
                <a:prstDash val="solid"/>
              </a:ln>
              <a:solidFill>
                <a:srgbClr val="F11D0D"/>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3" name="Left Arrow 32"/>
          <p:cNvSpPr/>
          <p:nvPr/>
        </p:nvSpPr>
        <p:spPr>
          <a:xfrm>
            <a:off x="5181600" y="5486400"/>
            <a:ext cx="609600" cy="762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34"/>
          <p:cNvSpPr/>
          <p:nvPr/>
        </p:nvSpPr>
        <p:spPr>
          <a:xfrm>
            <a:off x="838200" y="3200400"/>
            <a:ext cx="4038600" cy="29475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latin typeface="Arial" pitchFamily="34" charset="0"/>
                <a:cs typeface="Arial" pitchFamily="34" charset="0"/>
              </a:rPr>
              <a:t>Solomon’s </a:t>
            </a:r>
            <a:r>
              <a:rPr lang="en-US" sz="2000" dirty="0">
                <a:solidFill>
                  <a:schemeClr val="tx1"/>
                </a:solidFill>
                <a:latin typeface="Arial" pitchFamily="34" charset="0"/>
                <a:cs typeface="Arial" pitchFamily="34" charset="0"/>
              </a:rPr>
              <a:t>son, Rehoboam reigned over Judah in Jerusalem.</a:t>
            </a:r>
          </a:p>
          <a:p>
            <a:pPr algn="ctr">
              <a:defRPr/>
            </a:pPr>
            <a:endParaRPr lang="en-US" sz="100" dirty="0">
              <a:solidFill>
                <a:schemeClr val="tx1"/>
              </a:solidFill>
              <a:latin typeface="Arial" pitchFamily="34" charset="0"/>
              <a:cs typeface="Arial" pitchFamily="34" charset="0"/>
            </a:endParaRPr>
          </a:p>
          <a:p>
            <a:pPr algn="just">
              <a:defRPr/>
            </a:pPr>
            <a:r>
              <a:rPr lang="en-US" sz="2000" dirty="0">
                <a:solidFill>
                  <a:schemeClr val="tx1"/>
                </a:solidFill>
                <a:latin typeface="Arial" pitchFamily="34" charset="0"/>
                <a:cs typeface="Arial" pitchFamily="34" charset="0"/>
              </a:rPr>
              <a:t>Solomon’s servant, Jeroboam reigned </a:t>
            </a:r>
            <a:r>
              <a:rPr lang="en-US" sz="2000" dirty="0" smtClean="0">
                <a:solidFill>
                  <a:schemeClr val="tx1"/>
                </a:solidFill>
                <a:latin typeface="Arial" pitchFamily="34" charset="0"/>
                <a:cs typeface="Arial" pitchFamily="34" charset="0"/>
              </a:rPr>
              <a:t>from Shechem over </a:t>
            </a:r>
            <a:r>
              <a:rPr lang="en-US" sz="2000" dirty="0">
                <a:solidFill>
                  <a:schemeClr val="tx1"/>
                </a:solidFill>
                <a:latin typeface="Arial" pitchFamily="34" charset="0"/>
                <a:cs typeface="Arial" pitchFamily="34" charset="0"/>
              </a:rPr>
              <a:t>the 10 tribes </a:t>
            </a:r>
            <a:r>
              <a:rPr lang="en-US" sz="2000" dirty="0" smtClean="0">
                <a:solidFill>
                  <a:schemeClr val="tx1"/>
                </a:solidFill>
                <a:latin typeface="Arial" pitchFamily="34" charset="0"/>
                <a:cs typeface="Arial" pitchFamily="34" charset="0"/>
              </a:rPr>
              <a:t>of Israel and </a:t>
            </a:r>
            <a:r>
              <a:rPr lang="en-US" sz="2000" dirty="0">
                <a:solidFill>
                  <a:schemeClr val="tx1"/>
                </a:solidFill>
                <a:latin typeface="Arial" pitchFamily="34" charset="0"/>
                <a:cs typeface="Arial" pitchFamily="34" charset="0"/>
              </a:rPr>
              <a:t>provided idols at Dan and Bethel as places of worship to keep Israel from going to Jerusalem to worship the true God in the temple.</a:t>
            </a:r>
          </a:p>
        </p:txBody>
      </p:sp>
      <p:sp>
        <p:nvSpPr>
          <p:cNvPr id="36" name="Rectangle 35"/>
          <p:cNvSpPr/>
          <p:nvPr/>
        </p:nvSpPr>
        <p:spPr>
          <a:xfrm>
            <a:off x="838200" y="788886"/>
            <a:ext cx="4038600" cy="225911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ln>
                  <a:solidFill>
                    <a:schemeClr val="tx1"/>
                  </a:solidFill>
                </a:ln>
                <a:solidFill>
                  <a:srgbClr val="33CC33"/>
                </a:solidFill>
                <a:latin typeface="Arial" pitchFamily="34" charset="0"/>
                <a:cs typeface="Arial" pitchFamily="34" charset="0"/>
              </a:rPr>
              <a:t>The kingdom divided immediately after the death of Solomon.</a:t>
            </a:r>
          </a:p>
          <a:p>
            <a:pPr algn="ctr">
              <a:defRPr/>
            </a:pPr>
            <a:r>
              <a:rPr lang="en-US" sz="2800" b="1" dirty="0" smtClean="0">
                <a:ln>
                  <a:solidFill>
                    <a:schemeClr val="tx1"/>
                  </a:solidFill>
                </a:ln>
                <a:solidFill>
                  <a:srgbClr val="33CC33"/>
                </a:solidFill>
                <a:latin typeface="Arial" pitchFamily="34" charset="0"/>
                <a:cs typeface="Arial" pitchFamily="34" charset="0"/>
              </a:rPr>
              <a:t>I Kings 11-12</a:t>
            </a:r>
            <a:endParaRPr lang="en-US" sz="2800" b="1" dirty="0">
              <a:ln w="18415" cmpd="sng">
                <a:solidFill>
                  <a:schemeClr val="tx1"/>
                </a:solidFill>
                <a:prstDash val="solid"/>
              </a:ln>
              <a:solidFill>
                <a:srgbClr val="33CC33"/>
              </a:solidFill>
              <a:latin typeface="Arial" pitchFamily="34" charset="0"/>
              <a:cs typeface="Arial" pitchFamily="34" charset="0"/>
            </a:endParaRPr>
          </a:p>
        </p:txBody>
      </p:sp>
    </p:spTree>
    <p:extLst>
      <p:ext uri="{BB962C8B-B14F-4D97-AF65-F5344CB8AC3E}">
        <p14:creationId xmlns:p14="http://schemas.microsoft.com/office/powerpoint/2010/main" xmlns="" val="2621442127"/>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609600" y="579436"/>
            <a:ext cx="4114800" cy="5745163"/>
          </a:xfrm>
          <a:prstGeom prst="rect">
            <a:avLst/>
          </a:prstGeom>
          <a:gradFill flip="none" rotWithShape="1">
            <a:gsLst>
              <a:gs pos="0">
                <a:srgbClr val="139B09">
                  <a:shade val="30000"/>
                  <a:satMod val="115000"/>
                </a:srgbClr>
              </a:gs>
              <a:gs pos="50000">
                <a:srgbClr val="139B09">
                  <a:shade val="67500"/>
                  <a:satMod val="115000"/>
                </a:srgbClr>
              </a:gs>
              <a:gs pos="100000">
                <a:srgbClr val="139B09">
                  <a:shade val="100000"/>
                  <a:satMod val="115000"/>
                </a:srgbClr>
              </a:gs>
            </a:gsLst>
            <a:lin ang="2700000" scaled="1"/>
            <a:tileRect/>
          </a:gradFill>
          <a:ln w="571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b="1" dirty="0">
              <a:solidFill>
                <a:srgbClr val="FFFFFF"/>
              </a:solidFill>
            </a:endParaRPr>
          </a:p>
        </p:txBody>
      </p:sp>
      <p:pic>
        <p:nvPicPr>
          <p:cNvPr id="2" name="Picture 3"/>
          <p:cNvPicPr>
            <a:picLocks noChangeAspect="1" noChangeArrowheads="1"/>
          </p:cNvPicPr>
          <p:nvPr/>
        </p:nvPicPr>
        <p:blipFill rotWithShape="1">
          <a:blip r:embed="rId2">
            <a:extLst>
              <a:ext uri="{BEBA8EAE-BF5A-486C-A8C5-ECC9F3942E4B}">
                <a14:imgProps xmlns:a14="http://schemas.microsoft.com/office/drawing/2010/main" xmlns="">
                  <a14:imgLayer r:embed="">
                    <a14:imgEffect>
                      <a14:artisticTexturizer/>
                    </a14:imgEffect>
                  </a14:imgLayer>
                </a14:imgProps>
              </a:ext>
              <a:ext uri="{28A0092B-C50C-407E-A947-70E740481C1C}">
                <a14:useLocalDpi xmlns:a14="http://schemas.microsoft.com/office/drawing/2010/main" xmlns="" val="0"/>
              </a:ext>
            </a:extLst>
          </a:blip>
          <a:srcRect l="56351" t="5628" r="13474" b="5035"/>
          <a:stretch/>
        </p:blipFill>
        <p:spPr bwMode="auto">
          <a:xfrm>
            <a:off x="5076540" y="609600"/>
            <a:ext cx="3047351"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BEBA8EAE-BF5A-486C-A8C5-ECC9F3942E4B}">
                <a14:imgProps xmlns:a14="http://schemas.microsoft.com/office/drawing/2010/main" xmlns="">
                  <a14:imgLayer r:embed="">
                    <a14:imgEffect>
                      <a14:artisticTexturizer/>
                    </a14:imgEffect>
                  </a14:imgLayer>
                </a14:imgProps>
              </a:ext>
              <a:ext uri="{28A0092B-C50C-407E-A947-70E740481C1C}">
                <a14:useLocalDpi xmlns:a14="http://schemas.microsoft.com/office/drawing/2010/main" xmlns="" val="0"/>
              </a:ext>
            </a:extLst>
          </a:blip>
          <a:srcRect l="83735" t="5628" r="13319" b="5035"/>
          <a:stretch/>
        </p:blipFill>
        <p:spPr bwMode="auto">
          <a:xfrm>
            <a:off x="8001000" y="609600"/>
            <a:ext cx="4572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Freeform 10"/>
          <p:cNvSpPr/>
          <p:nvPr/>
        </p:nvSpPr>
        <p:spPr>
          <a:xfrm>
            <a:off x="6095765" y="780288"/>
            <a:ext cx="2109451" cy="3572256"/>
          </a:xfrm>
          <a:custGeom>
            <a:avLst/>
            <a:gdLst>
              <a:gd name="connsiteX0" fmla="*/ 1195051 w 2109451"/>
              <a:gd name="connsiteY0" fmla="*/ 0 h 3572256"/>
              <a:gd name="connsiteX1" fmla="*/ 1158475 w 2109451"/>
              <a:gd name="connsiteY1" fmla="*/ 60960 h 3572256"/>
              <a:gd name="connsiteX2" fmla="*/ 1146283 w 2109451"/>
              <a:gd name="connsiteY2" fmla="*/ 97536 h 3572256"/>
              <a:gd name="connsiteX3" fmla="*/ 1121899 w 2109451"/>
              <a:gd name="connsiteY3" fmla="*/ 134112 h 3572256"/>
              <a:gd name="connsiteX4" fmla="*/ 1085323 w 2109451"/>
              <a:gd name="connsiteY4" fmla="*/ 207264 h 3572256"/>
              <a:gd name="connsiteX5" fmla="*/ 914635 w 2109451"/>
              <a:gd name="connsiteY5" fmla="*/ 207264 h 3572256"/>
              <a:gd name="connsiteX6" fmla="*/ 878059 w 2109451"/>
              <a:gd name="connsiteY6" fmla="*/ 231648 h 3572256"/>
              <a:gd name="connsiteX7" fmla="*/ 817099 w 2109451"/>
              <a:gd name="connsiteY7" fmla="*/ 280416 h 3572256"/>
              <a:gd name="connsiteX8" fmla="*/ 768331 w 2109451"/>
              <a:gd name="connsiteY8" fmla="*/ 390144 h 3572256"/>
              <a:gd name="connsiteX9" fmla="*/ 743947 w 2109451"/>
              <a:gd name="connsiteY9" fmla="*/ 426720 h 3572256"/>
              <a:gd name="connsiteX10" fmla="*/ 731755 w 2109451"/>
              <a:gd name="connsiteY10" fmla="*/ 475488 h 3572256"/>
              <a:gd name="connsiteX11" fmla="*/ 707371 w 2109451"/>
              <a:gd name="connsiteY11" fmla="*/ 548640 h 3572256"/>
              <a:gd name="connsiteX12" fmla="*/ 695179 w 2109451"/>
              <a:gd name="connsiteY12" fmla="*/ 719328 h 3572256"/>
              <a:gd name="connsiteX13" fmla="*/ 670795 w 2109451"/>
              <a:gd name="connsiteY13" fmla="*/ 792480 h 3572256"/>
              <a:gd name="connsiteX14" fmla="*/ 658603 w 2109451"/>
              <a:gd name="connsiteY14" fmla="*/ 829056 h 3572256"/>
              <a:gd name="connsiteX15" fmla="*/ 622027 w 2109451"/>
              <a:gd name="connsiteY15" fmla="*/ 841248 h 3572256"/>
              <a:gd name="connsiteX16" fmla="*/ 512299 w 2109451"/>
              <a:gd name="connsiteY16" fmla="*/ 926592 h 3572256"/>
              <a:gd name="connsiteX17" fmla="*/ 487915 w 2109451"/>
              <a:gd name="connsiteY17" fmla="*/ 999744 h 3572256"/>
              <a:gd name="connsiteX18" fmla="*/ 451339 w 2109451"/>
              <a:gd name="connsiteY18" fmla="*/ 1170432 h 3572256"/>
              <a:gd name="connsiteX19" fmla="*/ 426955 w 2109451"/>
              <a:gd name="connsiteY19" fmla="*/ 1280160 h 3572256"/>
              <a:gd name="connsiteX20" fmla="*/ 365995 w 2109451"/>
              <a:gd name="connsiteY20" fmla="*/ 1341120 h 3572256"/>
              <a:gd name="connsiteX21" fmla="*/ 268459 w 2109451"/>
              <a:gd name="connsiteY21" fmla="*/ 1365504 h 3572256"/>
              <a:gd name="connsiteX22" fmla="*/ 244075 w 2109451"/>
              <a:gd name="connsiteY22" fmla="*/ 1511808 h 3572256"/>
              <a:gd name="connsiteX23" fmla="*/ 231883 w 2109451"/>
              <a:gd name="connsiteY23" fmla="*/ 1572768 h 3572256"/>
              <a:gd name="connsiteX24" fmla="*/ 219691 w 2109451"/>
              <a:gd name="connsiteY24" fmla="*/ 1731264 h 3572256"/>
              <a:gd name="connsiteX25" fmla="*/ 195307 w 2109451"/>
              <a:gd name="connsiteY25" fmla="*/ 1853184 h 3572256"/>
              <a:gd name="connsiteX26" fmla="*/ 170923 w 2109451"/>
              <a:gd name="connsiteY26" fmla="*/ 1962912 h 3572256"/>
              <a:gd name="connsiteX27" fmla="*/ 158731 w 2109451"/>
              <a:gd name="connsiteY27" fmla="*/ 2170176 h 3572256"/>
              <a:gd name="connsiteX28" fmla="*/ 146539 w 2109451"/>
              <a:gd name="connsiteY28" fmla="*/ 2218944 h 3572256"/>
              <a:gd name="connsiteX29" fmla="*/ 134347 w 2109451"/>
              <a:gd name="connsiteY29" fmla="*/ 2292096 h 3572256"/>
              <a:gd name="connsiteX30" fmla="*/ 109963 w 2109451"/>
              <a:gd name="connsiteY30" fmla="*/ 2365248 h 3572256"/>
              <a:gd name="connsiteX31" fmla="*/ 85579 w 2109451"/>
              <a:gd name="connsiteY31" fmla="*/ 2401824 h 3572256"/>
              <a:gd name="connsiteX32" fmla="*/ 61195 w 2109451"/>
              <a:gd name="connsiteY32" fmla="*/ 2474976 h 3572256"/>
              <a:gd name="connsiteX33" fmla="*/ 24619 w 2109451"/>
              <a:gd name="connsiteY33" fmla="*/ 2609088 h 3572256"/>
              <a:gd name="connsiteX34" fmla="*/ 12427 w 2109451"/>
              <a:gd name="connsiteY34" fmla="*/ 2657856 h 3572256"/>
              <a:gd name="connsiteX35" fmla="*/ 12427 w 2109451"/>
              <a:gd name="connsiteY35" fmla="*/ 2840736 h 3572256"/>
              <a:gd name="connsiteX36" fmla="*/ 85579 w 2109451"/>
              <a:gd name="connsiteY36" fmla="*/ 2865120 h 3572256"/>
              <a:gd name="connsiteX37" fmla="*/ 158731 w 2109451"/>
              <a:gd name="connsiteY37" fmla="*/ 2901696 h 3572256"/>
              <a:gd name="connsiteX38" fmla="*/ 231883 w 2109451"/>
              <a:gd name="connsiteY38" fmla="*/ 2938272 h 3572256"/>
              <a:gd name="connsiteX39" fmla="*/ 305035 w 2109451"/>
              <a:gd name="connsiteY39" fmla="*/ 2913888 h 3572256"/>
              <a:gd name="connsiteX40" fmla="*/ 341611 w 2109451"/>
              <a:gd name="connsiteY40" fmla="*/ 2889504 h 3572256"/>
              <a:gd name="connsiteX41" fmla="*/ 414763 w 2109451"/>
              <a:gd name="connsiteY41" fmla="*/ 2865120 h 3572256"/>
              <a:gd name="connsiteX42" fmla="*/ 585451 w 2109451"/>
              <a:gd name="connsiteY42" fmla="*/ 2877312 h 3572256"/>
              <a:gd name="connsiteX43" fmla="*/ 695179 w 2109451"/>
              <a:gd name="connsiteY43" fmla="*/ 2938272 h 3572256"/>
              <a:gd name="connsiteX44" fmla="*/ 853675 w 2109451"/>
              <a:gd name="connsiteY44" fmla="*/ 2962656 h 3572256"/>
              <a:gd name="connsiteX45" fmla="*/ 890251 w 2109451"/>
              <a:gd name="connsiteY45" fmla="*/ 2974848 h 3572256"/>
              <a:gd name="connsiteX46" fmla="*/ 1085323 w 2109451"/>
              <a:gd name="connsiteY46" fmla="*/ 2999232 h 3572256"/>
              <a:gd name="connsiteX47" fmla="*/ 1146283 w 2109451"/>
              <a:gd name="connsiteY47" fmla="*/ 3096768 h 3572256"/>
              <a:gd name="connsiteX48" fmla="*/ 1146283 w 2109451"/>
              <a:gd name="connsiteY48" fmla="*/ 3230880 h 3572256"/>
              <a:gd name="connsiteX49" fmla="*/ 1158475 w 2109451"/>
              <a:gd name="connsiteY49" fmla="*/ 3291840 h 3572256"/>
              <a:gd name="connsiteX50" fmla="*/ 1195051 w 2109451"/>
              <a:gd name="connsiteY50" fmla="*/ 3486912 h 3572256"/>
              <a:gd name="connsiteX51" fmla="*/ 1231627 w 2109451"/>
              <a:gd name="connsiteY51" fmla="*/ 3560064 h 3572256"/>
              <a:gd name="connsiteX52" fmla="*/ 1268203 w 2109451"/>
              <a:gd name="connsiteY52" fmla="*/ 3572256 h 3572256"/>
              <a:gd name="connsiteX53" fmla="*/ 1316971 w 2109451"/>
              <a:gd name="connsiteY53" fmla="*/ 3560064 h 3572256"/>
              <a:gd name="connsiteX54" fmla="*/ 1390123 w 2109451"/>
              <a:gd name="connsiteY54" fmla="*/ 3535680 h 3572256"/>
              <a:gd name="connsiteX55" fmla="*/ 1560811 w 2109451"/>
              <a:gd name="connsiteY55" fmla="*/ 3560064 h 3572256"/>
              <a:gd name="connsiteX56" fmla="*/ 1633963 w 2109451"/>
              <a:gd name="connsiteY56" fmla="*/ 3535680 h 3572256"/>
              <a:gd name="connsiteX57" fmla="*/ 1670539 w 2109451"/>
              <a:gd name="connsiteY57" fmla="*/ 3523488 h 3572256"/>
              <a:gd name="connsiteX58" fmla="*/ 1719307 w 2109451"/>
              <a:gd name="connsiteY58" fmla="*/ 3413760 h 3572256"/>
              <a:gd name="connsiteX59" fmla="*/ 1731499 w 2109451"/>
              <a:gd name="connsiteY59" fmla="*/ 3377184 h 3572256"/>
              <a:gd name="connsiteX60" fmla="*/ 1694923 w 2109451"/>
              <a:gd name="connsiteY60" fmla="*/ 3243072 h 3572256"/>
              <a:gd name="connsiteX61" fmla="*/ 1670539 w 2109451"/>
              <a:gd name="connsiteY61" fmla="*/ 3206496 h 3572256"/>
              <a:gd name="connsiteX62" fmla="*/ 1646155 w 2109451"/>
              <a:gd name="connsiteY62" fmla="*/ 3133344 h 3572256"/>
              <a:gd name="connsiteX63" fmla="*/ 1609579 w 2109451"/>
              <a:gd name="connsiteY63" fmla="*/ 3060192 h 3572256"/>
              <a:gd name="connsiteX64" fmla="*/ 1621771 w 2109451"/>
              <a:gd name="connsiteY64" fmla="*/ 2804160 h 3572256"/>
              <a:gd name="connsiteX65" fmla="*/ 1646155 w 2109451"/>
              <a:gd name="connsiteY65" fmla="*/ 2706624 h 3572256"/>
              <a:gd name="connsiteX66" fmla="*/ 1682731 w 2109451"/>
              <a:gd name="connsiteY66" fmla="*/ 2682240 h 3572256"/>
              <a:gd name="connsiteX67" fmla="*/ 1707115 w 2109451"/>
              <a:gd name="connsiteY67" fmla="*/ 2645664 h 3572256"/>
              <a:gd name="connsiteX68" fmla="*/ 1743691 w 2109451"/>
              <a:gd name="connsiteY68" fmla="*/ 2621280 h 3572256"/>
              <a:gd name="connsiteX69" fmla="*/ 1755883 w 2109451"/>
              <a:gd name="connsiteY69" fmla="*/ 2584704 h 3572256"/>
              <a:gd name="connsiteX70" fmla="*/ 1792459 w 2109451"/>
              <a:gd name="connsiteY70" fmla="*/ 2572512 h 3572256"/>
              <a:gd name="connsiteX71" fmla="*/ 1963147 w 2109451"/>
              <a:gd name="connsiteY71" fmla="*/ 2560320 h 3572256"/>
              <a:gd name="connsiteX72" fmla="*/ 2036299 w 2109451"/>
              <a:gd name="connsiteY72" fmla="*/ 2535936 h 3572256"/>
              <a:gd name="connsiteX73" fmla="*/ 2072875 w 2109451"/>
              <a:gd name="connsiteY73" fmla="*/ 2377440 h 3572256"/>
              <a:gd name="connsiteX74" fmla="*/ 2085067 w 2109451"/>
              <a:gd name="connsiteY74" fmla="*/ 2145792 h 3572256"/>
              <a:gd name="connsiteX75" fmla="*/ 2109451 w 2109451"/>
              <a:gd name="connsiteY75" fmla="*/ 1231392 h 3572256"/>
              <a:gd name="connsiteX76" fmla="*/ 2097259 w 2109451"/>
              <a:gd name="connsiteY76" fmla="*/ 1158240 h 3572256"/>
              <a:gd name="connsiteX77" fmla="*/ 2072875 w 2109451"/>
              <a:gd name="connsiteY77" fmla="*/ 585216 h 3572256"/>
              <a:gd name="connsiteX78" fmla="*/ 1780267 w 2109451"/>
              <a:gd name="connsiteY78" fmla="*/ 585216 h 3572256"/>
              <a:gd name="connsiteX79" fmla="*/ 1707115 w 2109451"/>
              <a:gd name="connsiteY79" fmla="*/ 560832 h 3572256"/>
              <a:gd name="connsiteX80" fmla="*/ 1560811 w 2109451"/>
              <a:gd name="connsiteY80" fmla="*/ 524256 h 3572256"/>
              <a:gd name="connsiteX81" fmla="*/ 1524235 w 2109451"/>
              <a:gd name="connsiteY81" fmla="*/ 512064 h 3572256"/>
              <a:gd name="connsiteX82" fmla="*/ 1487659 w 2109451"/>
              <a:gd name="connsiteY82" fmla="*/ 499872 h 3572256"/>
              <a:gd name="connsiteX83" fmla="*/ 1426699 w 2109451"/>
              <a:gd name="connsiteY83" fmla="*/ 414528 h 3572256"/>
              <a:gd name="connsiteX84" fmla="*/ 1402315 w 2109451"/>
              <a:gd name="connsiteY84" fmla="*/ 316992 h 3572256"/>
              <a:gd name="connsiteX85" fmla="*/ 1390123 w 2109451"/>
              <a:gd name="connsiteY85" fmla="*/ 280416 h 3572256"/>
              <a:gd name="connsiteX86" fmla="*/ 1377931 w 2109451"/>
              <a:gd name="connsiteY86" fmla="*/ 231648 h 3572256"/>
              <a:gd name="connsiteX87" fmla="*/ 1353547 w 2109451"/>
              <a:gd name="connsiteY87" fmla="*/ 48768 h 3572256"/>
              <a:gd name="connsiteX88" fmla="*/ 1329163 w 2109451"/>
              <a:gd name="connsiteY88" fmla="*/ 12192 h 3572256"/>
              <a:gd name="connsiteX89" fmla="*/ 1243819 w 2109451"/>
              <a:gd name="connsiteY89" fmla="*/ 0 h 3572256"/>
              <a:gd name="connsiteX90" fmla="*/ 1195051 w 2109451"/>
              <a:gd name="connsiteY90" fmla="*/ 0 h 357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109451" h="3572256">
                <a:moveTo>
                  <a:pt x="1195051" y="0"/>
                </a:moveTo>
                <a:cubicBezTo>
                  <a:pt x="1182859" y="20320"/>
                  <a:pt x="1169073" y="39765"/>
                  <a:pt x="1158475" y="60960"/>
                </a:cubicBezTo>
                <a:cubicBezTo>
                  <a:pt x="1152728" y="72455"/>
                  <a:pt x="1152030" y="86041"/>
                  <a:pt x="1146283" y="97536"/>
                </a:cubicBezTo>
                <a:cubicBezTo>
                  <a:pt x="1139730" y="110642"/>
                  <a:pt x="1128452" y="121006"/>
                  <a:pt x="1121899" y="134112"/>
                </a:cubicBezTo>
                <a:cubicBezTo>
                  <a:pt x="1071422" y="235066"/>
                  <a:pt x="1155204" y="102442"/>
                  <a:pt x="1085323" y="207264"/>
                </a:cubicBezTo>
                <a:cubicBezTo>
                  <a:pt x="1014092" y="198360"/>
                  <a:pt x="981753" y="184891"/>
                  <a:pt x="914635" y="207264"/>
                </a:cubicBezTo>
                <a:cubicBezTo>
                  <a:pt x="900734" y="211898"/>
                  <a:pt x="890251" y="223520"/>
                  <a:pt x="878059" y="231648"/>
                </a:cubicBezTo>
                <a:cubicBezTo>
                  <a:pt x="808178" y="336470"/>
                  <a:pt x="901227" y="213113"/>
                  <a:pt x="817099" y="280416"/>
                </a:cubicBezTo>
                <a:cubicBezTo>
                  <a:pt x="781651" y="308775"/>
                  <a:pt x="791748" y="355019"/>
                  <a:pt x="768331" y="390144"/>
                </a:cubicBezTo>
                <a:lnTo>
                  <a:pt x="743947" y="426720"/>
                </a:lnTo>
                <a:cubicBezTo>
                  <a:pt x="739883" y="442976"/>
                  <a:pt x="736570" y="459438"/>
                  <a:pt x="731755" y="475488"/>
                </a:cubicBezTo>
                <a:cubicBezTo>
                  <a:pt x="724369" y="500107"/>
                  <a:pt x="707371" y="548640"/>
                  <a:pt x="707371" y="548640"/>
                </a:cubicBezTo>
                <a:cubicBezTo>
                  <a:pt x="703307" y="605536"/>
                  <a:pt x="703640" y="662918"/>
                  <a:pt x="695179" y="719328"/>
                </a:cubicBezTo>
                <a:cubicBezTo>
                  <a:pt x="691366" y="744747"/>
                  <a:pt x="678923" y="768096"/>
                  <a:pt x="670795" y="792480"/>
                </a:cubicBezTo>
                <a:cubicBezTo>
                  <a:pt x="666731" y="804672"/>
                  <a:pt x="670795" y="824992"/>
                  <a:pt x="658603" y="829056"/>
                </a:cubicBezTo>
                <a:cubicBezTo>
                  <a:pt x="646411" y="833120"/>
                  <a:pt x="633261" y="835007"/>
                  <a:pt x="622027" y="841248"/>
                </a:cubicBezTo>
                <a:cubicBezTo>
                  <a:pt x="556403" y="877706"/>
                  <a:pt x="556728" y="882163"/>
                  <a:pt x="512299" y="926592"/>
                </a:cubicBezTo>
                <a:cubicBezTo>
                  <a:pt x="504171" y="950976"/>
                  <a:pt x="494149" y="974808"/>
                  <a:pt x="487915" y="999744"/>
                </a:cubicBezTo>
                <a:cubicBezTo>
                  <a:pt x="465671" y="1088719"/>
                  <a:pt x="479009" y="1032081"/>
                  <a:pt x="451339" y="1170432"/>
                </a:cubicBezTo>
                <a:cubicBezTo>
                  <a:pt x="449169" y="1181281"/>
                  <a:pt x="433412" y="1265094"/>
                  <a:pt x="426955" y="1280160"/>
                </a:cubicBezTo>
                <a:cubicBezTo>
                  <a:pt x="415701" y="1306420"/>
                  <a:pt x="393505" y="1331116"/>
                  <a:pt x="365995" y="1341120"/>
                </a:cubicBezTo>
                <a:cubicBezTo>
                  <a:pt x="334500" y="1352573"/>
                  <a:pt x="268459" y="1365504"/>
                  <a:pt x="268459" y="1365504"/>
                </a:cubicBezTo>
                <a:cubicBezTo>
                  <a:pt x="242253" y="1444122"/>
                  <a:pt x="264492" y="1368890"/>
                  <a:pt x="244075" y="1511808"/>
                </a:cubicBezTo>
                <a:cubicBezTo>
                  <a:pt x="241144" y="1532322"/>
                  <a:pt x="235947" y="1552448"/>
                  <a:pt x="231883" y="1572768"/>
                </a:cubicBezTo>
                <a:cubicBezTo>
                  <a:pt x="227819" y="1625600"/>
                  <a:pt x="225238" y="1678567"/>
                  <a:pt x="219691" y="1731264"/>
                </a:cubicBezTo>
                <a:cubicBezTo>
                  <a:pt x="210407" y="1819463"/>
                  <a:pt x="209656" y="1781438"/>
                  <a:pt x="195307" y="1853184"/>
                </a:cubicBezTo>
                <a:cubicBezTo>
                  <a:pt x="173850" y="1960470"/>
                  <a:pt x="194651" y="1891729"/>
                  <a:pt x="170923" y="1962912"/>
                </a:cubicBezTo>
                <a:cubicBezTo>
                  <a:pt x="166859" y="2032000"/>
                  <a:pt x="165292" y="2101280"/>
                  <a:pt x="158731" y="2170176"/>
                </a:cubicBezTo>
                <a:cubicBezTo>
                  <a:pt x="157142" y="2186857"/>
                  <a:pt x="149825" y="2202513"/>
                  <a:pt x="146539" y="2218944"/>
                </a:cubicBezTo>
                <a:cubicBezTo>
                  <a:pt x="141691" y="2243184"/>
                  <a:pt x="140343" y="2268114"/>
                  <a:pt x="134347" y="2292096"/>
                </a:cubicBezTo>
                <a:cubicBezTo>
                  <a:pt x="128113" y="2317032"/>
                  <a:pt x="124220" y="2343862"/>
                  <a:pt x="109963" y="2365248"/>
                </a:cubicBezTo>
                <a:cubicBezTo>
                  <a:pt x="101835" y="2377440"/>
                  <a:pt x="91530" y="2388434"/>
                  <a:pt x="85579" y="2401824"/>
                </a:cubicBezTo>
                <a:cubicBezTo>
                  <a:pt x="75140" y="2425312"/>
                  <a:pt x="69323" y="2450592"/>
                  <a:pt x="61195" y="2474976"/>
                </a:cubicBezTo>
                <a:cubicBezTo>
                  <a:pt x="38405" y="2543345"/>
                  <a:pt x="52120" y="2499084"/>
                  <a:pt x="24619" y="2609088"/>
                </a:cubicBezTo>
                <a:lnTo>
                  <a:pt x="12427" y="2657856"/>
                </a:lnTo>
                <a:cubicBezTo>
                  <a:pt x="10510" y="2675111"/>
                  <a:pt x="-14551" y="2809904"/>
                  <a:pt x="12427" y="2840736"/>
                </a:cubicBezTo>
                <a:cubicBezTo>
                  <a:pt x="29353" y="2860079"/>
                  <a:pt x="64193" y="2850863"/>
                  <a:pt x="85579" y="2865120"/>
                </a:cubicBezTo>
                <a:cubicBezTo>
                  <a:pt x="190401" y="2935001"/>
                  <a:pt x="57777" y="2851219"/>
                  <a:pt x="158731" y="2901696"/>
                </a:cubicBezTo>
                <a:cubicBezTo>
                  <a:pt x="253269" y="2948965"/>
                  <a:pt x="139948" y="2907627"/>
                  <a:pt x="231883" y="2938272"/>
                </a:cubicBezTo>
                <a:cubicBezTo>
                  <a:pt x="256267" y="2930144"/>
                  <a:pt x="283649" y="2928145"/>
                  <a:pt x="305035" y="2913888"/>
                </a:cubicBezTo>
                <a:cubicBezTo>
                  <a:pt x="317227" y="2905760"/>
                  <a:pt x="328221" y="2895455"/>
                  <a:pt x="341611" y="2889504"/>
                </a:cubicBezTo>
                <a:cubicBezTo>
                  <a:pt x="365099" y="2879065"/>
                  <a:pt x="414763" y="2865120"/>
                  <a:pt x="414763" y="2865120"/>
                </a:cubicBezTo>
                <a:cubicBezTo>
                  <a:pt x="471659" y="2869184"/>
                  <a:pt x="528801" y="2870647"/>
                  <a:pt x="585451" y="2877312"/>
                </a:cubicBezTo>
                <a:cubicBezTo>
                  <a:pt x="660669" y="2886161"/>
                  <a:pt x="586614" y="2911131"/>
                  <a:pt x="695179" y="2938272"/>
                </a:cubicBezTo>
                <a:cubicBezTo>
                  <a:pt x="779649" y="2959390"/>
                  <a:pt x="727293" y="2948614"/>
                  <a:pt x="853675" y="2962656"/>
                </a:cubicBezTo>
                <a:cubicBezTo>
                  <a:pt x="865867" y="2966720"/>
                  <a:pt x="877499" y="2973254"/>
                  <a:pt x="890251" y="2974848"/>
                </a:cubicBezTo>
                <a:cubicBezTo>
                  <a:pt x="1101094" y="3001203"/>
                  <a:pt x="988890" y="2967088"/>
                  <a:pt x="1085323" y="2999232"/>
                </a:cubicBezTo>
                <a:cubicBezTo>
                  <a:pt x="1114341" y="3086285"/>
                  <a:pt x="1088321" y="3058127"/>
                  <a:pt x="1146283" y="3096768"/>
                </a:cubicBezTo>
                <a:cubicBezTo>
                  <a:pt x="1174244" y="3180650"/>
                  <a:pt x="1146283" y="3079234"/>
                  <a:pt x="1146283" y="3230880"/>
                </a:cubicBezTo>
                <a:cubicBezTo>
                  <a:pt x="1146283" y="3251602"/>
                  <a:pt x="1155736" y="3271299"/>
                  <a:pt x="1158475" y="3291840"/>
                </a:cubicBezTo>
                <a:cubicBezTo>
                  <a:pt x="1181419" y="3463918"/>
                  <a:pt x="1152595" y="3359543"/>
                  <a:pt x="1195051" y="3486912"/>
                </a:cubicBezTo>
                <a:cubicBezTo>
                  <a:pt x="1203083" y="3511007"/>
                  <a:pt x="1210141" y="3542875"/>
                  <a:pt x="1231627" y="3560064"/>
                </a:cubicBezTo>
                <a:cubicBezTo>
                  <a:pt x="1241662" y="3568092"/>
                  <a:pt x="1256011" y="3568192"/>
                  <a:pt x="1268203" y="3572256"/>
                </a:cubicBezTo>
                <a:cubicBezTo>
                  <a:pt x="1284459" y="3568192"/>
                  <a:pt x="1300921" y="3564879"/>
                  <a:pt x="1316971" y="3560064"/>
                </a:cubicBezTo>
                <a:cubicBezTo>
                  <a:pt x="1341590" y="3552678"/>
                  <a:pt x="1390123" y="3535680"/>
                  <a:pt x="1390123" y="3535680"/>
                </a:cubicBezTo>
                <a:cubicBezTo>
                  <a:pt x="1438247" y="3545305"/>
                  <a:pt x="1517370" y="3562960"/>
                  <a:pt x="1560811" y="3560064"/>
                </a:cubicBezTo>
                <a:cubicBezTo>
                  <a:pt x="1586457" y="3558354"/>
                  <a:pt x="1609579" y="3543808"/>
                  <a:pt x="1633963" y="3535680"/>
                </a:cubicBezTo>
                <a:lnTo>
                  <a:pt x="1670539" y="3523488"/>
                </a:lnTo>
                <a:cubicBezTo>
                  <a:pt x="1709180" y="3465526"/>
                  <a:pt x="1690289" y="3500813"/>
                  <a:pt x="1719307" y="3413760"/>
                </a:cubicBezTo>
                <a:lnTo>
                  <a:pt x="1731499" y="3377184"/>
                </a:lnTo>
                <a:cubicBezTo>
                  <a:pt x="1724956" y="3344468"/>
                  <a:pt x="1712601" y="3269589"/>
                  <a:pt x="1694923" y="3243072"/>
                </a:cubicBezTo>
                <a:cubicBezTo>
                  <a:pt x="1686795" y="3230880"/>
                  <a:pt x="1676490" y="3219886"/>
                  <a:pt x="1670539" y="3206496"/>
                </a:cubicBezTo>
                <a:cubicBezTo>
                  <a:pt x="1660100" y="3183008"/>
                  <a:pt x="1660412" y="3154730"/>
                  <a:pt x="1646155" y="3133344"/>
                </a:cubicBezTo>
                <a:cubicBezTo>
                  <a:pt x="1614642" y="3086075"/>
                  <a:pt x="1626405" y="3110669"/>
                  <a:pt x="1609579" y="3060192"/>
                </a:cubicBezTo>
                <a:cubicBezTo>
                  <a:pt x="1613643" y="2974848"/>
                  <a:pt x="1615218" y="2889349"/>
                  <a:pt x="1621771" y="2804160"/>
                </a:cubicBezTo>
                <a:cubicBezTo>
                  <a:pt x="1621965" y="2801641"/>
                  <a:pt x="1636414" y="2718800"/>
                  <a:pt x="1646155" y="2706624"/>
                </a:cubicBezTo>
                <a:cubicBezTo>
                  <a:pt x="1655309" y="2695182"/>
                  <a:pt x="1670539" y="2690368"/>
                  <a:pt x="1682731" y="2682240"/>
                </a:cubicBezTo>
                <a:cubicBezTo>
                  <a:pt x="1690859" y="2670048"/>
                  <a:pt x="1696754" y="2656025"/>
                  <a:pt x="1707115" y="2645664"/>
                </a:cubicBezTo>
                <a:cubicBezTo>
                  <a:pt x="1717476" y="2635303"/>
                  <a:pt x="1734537" y="2632722"/>
                  <a:pt x="1743691" y="2621280"/>
                </a:cubicBezTo>
                <a:cubicBezTo>
                  <a:pt x="1751719" y="2611245"/>
                  <a:pt x="1746796" y="2593791"/>
                  <a:pt x="1755883" y="2584704"/>
                </a:cubicBezTo>
                <a:cubicBezTo>
                  <a:pt x="1764970" y="2575617"/>
                  <a:pt x="1779696" y="2574014"/>
                  <a:pt x="1792459" y="2572512"/>
                </a:cubicBezTo>
                <a:cubicBezTo>
                  <a:pt x="1849109" y="2565847"/>
                  <a:pt x="1906251" y="2564384"/>
                  <a:pt x="1963147" y="2560320"/>
                </a:cubicBezTo>
                <a:cubicBezTo>
                  <a:pt x="1987531" y="2552192"/>
                  <a:pt x="2033741" y="2561511"/>
                  <a:pt x="2036299" y="2535936"/>
                </a:cubicBezTo>
                <a:cubicBezTo>
                  <a:pt x="2049949" y="2399436"/>
                  <a:pt x="2025836" y="2447999"/>
                  <a:pt x="2072875" y="2377440"/>
                </a:cubicBezTo>
                <a:cubicBezTo>
                  <a:pt x="2076939" y="2300224"/>
                  <a:pt x="2083290" y="2223094"/>
                  <a:pt x="2085067" y="2145792"/>
                </a:cubicBezTo>
                <a:cubicBezTo>
                  <a:pt x="2106149" y="1228731"/>
                  <a:pt x="2057292" y="1596503"/>
                  <a:pt x="2109451" y="1231392"/>
                </a:cubicBezTo>
                <a:cubicBezTo>
                  <a:pt x="2105387" y="1207008"/>
                  <a:pt x="2099719" y="1182838"/>
                  <a:pt x="2097259" y="1158240"/>
                </a:cubicBezTo>
                <a:cubicBezTo>
                  <a:pt x="2079290" y="978554"/>
                  <a:pt x="2077897" y="750927"/>
                  <a:pt x="2072875" y="585216"/>
                </a:cubicBezTo>
                <a:cubicBezTo>
                  <a:pt x="1941776" y="598326"/>
                  <a:pt x="1925245" y="606963"/>
                  <a:pt x="1780267" y="585216"/>
                </a:cubicBezTo>
                <a:cubicBezTo>
                  <a:pt x="1754848" y="581403"/>
                  <a:pt x="1732468" y="565058"/>
                  <a:pt x="1707115" y="560832"/>
                </a:cubicBezTo>
                <a:cubicBezTo>
                  <a:pt x="1608610" y="544414"/>
                  <a:pt x="1657415" y="556457"/>
                  <a:pt x="1560811" y="524256"/>
                </a:cubicBezTo>
                <a:lnTo>
                  <a:pt x="1524235" y="512064"/>
                </a:lnTo>
                <a:lnTo>
                  <a:pt x="1487659" y="499872"/>
                </a:lnTo>
                <a:cubicBezTo>
                  <a:pt x="1459211" y="414528"/>
                  <a:pt x="1487659" y="434848"/>
                  <a:pt x="1426699" y="414528"/>
                </a:cubicBezTo>
                <a:cubicBezTo>
                  <a:pt x="1398830" y="330920"/>
                  <a:pt x="1431740" y="434691"/>
                  <a:pt x="1402315" y="316992"/>
                </a:cubicBezTo>
                <a:cubicBezTo>
                  <a:pt x="1399198" y="304524"/>
                  <a:pt x="1393654" y="292773"/>
                  <a:pt x="1390123" y="280416"/>
                </a:cubicBezTo>
                <a:cubicBezTo>
                  <a:pt x="1385520" y="264304"/>
                  <a:pt x="1381995" y="247904"/>
                  <a:pt x="1377931" y="231648"/>
                </a:cubicBezTo>
                <a:cubicBezTo>
                  <a:pt x="1376112" y="211635"/>
                  <a:pt x="1372188" y="92263"/>
                  <a:pt x="1353547" y="48768"/>
                </a:cubicBezTo>
                <a:cubicBezTo>
                  <a:pt x="1347775" y="35300"/>
                  <a:pt x="1342553" y="18143"/>
                  <a:pt x="1329163" y="12192"/>
                </a:cubicBezTo>
                <a:cubicBezTo>
                  <a:pt x="1302903" y="521"/>
                  <a:pt x="1272267" y="4064"/>
                  <a:pt x="1243819" y="0"/>
                </a:cubicBezTo>
                <a:lnTo>
                  <a:pt x="1195051" y="0"/>
                </a:lnTo>
                <a:close/>
              </a:path>
            </a:pathLst>
          </a:custGeom>
          <a:solidFill>
            <a:srgbClr val="33CC3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Rectangle 2"/>
          <p:cNvSpPr/>
          <p:nvPr/>
        </p:nvSpPr>
        <p:spPr>
          <a:xfrm>
            <a:off x="5181600" y="56388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latin typeface="Arial" pitchFamily="34" charset="0"/>
                <a:cs typeface="Arial" pitchFamily="34" charset="0"/>
              </a:rPr>
              <a:t>EGYPT</a:t>
            </a:r>
          </a:p>
        </p:txBody>
      </p:sp>
      <p:sp>
        <p:nvSpPr>
          <p:cNvPr id="5" name="Rectangle 4"/>
          <p:cNvSpPr/>
          <p:nvPr/>
        </p:nvSpPr>
        <p:spPr>
          <a:xfrm>
            <a:off x="6324600" y="56388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latin typeface="Arial" pitchFamily="34" charset="0"/>
                <a:cs typeface="Arial" pitchFamily="34" charset="0"/>
              </a:rPr>
              <a:t>EDOM</a:t>
            </a:r>
          </a:p>
        </p:txBody>
      </p:sp>
      <p:sp>
        <p:nvSpPr>
          <p:cNvPr id="9" name="Freeform 8"/>
          <p:cNvSpPr/>
          <p:nvPr/>
        </p:nvSpPr>
        <p:spPr>
          <a:xfrm>
            <a:off x="7942467" y="3938016"/>
            <a:ext cx="134733" cy="512064"/>
          </a:xfrm>
          <a:custGeom>
            <a:avLst/>
            <a:gdLst>
              <a:gd name="connsiteX0" fmla="*/ 0 w 134733"/>
              <a:gd name="connsiteY0" fmla="*/ 0 h 512064"/>
              <a:gd name="connsiteX1" fmla="*/ 36576 w 134733"/>
              <a:gd name="connsiteY1" fmla="*/ 60960 h 512064"/>
              <a:gd name="connsiteX2" fmla="*/ 73152 w 134733"/>
              <a:gd name="connsiteY2" fmla="*/ 85344 h 512064"/>
              <a:gd name="connsiteX3" fmla="*/ 121920 w 134733"/>
              <a:gd name="connsiteY3" fmla="*/ 158496 h 512064"/>
              <a:gd name="connsiteX4" fmla="*/ 121920 w 134733"/>
              <a:gd name="connsiteY4" fmla="*/ 329184 h 512064"/>
              <a:gd name="connsiteX5" fmla="*/ 85344 w 134733"/>
              <a:gd name="connsiteY5" fmla="*/ 365760 h 512064"/>
              <a:gd name="connsiteX6" fmla="*/ 24384 w 134733"/>
              <a:gd name="connsiteY6" fmla="*/ 475488 h 512064"/>
              <a:gd name="connsiteX7" fmla="*/ 0 w 134733"/>
              <a:gd name="connsiteY7" fmla="*/ 512064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733" h="512064">
                <a:moveTo>
                  <a:pt x="0" y="0"/>
                </a:moveTo>
                <a:cubicBezTo>
                  <a:pt x="12192" y="20320"/>
                  <a:pt x="21154" y="42968"/>
                  <a:pt x="36576" y="60960"/>
                </a:cubicBezTo>
                <a:cubicBezTo>
                  <a:pt x="46112" y="72085"/>
                  <a:pt x="63503" y="74317"/>
                  <a:pt x="73152" y="85344"/>
                </a:cubicBezTo>
                <a:cubicBezTo>
                  <a:pt x="92450" y="107399"/>
                  <a:pt x="121920" y="158496"/>
                  <a:pt x="121920" y="158496"/>
                </a:cubicBezTo>
                <a:cubicBezTo>
                  <a:pt x="130476" y="218387"/>
                  <a:pt x="145876" y="269293"/>
                  <a:pt x="121920" y="329184"/>
                </a:cubicBezTo>
                <a:cubicBezTo>
                  <a:pt x="115516" y="345193"/>
                  <a:pt x="95930" y="352150"/>
                  <a:pt x="85344" y="365760"/>
                </a:cubicBezTo>
                <a:cubicBezTo>
                  <a:pt x="-22292" y="504150"/>
                  <a:pt x="68533" y="387191"/>
                  <a:pt x="24384" y="475488"/>
                </a:cubicBezTo>
                <a:cubicBezTo>
                  <a:pt x="17831" y="488594"/>
                  <a:pt x="0" y="512064"/>
                  <a:pt x="0" y="512064"/>
                </a:cubicBezTo>
              </a:path>
            </a:pathLst>
          </a:custGeom>
          <a:solidFill>
            <a:srgbClr val="FFECAF"/>
          </a:solidFill>
          <a:ln w="57150">
            <a:solidFill>
              <a:srgbClr val="FFEC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 name="Freeform 9"/>
          <p:cNvSpPr/>
          <p:nvPr/>
        </p:nvSpPr>
        <p:spPr>
          <a:xfrm>
            <a:off x="8078907" y="4800600"/>
            <a:ext cx="74493" cy="121920"/>
          </a:xfrm>
          <a:custGeom>
            <a:avLst/>
            <a:gdLst>
              <a:gd name="connsiteX0" fmla="*/ 0 w 74493"/>
              <a:gd name="connsiteY0" fmla="*/ 0 h 121920"/>
              <a:gd name="connsiteX1" fmla="*/ 73152 w 74493"/>
              <a:gd name="connsiteY1" fmla="*/ 97536 h 121920"/>
              <a:gd name="connsiteX2" fmla="*/ 73152 w 74493"/>
              <a:gd name="connsiteY2" fmla="*/ 121920 h 121920"/>
            </a:gdLst>
            <a:ahLst/>
            <a:cxnLst>
              <a:cxn ang="0">
                <a:pos x="connsiteX0" y="connsiteY0"/>
              </a:cxn>
              <a:cxn ang="0">
                <a:pos x="connsiteX1" y="connsiteY1"/>
              </a:cxn>
              <a:cxn ang="0">
                <a:pos x="connsiteX2" y="connsiteY2"/>
              </a:cxn>
            </a:cxnLst>
            <a:rect l="l" t="t" r="r" b="b"/>
            <a:pathLst>
              <a:path w="74493" h="121920">
                <a:moveTo>
                  <a:pt x="0" y="0"/>
                </a:moveTo>
                <a:cubicBezTo>
                  <a:pt x="2771" y="3464"/>
                  <a:pt x="65388" y="78127"/>
                  <a:pt x="73152" y="97536"/>
                </a:cubicBezTo>
                <a:cubicBezTo>
                  <a:pt x="76171" y="105083"/>
                  <a:pt x="73152" y="113792"/>
                  <a:pt x="73152" y="121920"/>
                </a:cubicBezTo>
              </a:path>
            </a:pathLst>
          </a:custGeom>
          <a:ln w="76200">
            <a:solidFill>
              <a:srgbClr val="FFEC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4" name="Rectangle 3"/>
          <p:cNvSpPr/>
          <p:nvPr/>
        </p:nvSpPr>
        <p:spPr>
          <a:xfrm>
            <a:off x="7391400" y="838200"/>
            <a:ext cx="990600" cy="304800"/>
          </a:xfrm>
          <a:prstGeom prst="rect">
            <a:avLst/>
          </a:prstGeom>
          <a:no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latin typeface="Arial" pitchFamily="34" charset="0"/>
                <a:cs typeface="Arial" pitchFamily="34" charset="0"/>
              </a:rPr>
              <a:t>SYRIA</a:t>
            </a:r>
          </a:p>
        </p:txBody>
      </p:sp>
      <p:pic>
        <p:nvPicPr>
          <p:cNvPr id="29" name="Picture 3"/>
          <p:cNvPicPr>
            <a:picLocks noChangeAspect="1" noChangeArrowheads="1"/>
          </p:cNvPicPr>
          <p:nvPr/>
        </p:nvPicPr>
        <p:blipFill rotWithShape="1">
          <a:blip r:embed="rId2">
            <a:extLst>
              <a:ext uri="{BEBA8EAE-BF5A-486C-A8C5-ECC9F3942E4B}">
                <a14:imgProps xmlns:a14="http://schemas.microsoft.com/office/drawing/2010/main" xmlns="">
                  <a14:imgLayer r:embed="">
                    <a14:imgEffect>
                      <a14:artisticTexturizer/>
                    </a14:imgEffect>
                  </a14:imgLayer>
                </a14:imgProps>
              </a:ext>
              <a:ext uri="{28A0092B-C50C-407E-A947-70E740481C1C}">
                <a14:useLocalDpi xmlns:a14="http://schemas.microsoft.com/office/drawing/2010/main" xmlns="" val="0"/>
              </a:ext>
            </a:extLst>
          </a:blip>
          <a:srcRect l="83163" t="16657" r="14792" b="75622"/>
          <a:stretch/>
        </p:blipFill>
        <p:spPr bwMode="auto">
          <a:xfrm>
            <a:off x="8001000" y="3810000"/>
            <a:ext cx="264038"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Rounded Rectangle 26"/>
          <p:cNvSpPr/>
          <p:nvPr/>
        </p:nvSpPr>
        <p:spPr>
          <a:xfrm rot="16473417">
            <a:off x="6538987" y="4232579"/>
            <a:ext cx="1143000" cy="31962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FF"/>
                </a:solidFill>
                <a:latin typeface="Arial" pitchFamily="34" charset="0"/>
                <a:cs typeface="Arial" pitchFamily="34" charset="0"/>
              </a:rPr>
              <a:t>Dead Sea</a:t>
            </a:r>
          </a:p>
        </p:txBody>
      </p:sp>
      <p:pic>
        <p:nvPicPr>
          <p:cNvPr id="28" name="Picture 3"/>
          <p:cNvPicPr>
            <a:picLocks noChangeAspect="1" noChangeArrowheads="1"/>
          </p:cNvPicPr>
          <p:nvPr/>
        </p:nvPicPr>
        <p:blipFill rotWithShape="1">
          <a:blip r:embed="rId2">
            <a:extLst>
              <a:ext uri="{BEBA8EAE-BF5A-486C-A8C5-ECC9F3942E4B}">
                <a14:imgProps xmlns:a14="http://schemas.microsoft.com/office/drawing/2010/main" xmlns="">
                  <a14:imgLayer r:embed="">
                    <a14:imgEffect>
                      <a14:artisticTexturizer/>
                    </a14:imgEffect>
                  </a14:imgLayer>
                </a14:imgProps>
              </a:ext>
              <a:ext uri="{28A0092B-C50C-407E-A947-70E740481C1C}">
                <a14:useLocalDpi xmlns:a14="http://schemas.microsoft.com/office/drawing/2010/main" xmlns="" val="0"/>
              </a:ext>
            </a:extLst>
          </a:blip>
          <a:srcRect l="83163" t="16657" r="14792" b="75622"/>
          <a:stretch/>
        </p:blipFill>
        <p:spPr bwMode="auto">
          <a:xfrm>
            <a:off x="7924800" y="3429000"/>
            <a:ext cx="158750"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rotWithShape="1">
          <a:blip r:embed="rId2">
            <a:extLst>
              <a:ext uri="{BEBA8EAE-BF5A-486C-A8C5-ECC9F3942E4B}">
                <a14:imgProps xmlns:a14="http://schemas.microsoft.com/office/drawing/2010/main" xmlns="">
                  <a14:imgLayer r:embed="">
                    <a14:imgEffect>
                      <a14:artisticTexturizer/>
                    </a14:imgEffect>
                  </a14:imgLayer>
                </a14:imgProps>
              </a:ext>
              <a:ext uri="{28A0092B-C50C-407E-A947-70E740481C1C}">
                <a14:useLocalDpi xmlns:a14="http://schemas.microsoft.com/office/drawing/2010/main" xmlns="" val="0"/>
              </a:ext>
            </a:extLst>
          </a:blip>
          <a:srcRect l="83163" t="16657" r="14792" b="75622"/>
          <a:stretch/>
        </p:blipFill>
        <p:spPr bwMode="auto">
          <a:xfrm>
            <a:off x="8064500" y="4922520"/>
            <a:ext cx="317500" cy="259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7010400" y="48768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latin typeface="Arial" pitchFamily="34" charset="0"/>
                <a:cs typeface="Arial" pitchFamily="34" charset="0"/>
              </a:rPr>
              <a:t>MOAB</a:t>
            </a:r>
          </a:p>
        </p:txBody>
      </p:sp>
      <p:pic>
        <p:nvPicPr>
          <p:cNvPr id="31" name="Picture 3"/>
          <p:cNvPicPr>
            <a:picLocks noChangeAspect="1" noChangeArrowheads="1"/>
          </p:cNvPicPr>
          <p:nvPr/>
        </p:nvPicPr>
        <p:blipFill rotWithShape="1">
          <a:blip r:embed="rId2">
            <a:extLst>
              <a:ext uri="{BEBA8EAE-BF5A-486C-A8C5-ECC9F3942E4B}">
                <a14:imgProps xmlns:a14="http://schemas.microsoft.com/office/drawing/2010/main" xmlns="">
                  <a14:imgLayer r:embed="">
                    <a14:imgEffect>
                      <a14:artisticTexturizer/>
                    </a14:imgEffect>
                  </a14:imgLayer>
                </a14:imgProps>
              </a:ext>
              <a:ext uri="{28A0092B-C50C-407E-A947-70E740481C1C}">
                <a14:useLocalDpi xmlns:a14="http://schemas.microsoft.com/office/drawing/2010/main" xmlns="" val="0"/>
              </a:ext>
            </a:extLst>
          </a:blip>
          <a:srcRect l="83163" t="16657" r="14792" b="75622"/>
          <a:stretch/>
        </p:blipFill>
        <p:spPr bwMode="auto">
          <a:xfrm>
            <a:off x="8001000" y="5227320"/>
            <a:ext cx="317500" cy="259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2">
            <a:extLst>
              <a:ext uri="{BEBA8EAE-BF5A-486C-A8C5-ECC9F3942E4B}">
                <a14:imgProps xmlns:a14="http://schemas.microsoft.com/office/drawing/2010/main" xmlns="">
                  <a14:imgLayer r:embed="">
                    <a14:imgEffect>
                      <a14:artisticTexturizer/>
                    </a14:imgEffect>
                  </a14:imgLayer>
                </a14:imgProps>
              </a:ext>
              <a:ext uri="{28A0092B-C50C-407E-A947-70E740481C1C}">
                <a14:useLocalDpi xmlns:a14="http://schemas.microsoft.com/office/drawing/2010/main" xmlns="" val="0"/>
              </a:ext>
            </a:extLst>
          </a:blip>
          <a:srcRect l="83163" t="16657" r="14792" b="75622"/>
          <a:stretch/>
        </p:blipFill>
        <p:spPr bwMode="auto">
          <a:xfrm>
            <a:off x="8001000" y="4800600"/>
            <a:ext cx="205488" cy="167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rot="16632239">
            <a:off x="7566609" y="4305300"/>
            <a:ext cx="990600" cy="304800"/>
          </a:xfrm>
          <a:prstGeom prst="rect">
            <a:avLst/>
          </a:prstGeom>
          <a:no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latin typeface="Arial" pitchFamily="34" charset="0"/>
                <a:cs typeface="Arial" pitchFamily="34" charset="0"/>
              </a:rPr>
              <a:t>AMMON</a:t>
            </a:r>
          </a:p>
        </p:txBody>
      </p:sp>
      <p:sp>
        <p:nvSpPr>
          <p:cNvPr id="23" name="Rectangle 22"/>
          <p:cNvSpPr/>
          <p:nvPr/>
        </p:nvSpPr>
        <p:spPr>
          <a:xfrm>
            <a:off x="8265038" y="685800"/>
            <a:ext cx="116962" cy="548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ectangle 33"/>
          <p:cNvSpPr/>
          <p:nvPr/>
        </p:nvSpPr>
        <p:spPr>
          <a:xfrm>
            <a:off x="4981860" y="609600"/>
            <a:ext cx="123540" cy="563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34"/>
          <p:cNvSpPr/>
          <p:nvPr/>
        </p:nvSpPr>
        <p:spPr>
          <a:xfrm>
            <a:off x="4981860" y="533400"/>
            <a:ext cx="347634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Rectangle 35"/>
          <p:cNvSpPr/>
          <p:nvPr/>
        </p:nvSpPr>
        <p:spPr>
          <a:xfrm>
            <a:off x="4981860" y="6172200"/>
            <a:ext cx="347634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120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0790" r="51780"/>
          <a:stretch/>
        </p:blipFill>
        <p:spPr bwMode="auto">
          <a:xfrm>
            <a:off x="8454189" y="419100"/>
            <a:ext cx="385011" cy="621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Rectangle 23"/>
          <p:cNvSpPr/>
          <p:nvPr/>
        </p:nvSpPr>
        <p:spPr>
          <a:xfrm>
            <a:off x="6172200" y="2514600"/>
            <a:ext cx="1219200" cy="381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000000"/>
                </a:solidFill>
                <a:latin typeface="Arial" pitchFamily="34" charset="0"/>
                <a:cs typeface="Arial" pitchFamily="34" charset="0"/>
              </a:rPr>
              <a:t>ISRAEL</a:t>
            </a:r>
          </a:p>
        </p:txBody>
      </p:sp>
      <p:sp>
        <p:nvSpPr>
          <p:cNvPr id="12" name="Freeform 11"/>
          <p:cNvSpPr/>
          <p:nvPr/>
        </p:nvSpPr>
        <p:spPr>
          <a:xfrm>
            <a:off x="5571744" y="3706336"/>
            <a:ext cx="1515380" cy="1767872"/>
          </a:xfrm>
          <a:custGeom>
            <a:avLst/>
            <a:gdLst>
              <a:gd name="connsiteX0" fmla="*/ 487680 w 1515380"/>
              <a:gd name="connsiteY0" fmla="*/ 32 h 1767872"/>
              <a:gd name="connsiteX1" fmla="*/ 548640 w 1515380"/>
              <a:gd name="connsiteY1" fmla="*/ 12224 h 1767872"/>
              <a:gd name="connsiteX2" fmla="*/ 621792 w 1515380"/>
              <a:gd name="connsiteY2" fmla="*/ 60992 h 1767872"/>
              <a:gd name="connsiteX3" fmla="*/ 731520 w 1515380"/>
              <a:gd name="connsiteY3" fmla="*/ 109760 h 1767872"/>
              <a:gd name="connsiteX4" fmla="*/ 804672 w 1515380"/>
              <a:gd name="connsiteY4" fmla="*/ 97568 h 1767872"/>
              <a:gd name="connsiteX5" fmla="*/ 877824 w 1515380"/>
              <a:gd name="connsiteY5" fmla="*/ 73184 h 1767872"/>
              <a:gd name="connsiteX6" fmla="*/ 1060704 w 1515380"/>
              <a:gd name="connsiteY6" fmla="*/ 97568 h 1767872"/>
              <a:gd name="connsiteX7" fmla="*/ 1133856 w 1515380"/>
              <a:gd name="connsiteY7" fmla="*/ 146336 h 1767872"/>
              <a:gd name="connsiteX8" fmla="*/ 1170432 w 1515380"/>
              <a:gd name="connsiteY8" fmla="*/ 170720 h 1767872"/>
              <a:gd name="connsiteX9" fmla="*/ 1267968 w 1515380"/>
              <a:gd name="connsiteY9" fmla="*/ 195104 h 1767872"/>
              <a:gd name="connsiteX10" fmla="*/ 1341120 w 1515380"/>
              <a:gd name="connsiteY10" fmla="*/ 158528 h 1767872"/>
              <a:gd name="connsiteX11" fmla="*/ 1389888 w 1515380"/>
              <a:gd name="connsiteY11" fmla="*/ 170720 h 1767872"/>
              <a:gd name="connsiteX12" fmla="*/ 1463040 w 1515380"/>
              <a:gd name="connsiteY12" fmla="*/ 195104 h 1767872"/>
              <a:gd name="connsiteX13" fmla="*/ 1499616 w 1515380"/>
              <a:gd name="connsiteY13" fmla="*/ 182912 h 1767872"/>
              <a:gd name="connsiteX14" fmla="*/ 1511808 w 1515380"/>
              <a:gd name="connsiteY14" fmla="*/ 219488 h 1767872"/>
              <a:gd name="connsiteX15" fmla="*/ 1438656 w 1515380"/>
              <a:gd name="connsiteY15" fmla="*/ 243872 h 1767872"/>
              <a:gd name="connsiteX16" fmla="*/ 1414272 w 1515380"/>
              <a:gd name="connsiteY16" fmla="*/ 377984 h 1767872"/>
              <a:gd name="connsiteX17" fmla="*/ 1402080 w 1515380"/>
              <a:gd name="connsiteY17" fmla="*/ 414560 h 1767872"/>
              <a:gd name="connsiteX18" fmla="*/ 1389888 w 1515380"/>
              <a:gd name="connsiteY18" fmla="*/ 487712 h 1767872"/>
              <a:gd name="connsiteX19" fmla="*/ 1353312 w 1515380"/>
              <a:gd name="connsiteY19" fmla="*/ 560864 h 1767872"/>
              <a:gd name="connsiteX20" fmla="*/ 1341120 w 1515380"/>
              <a:gd name="connsiteY20" fmla="*/ 597440 h 1767872"/>
              <a:gd name="connsiteX21" fmla="*/ 1341120 w 1515380"/>
              <a:gd name="connsiteY21" fmla="*/ 829088 h 1767872"/>
              <a:gd name="connsiteX22" fmla="*/ 1316736 w 1515380"/>
              <a:gd name="connsiteY22" fmla="*/ 902240 h 1767872"/>
              <a:gd name="connsiteX23" fmla="*/ 1341120 w 1515380"/>
              <a:gd name="connsiteY23" fmla="*/ 975392 h 1767872"/>
              <a:gd name="connsiteX24" fmla="*/ 1353312 w 1515380"/>
              <a:gd name="connsiteY24" fmla="*/ 1011968 h 1767872"/>
              <a:gd name="connsiteX25" fmla="*/ 1341120 w 1515380"/>
              <a:gd name="connsiteY25" fmla="*/ 1072928 h 1767872"/>
              <a:gd name="connsiteX26" fmla="*/ 1353312 w 1515380"/>
              <a:gd name="connsiteY26" fmla="*/ 1438688 h 1767872"/>
              <a:gd name="connsiteX27" fmla="*/ 1316736 w 1515380"/>
              <a:gd name="connsiteY27" fmla="*/ 1414304 h 1767872"/>
              <a:gd name="connsiteX28" fmla="*/ 1280160 w 1515380"/>
              <a:gd name="connsiteY28" fmla="*/ 1402112 h 1767872"/>
              <a:gd name="connsiteX29" fmla="*/ 1243584 w 1515380"/>
              <a:gd name="connsiteY29" fmla="*/ 1414304 h 1767872"/>
              <a:gd name="connsiteX30" fmla="*/ 1207008 w 1515380"/>
              <a:gd name="connsiteY30" fmla="*/ 1438688 h 1767872"/>
              <a:gd name="connsiteX31" fmla="*/ 1133856 w 1515380"/>
              <a:gd name="connsiteY31" fmla="*/ 1463072 h 1767872"/>
              <a:gd name="connsiteX32" fmla="*/ 1097280 w 1515380"/>
              <a:gd name="connsiteY32" fmla="*/ 1475264 h 1767872"/>
              <a:gd name="connsiteX33" fmla="*/ 1060704 w 1515380"/>
              <a:gd name="connsiteY33" fmla="*/ 1487456 h 1767872"/>
              <a:gd name="connsiteX34" fmla="*/ 987552 w 1515380"/>
              <a:gd name="connsiteY34" fmla="*/ 1536224 h 1767872"/>
              <a:gd name="connsiteX35" fmla="*/ 914400 w 1515380"/>
              <a:gd name="connsiteY35" fmla="*/ 1584992 h 1767872"/>
              <a:gd name="connsiteX36" fmla="*/ 853440 w 1515380"/>
              <a:gd name="connsiteY36" fmla="*/ 1633760 h 1767872"/>
              <a:gd name="connsiteX37" fmla="*/ 780288 w 1515380"/>
              <a:gd name="connsiteY37" fmla="*/ 1682528 h 1767872"/>
              <a:gd name="connsiteX38" fmla="*/ 743712 w 1515380"/>
              <a:gd name="connsiteY38" fmla="*/ 1706912 h 1767872"/>
              <a:gd name="connsiteX39" fmla="*/ 633984 w 1515380"/>
              <a:gd name="connsiteY39" fmla="*/ 1743488 h 1767872"/>
              <a:gd name="connsiteX40" fmla="*/ 597408 w 1515380"/>
              <a:gd name="connsiteY40" fmla="*/ 1755680 h 1767872"/>
              <a:gd name="connsiteX41" fmla="*/ 512064 w 1515380"/>
              <a:gd name="connsiteY41" fmla="*/ 1767872 h 1767872"/>
              <a:gd name="connsiteX42" fmla="*/ 414528 w 1515380"/>
              <a:gd name="connsiteY42" fmla="*/ 1755680 h 1767872"/>
              <a:gd name="connsiteX43" fmla="*/ 377952 w 1515380"/>
              <a:gd name="connsiteY43" fmla="*/ 1743488 h 1767872"/>
              <a:gd name="connsiteX44" fmla="*/ 268224 w 1515380"/>
              <a:gd name="connsiteY44" fmla="*/ 1731296 h 1767872"/>
              <a:gd name="connsiteX45" fmla="*/ 182880 w 1515380"/>
              <a:gd name="connsiteY45" fmla="*/ 1706912 h 1767872"/>
              <a:gd name="connsiteX46" fmla="*/ 146304 w 1515380"/>
              <a:gd name="connsiteY46" fmla="*/ 1682528 h 1767872"/>
              <a:gd name="connsiteX47" fmla="*/ 121920 w 1515380"/>
              <a:gd name="connsiteY47" fmla="*/ 1645952 h 1767872"/>
              <a:gd name="connsiteX48" fmla="*/ 97536 w 1515380"/>
              <a:gd name="connsiteY48" fmla="*/ 1572800 h 1767872"/>
              <a:gd name="connsiteX49" fmla="*/ 73152 w 1515380"/>
              <a:gd name="connsiteY49" fmla="*/ 1536224 h 1767872"/>
              <a:gd name="connsiteX50" fmla="*/ 48768 w 1515380"/>
              <a:gd name="connsiteY50" fmla="*/ 1328960 h 1767872"/>
              <a:gd name="connsiteX51" fmla="*/ 36576 w 1515380"/>
              <a:gd name="connsiteY51" fmla="*/ 1292384 h 1767872"/>
              <a:gd name="connsiteX52" fmla="*/ 24384 w 1515380"/>
              <a:gd name="connsiteY52" fmla="*/ 1231424 h 1767872"/>
              <a:gd name="connsiteX53" fmla="*/ 0 w 1515380"/>
              <a:gd name="connsiteY53" fmla="*/ 1097312 h 1767872"/>
              <a:gd name="connsiteX54" fmla="*/ 12192 w 1515380"/>
              <a:gd name="connsiteY54" fmla="*/ 865664 h 1767872"/>
              <a:gd name="connsiteX55" fmla="*/ 48768 w 1515380"/>
              <a:gd name="connsiteY55" fmla="*/ 780320 h 1767872"/>
              <a:gd name="connsiteX56" fmla="*/ 60960 w 1515380"/>
              <a:gd name="connsiteY56" fmla="*/ 743744 h 1767872"/>
              <a:gd name="connsiteX57" fmla="*/ 146304 w 1515380"/>
              <a:gd name="connsiteY57" fmla="*/ 634016 h 1767872"/>
              <a:gd name="connsiteX58" fmla="*/ 207264 w 1515380"/>
              <a:gd name="connsiteY58" fmla="*/ 573056 h 1767872"/>
              <a:gd name="connsiteX59" fmla="*/ 219456 w 1515380"/>
              <a:gd name="connsiteY59" fmla="*/ 536480 h 1767872"/>
              <a:gd name="connsiteX60" fmla="*/ 304800 w 1515380"/>
              <a:gd name="connsiteY60" fmla="*/ 426752 h 1767872"/>
              <a:gd name="connsiteX61" fmla="*/ 329184 w 1515380"/>
              <a:gd name="connsiteY61" fmla="*/ 353600 h 1767872"/>
              <a:gd name="connsiteX62" fmla="*/ 341376 w 1515380"/>
              <a:gd name="connsiteY62" fmla="*/ 317024 h 1767872"/>
              <a:gd name="connsiteX63" fmla="*/ 365760 w 1515380"/>
              <a:gd name="connsiteY63" fmla="*/ 280448 h 1767872"/>
              <a:gd name="connsiteX64" fmla="*/ 402336 w 1515380"/>
              <a:gd name="connsiteY64" fmla="*/ 158528 h 1767872"/>
              <a:gd name="connsiteX65" fmla="*/ 426720 w 1515380"/>
              <a:gd name="connsiteY65" fmla="*/ 85376 h 1767872"/>
              <a:gd name="connsiteX66" fmla="*/ 463296 w 1515380"/>
              <a:gd name="connsiteY66" fmla="*/ 12224 h 1767872"/>
              <a:gd name="connsiteX67" fmla="*/ 487680 w 1515380"/>
              <a:gd name="connsiteY67" fmla="*/ 32 h 176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15380" h="1767872">
                <a:moveTo>
                  <a:pt x="487680" y="32"/>
                </a:moveTo>
                <a:cubicBezTo>
                  <a:pt x="501904" y="32"/>
                  <a:pt x="529775" y="3649"/>
                  <a:pt x="548640" y="12224"/>
                </a:cubicBezTo>
                <a:cubicBezTo>
                  <a:pt x="575319" y="24351"/>
                  <a:pt x="593990" y="51725"/>
                  <a:pt x="621792" y="60992"/>
                </a:cubicBezTo>
                <a:cubicBezTo>
                  <a:pt x="708845" y="90010"/>
                  <a:pt x="673558" y="71119"/>
                  <a:pt x="731520" y="109760"/>
                </a:cubicBezTo>
                <a:cubicBezTo>
                  <a:pt x="755904" y="105696"/>
                  <a:pt x="780690" y="103564"/>
                  <a:pt x="804672" y="97568"/>
                </a:cubicBezTo>
                <a:cubicBezTo>
                  <a:pt x="829608" y="91334"/>
                  <a:pt x="877824" y="73184"/>
                  <a:pt x="877824" y="73184"/>
                </a:cubicBezTo>
                <a:cubicBezTo>
                  <a:pt x="888200" y="74049"/>
                  <a:pt x="1016762" y="73156"/>
                  <a:pt x="1060704" y="97568"/>
                </a:cubicBezTo>
                <a:cubicBezTo>
                  <a:pt x="1086322" y="111800"/>
                  <a:pt x="1109472" y="130080"/>
                  <a:pt x="1133856" y="146336"/>
                </a:cubicBezTo>
                <a:cubicBezTo>
                  <a:pt x="1146048" y="154464"/>
                  <a:pt x="1156531" y="166086"/>
                  <a:pt x="1170432" y="170720"/>
                </a:cubicBezTo>
                <a:cubicBezTo>
                  <a:pt x="1226667" y="189465"/>
                  <a:pt x="1194406" y="180392"/>
                  <a:pt x="1267968" y="195104"/>
                </a:cubicBezTo>
                <a:cubicBezTo>
                  <a:pt x="1286461" y="182775"/>
                  <a:pt x="1315881" y="158528"/>
                  <a:pt x="1341120" y="158528"/>
                </a:cubicBezTo>
                <a:cubicBezTo>
                  <a:pt x="1357876" y="158528"/>
                  <a:pt x="1373838" y="165905"/>
                  <a:pt x="1389888" y="170720"/>
                </a:cubicBezTo>
                <a:cubicBezTo>
                  <a:pt x="1414507" y="178106"/>
                  <a:pt x="1463040" y="195104"/>
                  <a:pt x="1463040" y="195104"/>
                </a:cubicBezTo>
                <a:cubicBezTo>
                  <a:pt x="1475232" y="191040"/>
                  <a:pt x="1488121" y="177165"/>
                  <a:pt x="1499616" y="182912"/>
                </a:cubicBezTo>
                <a:cubicBezTo>
                  <a:pt x="1511111" y="188659"/>
                  <a:pt x="1520895" y="210401"/>
                  <a:pt x="1511808" y="219488"/>
                </a:cubicBezTo>
                <a:cubicBezTo>
                  <a:pt x="1493633" y="237663"/>
                  <a:pt x="1438656" y="243872"/>
                  <a:pt x="1438656" y="243872"/>
                </a:cubicBezTo>
                <a:cubicBezTo>
                  <a:pt x="1410695" y="327754"/>
                  <a:pt x="1441844" y="226338"/>
                  <a:pt x="1414272" y="377984"/>
                </a:cubicBezTo>
                <a:cubicBezTo>
                  <a:pt x="1411973" y="390628"/>
                  <a:pt x="1404868" y="402015"/>
                  <a:pt x="1402080" y="414560"/>
                </a:cubicBezTo>
                <a:cubicBezTo>
                  <a:pt x="1396717" y="438692"/>
                  <a:pt x="1395251" y="463580"/>
                  <a:pt x="1389888" y="487712"/>
                </a:cubicBezTo>
                <a:cubicBezTo>
                  <a:pt x="1377630" y="542873"/>
                  <a:pt x="1379617" y="508255"/>
                  <a:pt x="1353312" y="560864"/>
                </a:cubicBezTo>
                <a:cubicBezTo>
                  <a:pt x="1347565" y="572359"/>
                  <a:pt x="1345184" y="585248"/>
                  <a:pt x="1341120" y="597440"/>
                </a:cubicBezTo>
                <a:cubicBezTo>
                  <a:pt x="1350385" y="708614"/>
                  <a:pt x="1363353" y="732744"/>
                  <a:pt x="1341120" y="829088"/>
                </a:cubicBezTo>
                <a:cubicBezTo>
                  <a:pt x="1335340" y="854133"/>
                  <a:pt x="1316736" y="902240"/>
                  <a:pt x="1316736" y="902240"/>
                </a:cubicBezTo>
                <a:lnTo>
                  <a:pt x="1341120" y="975392"/>
                </a:lnTo>
                <a:lnTo>
                  <a:pt x="1353312" y="1011968"/>
                </a:lnTo>
                <a:cubicBezTo>
                  <a:pt x="1349248" y="1032288"/>
                  <a:pt x="1341120" y="1052206"/>
                  <a:pt x="1341120" y="1072928"/>
                </a:cubicBezTo>
                <a:cubicBezTo>
                  <a:pt x="1341120" y="1194916"/>
                  <a:pt x="1362003" y="1317010"/>
                  <a:pt x="1353312" y="1438688"/>
                </a:cubicBezTo>
                <a:cubicBezTo>
                  <a:pt x="1352268" y="1453304"/>
                  <a:pt x="1329842" y="1420857"/>
                  <a:pt x="1316736" y="1414304"/>
                </a:cubicBezTo>
                <a:cubicBezTo>
                  <a:pt x="1305241" y="1408557"/>
                  <a:pt x="1292352" y="1406176"/>
                  <a:pt x="1280160" y="1402112"/>
                </a:cubicBezTo>
                <a:cubicBezTo>
                  <a:pt x="1267968" y="1406176"/>
                  <a:pt x="1255079" y="1408557"/>
                  <a:pt x="1243584" y="1414304"/>
                </a:cubicBezTo>
                <a:cubicBezTo>
                  <a:pt x="1230478" y="1420857"/>
                  <a:pt x="1220398" y="1432737"/>
                  <a:pt x="1207008" y="1438688"/>
                </a:cubicBezTo>
                <a:cubicBezTo>
                  <a:pt x="1183520" y="1449127"/>
                  <a:pt x="1158240" y="1454944"/>
                  <a:pt x="1133856" y="1463072"/>
                </a:cubicBezTo>
                <a:lnTo>
                  <a:pt x="1097280" y="1475264"/>
                </a:lnTo>
                <a:lnTo>
                  <a:pt x="1060704" y="1487456"/>
                </a:lnTo>
                <a:cubicBezTo>
                  <a:pt x="979532" y="1568628"/>
                  <a:pt x="1066952" y="1492113"/>
                  <a:pt x="987552" y="1536224"/>
                </a:cubicBezTo>
                <a:cubicBezTo>
                  <a:pt x="961934" y="1550456"/>
                  <a:pt x="914400" y="1584992"/>
                  <a:pt x="914400" y="1584992"/>
                </a:cubicBezTo>
                <a:cubicBezTo>
                  <a:pt x="869345" y="1652574"/>
                  <a:pt x="915794" y="1599119"/>
                  <a:pt x="853440" y="1633760"/>
                </a:cubicBezTo>
                <a:cubicBezTo>
                  <a:pt x="827822" y="1647992"/>
                  <a:pt x="804672" y="1666272"/>
                  <a:pt x="780288" y="1682528"/>
                </a:cubicBezTo>
                <a:cubicBezTo>
                  <a:pt x="768096" y="1690656"/>
                  <a:pt x="757613" y="1702278"/>
                  <a:pt x="743712" y="1706912"/>
                </a:cubicBezTo>
                <a:lnTo>
                  <a:pt x="633984" y="1743488"/>
                </a:lnTo>
                <a:cubicBezTo>
                  <a:pt x="621792" y="1747552"/>
                  <a:pt x="610130" y="1753863"/>
                  <a:pt x="597408" y="1755680"/>
                </a:cubicBezTo>
                <a:lnTo>
                  <a:pt x="512064" y="1767872"/>
                </a:lnTo>
                <a:cubicBezTo>
                  <a:pt x="479552" y="1763808"/>
                  <a:pt x="446765" y="1761541"/>
                  <a:pt x="414528" y="1755680"/>
                </a:cubicBezTo>
                <a:cubicBezTo>
                  <a:pt x="401884" y="1753381"/>
                  <a:pt x="390629" y="1745601"/>
                  <a:pt x="377952" y="1743488"/>
                </a:cubicBezTo>
                <a:cubicBezTo>
                  <a:pt x="341652" y="1737438"/>
                  <a:pt x="304800" y="1735360"/>
                  <a:pt x="268224" y="1731296"/>
                </a:cubicBezTo>
                <a:cubicBezTo>
                  <a:pt x="252599" y="1727390"/>
                  <a:pt x="200371" y="1715657"/>
                  <a:pt x="182880" y="1706912"/>
                </a:cubicBezTo>
                <a:cubicBezTo>
                  <a:pt x="169774" y="1700359"/>
                  <a:pt x="158496" y="1690656"/>
                  <a:pt x="146304" y="1682528"/>
                </a:cubicBezTo>
                <a:cubicBezTo>
                  <a:pt x="138176" y="1670336"/>
                  <a:pt x="127871" y="1659342"/>
                  <a:pt x="121920" y="1645952"/>
                </a:cubicBezTo>
                <a:cubicBezTo>
                  <a:pt x="111481" y="1622464"/>
                  <a:pt x="111793" y="1594186"/>
                  <a:pt x="97536" y="1572800"/>
                </a:cubicBezTo>
                <a:lnTo>
                  <a:pt x="73152" y="1536224"/>
                </a:lnTo>
                <a:cubicBezTo>
                  <a:pt x="68316" y="1487859"/>
                  <a:pt x="59549" y="1382864"/>
                  <a:pt x="48768" y="1328960"/>
                </a:cubicBezTo>
                <a:cubicBezTo>
                  <a:pt x="46248" y="1316358"/>
                  <a:pt x="39693" y="1304852"/>
                  <a:pt x="36576" y="1292384"/>
                </a:cubicBezTo>
                <a:cubicBezTo>
                  <a:pt x="31550" y="1272280"/>
                  <a:pt x="27791" y="1251864"/>
                  <a:pt x="24384" y="1231424"/>
                </a:cubicBezTo>
                <a:cubicBezTo>
                  <a:pt x="2541" y="1100369"/>
                  <a:pt x="23407" y="1190941"/>
                  <a:pt x="0" y="1097312"/>
                </a:cubicBezTo>
                <a:cubicBezTo>
                  <a:pt x="4064" y="1020096"/>
                  <a:pt x="5494" y="942696"/>
                  <a:pt x="12192" y="865664"/>
                </a:cubicBezTo>
                <a:cubicBezTo>
                  <a:pt x="17534" y="804232"/>
                  <a:pt x="24187" y="829481"/>
                  <a:pt x="48768" y="780320"/>
                </a:cubicBezTo>
                <a:cubicBezTo>
                  <a:pt x="54515" y="768825"/>
                  <a:pt x="54719" y="754978"/>
                  <a:pt x="60960" y="743744"/>
                </a:cubicBezTo>
                <a:cubicBezTo>
                  <a:pt x="122589" y="632812"/>
                  <a:pt x="87066" y="705102"/>
                  <a:pt x="146304" y="634016"/>
                </a:cubicBezTo>
                <a:cubicBezTo>
                  <a:pt x="197104" y="573056"/>
                  <a:pt x="140208" y="617760"/>
                  <a:pt x="207264" y="573056"/>
                </a:cubicBezTo>
                <a:cubicBezTo>
                  <a:pt x="211328" y="560864"/>
                  <a:pt x="212327" y="547173"/>
                  <a:pt x="219456" y="536480"/>
                </a:cubicBezTo>
                <a:cubicBezTo>
                  <a:pt x="261534" y="473363"/>
                  <a:pt x="272337" y="524141"/>
                  <a:pt x="304800" y="426752"/>
                </a:cubicBezTo>
                <a:lnTo>
                  <a:pt x="329184" y="353600"/>
                </a:lnTo>
                <a:cubicBezTo>
                  <a:pt x="333248" y="341408"/>
                  <a:pt x="334247" y="327717"/>
                  <a:pt x="341376" y="317024"/>
                </a:cubicBezTo>
                <a:cubicBezTo>
                  <a:pt x="349504" y="304832"/>
                  <a:pt x="359809" y="293838"/>
                  <a:pt x="365760" y="280448"/>
                </a:cubicBezTo>
                <a:cubicBezTo>
                  <a:pt x="392286" y="220764"/>
                  <a:pt x="385968" y="213089"/>
                  <a:pt x="402336" y="158528"/>
                </a:cubicBezTo>
                <a:cubicBezTo>
                  <a:pt x="409722" y="133909"/>
                  <a:pt x="418592" y="109760"/>
                  <a:pt x="426720" y="85376"/>
                </a:cubicBezTo>
                <a:cubicBezTo>
                  <a:pt x="434752" y="61281"/>
                  <a:pt x="441810" y="29413"/>
                  <a:pt x="463296" y="12224"/>
                </a:cubicBezTo>
                <a:cubicBezTo>
                  <a:pt x="480142" y="-1253"/>
                  <a:pt x="473456" y="32"/>
                  <a:pt x="487680" y="32"/>
                </a:cubicBezTo>
                <a:close/>
              </a:path>
            </a:pathLst>
          </a:custGeom>
          <a:solidFill>
            <a:srgbClr val="C00000">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ectangle 36"/>
          <p:cNvSpPr/>
          <p:nvPr/>
        </p:nvSpPr>
        <p:spPr>
          <a:xfrm>
            <a:off x="5715000" y="4419600"/>
            <a:ext cx="1219200" cy="381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smtClean="0">
                <a:solidFill>
                  <a:srgbClr val="000000"/>
                </a:solidFill>
                <a:latin typeface="Arial" pitchFamily="34" charset="0"/>
                <a:cs typeface="Arial" pitchFamily="34" charset="0"/>
              </a:rPr>
              <a:t>JUDAH</a:t>
            </a:r>
            <a:endParaRPr lang="en-US" sz="1800" b="1" dirty="0">
              <a:solidFill>
                <a:srgbClr val="000000"/>
              </a:solidFill>
              <a:latin typeface="Arial" pitchFamily="34" charset="0"/>
              <a:cs typeface="Arial" pitchFamily="34" charset="0"/>
            </a:endParaRPr>
          </a:p>
        </p:txBody>
      </p:sp>
      <p:sp>
        <p:nvSpPr>
          <p:cNvPr id="38" name="Oval 37"/>
          <p:cNvSpPr/>
          <p:nvPr/>
        </p:nvSpPr>
        <p:spPr>
          <a:xfrm>
            <a:off x="6629400" y="4038600"/>
            <a:ext cx="76200" cy="76200"/>
          </a:xfrm>
          <a:prstGeom prst="ellipse">
            <a:avLst/>
          </a:prstGeom>
          <a:solidFill>
            <a:srgbClr val="0EA227"/>
          </a:solidFill>
          <a:ln w="38100">
            <a:solidFill>
              <a:srgbClr val="0860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EA227"/>
              </a:solidFill>
            </a:endParaRPr>
          </a:p>
        </p:txBody>
      </p:sp>
      <p:sp>
        <p:nvSpPr>
          <p:cNvPr id="41" name="Oval 40"/>
          <p:cNvSpPr/>
          <p:nvPr/>
        </p:nvSpPr>
        <p:spPr>
          <a:xfrm>
            <a:off x="6705600" y="3048000"/>
            <a:ext cx="76200" cy="76200"/>
          </a:xfrm>
          <a:prstGeom prst="ellipse">
            <a:avLst/>
          </a:prstGeom>
          <a:solidFill>
            <a:srgbClr val="0EA227"/>
          </a:solidFill>
          <a:ln w="38100">
            <a:solidFill>
              <a:srgbClr val="0860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EA227"/>
              </a:solidFill>
            </a:endParaRPr>
          </a:p>
        </p:txBody>
      </p:sp>
      <p:sp>
        <p:nvSpPr>
          <p:cNvPr id="42" name="Rectangular Callout 41"/>
          <p:cNvSpPr/>
          <p:nvPr/>
        </p:nvSpPr>
        <p:spPr>
          <a:xfrm>
            <a:off x="5334000" y="2857500"/>
            <a:ext cx="1134407" cy="266700"/>
          </a:xfrm>
          <a:prstGeom prst="wedgeRectCallout">
            <a:avLst>
              <a:gd name="adj1" fmla="val 65147"/>
              <a:gd name="adj2" fmla="val 46500"/>
            </a:avLst>
          </a:prstGeom>
          <a:solidFill>
            <a:schemeClr val="bg1"/>
          </a:solidFill>
          <a:ln>
            <a:solidFill>
              <a:srgbClr val="0860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000000"/>
                </a:solidFill>
                <a:latin typeface="Arial" pitchFamily="34" charset="0"/>
                <a:cs typeface="Arial" pitchFamily="34" charset="0"/>
              </a:rPr>
              <a:t>Shechem</a:t>
            </a:r>
            <a:endParaRPr lang="en-US" sz="1400" b="1" dirty="0">
              <a:solidFill>
                <a:srgbClr val="000000"/>
              </a:solidFill>
              <a:latin typeface="Arial" pitchFamily="34" charset="0"/>
              <a:cs typeface="Arial" pitchFamily="34" charset="0"/>
            </a:endParaRPr>
          </a:p>
        </p:txBody>
      </p:sp>
      <p:sp>
        <p:nvSpPr>
          <p:cNvPr id="13" name="Rectangle 12"/>
          <p:cNvSpPr/>
          <p:nvPr/>
        </p:nvSpPr>
        <p:spPr>
          <a:xfrm>
            <a:off x="838200" y="838200"/>
            <a:ext cx="3657600" cy="5257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ular Callout 43"/>
          <p:cNvSpPr/>
          <p:nvPr/>
        </p:nvSpPr>
        <p:spPr>
          <a:xfrm>
            <a:off x="5257800" y="3771900"/>
            <a:ext cx="1134407" cy="266700"/>
          </a:xfrm>
          <a:prstGeom prst="wedgeRectCallout">
            <a:avLst>
              <a:gd name="adj1" fmla="val 65147"/>
              <a:gd name="adj2" fmla="val 46500"/>
            </a:avLst>
          </a:prstGeom>
          <a:solidFill>
            <a:schemeClr val="bg1"/>
          </a:solidFill>
          <a:ln>
            <a:solidFill>
              <a:srgbClr val="0860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000000"/>
                </a:solidFill>
                <a:latin typeface="Arial" pitchFamily="34" charset="0"/>
                <a:cs typeface="Arial" pitchFamily="34" charset="0"/>
              </a:rPr>
              <a:t>Jerusalem</a:t>
            </a:r>
            <a:endParaRPr lang="en-US" sz="1400" b="1" dirty="0">
              <a:solidFill>
                <a:srgbClr val="000000"/>
              </a:solidFill>
              <a:latin typeface="Arial" pitchFamily="34" charset="0"/>
              <a:cs typeface="Arial" pitchFamily="34" charset="0"/>
            </a:endParaRPr>
          </a:p>
        </p:txBody>
      </p:sp>
      <p:sp>
        <p:nvSpPr>
          <p:cNvPr id="45" name="Rectangle 44"/>
          <p:cNvSpPr/>
          <p:nvPr/>
        </p:nvSpPr>
        <p:spPr>
          <a:xfrm>
            <a:off x="2133600" y="1143000"/>
            <a:ext cx="2362200" cy="1326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100" dirty="0" smtClean="0">
                <a:ln>
                  <a:solidFill>
                    <a:sysClr val="windowText" lastClr="000000"/>
                  </a:solidFill>
                </a:ln>
                <a:solidFill>
                  <a:srgbClr val="0EA227"/>
                </a:solidFill>
                <a:latin typeface="Arial" pitchFamily="34" charset="0"/>
                <a:cs typeface="Arial" pitchFamily="34" charset="0"/>
              </a:rPr>
              <a:t>JEROBOAM</a:t>
            </a:r>
          </a:p>
          <a:p>
            <a:pPr algn="ctr">
              <a:defRPr/>
            </a:pPr>
            <a:endParaRPr lang="en-US" sz="400" b="1" dirty="0">
              <a:solidFill>
                <a:srgbClr val="000000"/>
              </a:solidFill>
              <a:latin typeface="Arial" pitchFamily="34" charset="0"/>
              <a:cs typeface="Arial" pitchFamily="34" charset="0"/>
            </a:endParaRPr>
          </a:p>
          <a:p>
            <a:pPr algn="ctr">
              <a:defRPr/>
            </a:pPr>
            <a:r>
              <a:rPr lang="en-US" sz="1800" b="1" dirty="0">
                <a:solidFill>
                  <a:srgbClr val="000000"/>
                </a:solidFill>
                <a:latin typeface="Arial" pitchFamily="34" charset="0"/>
                <a:cs typeface="Arial" pitchFamily="34" charset="0"/>
              </a:rPr>
              <a:t>Solomon’s </a:t>
            </a:r>
            <a:r>
              <a:rPr lang="en-US" sz="1800" b="1" dirty="0" smtClean="0">
                <a:solidFill>
                  <a:srgbClr val="000000"/>
                </a:solidFill>
                <a:latin typeface="Arial" pitchFamily="34" charset="0"/>
                <a:cs typeface="Arial" pitchFamily="34" charset="0"/>
              </a:rPr>
              <a:t>Servant</a:t>
            </a:r>
            <a:endParaRPr lang="en-US" sz="1800" b="1" dirty="0">
              <a:solidFill>
                <a:srgbClr val="000000"/>
              </a:solidFill>
              <a:latin typeface="Arial" pitchFamily="34" charset="0"/>
              <a:cs typeface="Arial" pitchFamily="34" charset="0"/>
            </a:endParaRPr>
          </a:p>
          <a:p>
            <a:pPr algn="ctr">
              <a:defRPr/>
            </a:pPr>
            <a:r>
              <a:rPr lang="en-US" sz="1800" b="1" dirty="0" smtClean="0">
                <a:solidFill>
                  <a:srgbClr val="000000"/>
                </a:solidFill>
                <a:latin typeface="Arial" pitchFamily="34" charset="0"/>
                <a:cs typeface="Arial" pitchFamily="34" charset="0"/>
              </a:rPr>
              <a:t>King </a:t>
            </a:r>
            <a:r>
              <a:rPr lang="en-US" sz="1800" b="1" dirty="0">
                <a:solidFill>
                  <a:srgbClr val="000000"/>
                </a:solidFill>
                <a:latin typeface="Arial" pitchFamily="34" charset="0"/>
                <a:cs typeface="Arial" pitchFamily="34" charset="0"/>
              </a:rPr>
              <a:t>Of Israel</a:t>
            </a:r>
          </a:p>
          <a:p>
            <a:pPr algn="ctr">
              <a:defRPr/>
            </a:pPr>
            <a:r>
              <a:rPr lang="en-US" sz="1800" b="1" dirty="0" smtClean="0">
                <a:solidFill>
                  <a:srgbClr val="000000"/>
                </a:solidFill>
                <a:latin typeface="Arial" pitchFamily="34" charset="0"/>
                <a:cs typeface="Arial" pitchFamily="34" charset="0"/>
              </a:rPr>
              <a:t>King </a:t>
            </a:r>
            <a:r>
              <a:rPr lang="en-US" sz="1800" b="1" dirty="0">
                <a:solidFill>
                  <a:srgbClr val="000000"/>
                </a:solidFill>
                <a:latin typeface="Arial" pitchFamily="34" charset="0"/>
                <a:cs typeface="Arial" pitchFamily="34" charset="0"/>
              </a:rPr>
              <a:t>O</a:t>
            </a:r>
            <a:r>
              <a:rPr lang="en-US" sz="1800" b="1" dirty="0" smtClean="0">
                <a:solidFill>
                  <a:srgbClr val="000000"/>
                </a:solidFill>
                <a:latin typeface="Arial" pitchFamily="34" charset="0"/>
                <a:cs typeface="Arial" pitchFamily="34" charset="0"/>
              </a:rPr>
              <a:t>ver </a:t>
            </a:r>
            <a:r>
              <a:rPr lang="en-US" sz="1800" b="1" dirty="0">
                <a:solidFill>
                  <a:srgbClr val="000000"/>
                </a:solidFill>
                <a:latin typeface="Arial" pitchFamily="34" charset="0"/>
                <a:cs typeface="Arial" pitchFamily="34" charset="0"/>
              </a:rPr>
              <a:t>10 tribes</a:t>
            </a:r>
          </a:p>
        </p:txBody>
      </p:sp>
      <p:pic>
        <p:nvPicPr>
          <p:cNvPr id="43" name="Picture 4" descr="C:\Users\sheila\Desktop\BIBLE STUDY\ULTIMATE Royality Free\1-Bib Pics-Ot\Daniel &amp; Bab Captvty\Israel's Captivity\on_the_way_to_babylon.jpg"/>
          <p:cNvPicPr>
            <a:picLocks noChangeAspect="1" noChangeArrowheads="1"/>
          </p:cNvPicPr>
          <p:nvPr/>
        </p:nvPicPr>
        <p:blipFill>
          <a:blip r:embed="rId4"/>
          <a:srcRect l="67786" t="3011" r="8781" b="73715"/>
          <a:stretch>
            <a:fillRect/>
          </a:stretch>
        </p:blipFill>
        <p:spPr bwMode="auto">
          <a:xfrm>
            <a:off x="685801" y="228600"/>
            <a:ext cx="1718636" cy="2057400"/>
          </a:xfrm>
          <a:prstGeom prst="rect">
            <a:avLst/>
          </a:prstGeom>
          <a:noFill/>
          <a:ln>
            <a:noFill/>
          </a:ln>
          <a:effectLst>
            <a:outerShdw blurRad="50800" dist="38100" dir="2700000" algn="tl" rotWithShape="0">
              <a:srgbClr val="000000">
                <a:alpha val="42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cap="sq">
                <a:solidFill>
                  <a:srgbClr val="000000"/>
                </a:solidFill>
                <a:miter lim="800000"/>
                <a:headEnd/>
                <a:tailEnd/>
              </a14:hiddenLine>
            </a:ext>
          </a:extLst>
        </p:spPr>
      </p:pic>
      <p:sp>
        <p:nvSpPr>
          <p:cNvPr id="51" name="Freeform 50"/>
          <p:cNvSpPr/>
          <p:nvPr/>
        </p:nvSpPr>
        <p:spPr>
          <a:xfrm>
            <a:off x="6039853" y="3621505"/>
            <a:ext cx="1070810" cy="241105"/>
          </a:xfrm>
          <a:custGeom>
            <a:avLst/>
            <a:gdLst>
              <a:gd name="connsiteX0" fmla="*/ 1070810 w 1070810"/>
              <a:gd name="connsiteY0" fmla="*/ 168442 h 241105"/>
              <a:gd name="connsiteX1" fmla="*/ 986589 w 1070810"/>
              <a:gd name="connsiteY1" fmla="*/ 240632 h 241105"/>
              <a:gd name="connsiteX2" fmla="*/ 950494 w 1070810"/>
              <a:gd name="connsiteY2" fmla="*/ 216569 h 241105"/>
              <a:gd name="connsiteX3" fmla="*/ 914400 w 1070810"/>
              <a:gd name="connsiteY3" fmla="*/ 204537 h 241105"/>
              <a:gd name="connsiteX4" fmla="*/ 697831 w 1070810"/>
              <a:gd name="connsiteY4" fmla="*/ 180474 h 241105"/>
              <a:gd name="connsiteX5" fmla="*/ 661736 w 1070810"/>
              <a:gd name="connsiteY5" fmla="*/ 156411 h 241105"/>
              <a:gd name="connsiteX6" fmla="*/ 625642 w 1070810"/>
              <a:gd name="connsiteY6" fmla="*/ 144379 h 241105"/>
              <a:gd name="connsiteX7" fmla="*/ 601579 w 1070810"/>
              <a:gd name="connsiteY7" fmla="*/ 108284 h 241105"/>
              <a:gd name="connsiteX8" fmla="*/ 529389 w 1070810"/>
              <a:gd name="connsiteY8" fmla="*/ 84221 h 241105"/>
              <a:gd name="connsiteX9" fmla="*/ 457200 w 1070810"/>
              <a:gd name="connsiteY9" fmla="*/ 108284 h 241105"/>
              <a:gd name="connsiteX10" fmla="*/ 397042 w 1070810"/>
              <a:gd name="connsiteY10" fmla="*/ 144379 h 241105"/>
              <a:gd name="connsiteX11" fmla="*/ 360947 w 1070810"/>
              <a:gd name="connsiteY11" fmla="*/ 168442 h 241105"/>
              <a:gd name="connsiteX12" fmla="*/ 264694 w 1070810"/>
              <a:gd name="connsiteY12" fmla="*/ 144379 h 241105"/>
              <a:gd name="connsiteX13" fmla="*/ 192505 w 1070810"/>
              <a:gd name="connsiteY13" fmla="*/ 96253 h 241105"/>
              <a:gd name="connsiteX14" fmla="*/ 96252 w 1070810"/>
              <a:gd name="connsiteY14" fmla="*/ 72190 h 241105"/>
              <a:gd name="connsiteX15" fmla="*/ 60158 w 1070810"/>
              <a:gd name="connsiteY15" fmla="*/ 60158 h 241105"/>
              <a:gd name="connsiteX16" fmla="*/ 0 w 1070810"/>
              <a:gd name="connsiteY16" fmla="*/ 0 h 24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0810" h="241105">
                <a:moveTo>
                  <a:pt x="1070810" y="168442"/>
                </a:moveTo>
                <a:cubicBezTo>
                  <a:pt x="1057966" y="184497"/>
                  <a:pt x="1025708" y="247152"/>
                  <a:pt x="986589" y="240632"/>
                </a:cubicBezTo>
                <a:cubicBezTo>
                  <a:pt x="972326" y="238255"/>
                  <a:pt x="963428" y="223036"/>
                  <a:pt x="950494" y="216569"/>
                </a:cubicBezTo>
                <a:cubicBezTo>
                  <a:pt x="939151" y="210897"/>
                  <a:pt x="926704" y="207613"/>
                  <a:pt x="914400" y="204537"/>
                </a:cubicBezTo>
                <a:cubicBezTo>
                  <a:pt x="835165" y="184728"/>
                  <a:pt x="792297" y="187741"/>
                  <a:pt x="697831" y="180474"/>
                </a:cubicBezTo>
                <a:cubicBezTo>
                  <a:pt x="685799" y="172453"/>
                  <a:pt x="674670" y="162878"/>
                  <a:pt x="661736" y="156411"/>
                </a:cubicBezTo>
                <a:cubicBezTo>
                  <a:pt x="650393" y="150739"/>
                  <a:pt x="635545" y="152302"/>
                  <a:pt x="625642" y="144379"/>
                </a:cubicBezTo>
                <a:cubicBezTo>
                  <a:pt x="614351" y="135346"/>
                  <a:pt x="613841" y="115948"/>
                  <a:pt x="601579" y="108284"/>
                </a:cubicBezTo>
                <a:cubicBezTo>
                  <a:pt x="580070" y="94841"/>
                  <a:pt x="529389" y="84221"/>
                  <a:pt x="529389" y="84221"/>
                </a:cubicBezTo>
                <a:cubicBezTo>
                  <a:pt x="505326" y="92242"/>
                  <a:pt x="475136" y="90348"/>
                  <a:pt x="457200" y="108284"/>
                </a:cubicBezTo>
                <a:cubicBezTo>
                  <a:pt x="424168" y="141316"/>
                  <a:pt x="443898" y="128761"/>
                  <a:pt x="397042" y="144379"/>
                </a:cubicBezTo>
                <a:cubicBezTo>
                  <a:pt x="385010" y="152400"/>
                  <a:pt x="375296" y="166648"/>
                  <a:pt x="360947" y="168442"/>
                </a:cubicBezTo>
                <a:cubicBezTo>
                  <a:pt x="352237" y="169531"/>
                  <a:pt x="280570" y="153199"/>
                  <a:pt x="264694" y="144379"/>
                </a:cubicBezTo>
                <a:cubicBezTo>
                  <a:pt x="239413" y="130334"/>
                  <a:pt x="219941" y="105399"/>
                  <a:pt x="192505" y="96253"/>
                </a:cubicBezTo>
                <a:cubicBezTo>
                  <a:pt x="109994" y="68749"/>
                  <a:pt x="212407" y="101229"/>
                  <a:pt x="96252" y="72190"/>
                </a:cubicBezTo>
                <a:cubicBezTo>
                  <a:pt x="83948" y="69114"/>
                  <a:pt x="72189" y="64169"/>
                  <a:pt x="60158" y="60158"/>
                </a:cubicBezTo>
                <a:lnTo>
                  <a:pt x="0" y="0"/>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solidFill>
                <a:srgbClr val="000000"/>
              </a:solidFill>
            </a:endParaRPr>
          </a:p>
        </p:txBody>
      </p:sp>
      <p:sp>
        <p:nvSpPr>
          <p:cNvPr id="52" name="Rectangle 51"/>
          <p:cNvSpPr/>
          <p:nvPr/>
        </p:nvSpPr>
        <p:spPr>
          <a:xfrm>
            <a:off x="5105400" y="5638801"/>
            <a:ext cx="3141919"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000000"/>
                </a:solidFill>
                <a:latin typeface="Arial" pitchFamily="34" charset="0"/>
                <a:cs typeface="Arial" pitchFamily="34" charset="0"/>
              </a:rPr>
              <a:t>THE </a:t>
            </a:r>
            <a:r>
              <a:rPr lang="en-US" sz="2000" b="1" dirty="0">
                <a:solidFill>
                  <a:srgbClr val="000000"/>
                </a:solidFill>
                <a:latin typeface="Arial" pitchFamily="34" charset="0"/>
                <a:cs typeface="Arial" pitchFamily="34" charset="0"/>
              </a:rPr>
              <a:t>DIVIDED KINGDOM</a:t>
            </a:r>
          </a:p>
        </p:txBody>
      </p:sp>
      <p:pic>
        <p:nvPicPr>
          <p:cNvPr id="40" name="Picture 13" descr="C:\users\sheila\desktop\bible study\ultimate royality free\2-bible pics-nt\PAUL\Shipwreck &amp; Malta\paul_and_the_viper.jpg"/>
          <p:cNvPicPr>
            <a:picLocks noChangeAspect="1" noChangeArrowheads="1"/>
          </p:cNvPicPr>
          <p:nvPr/>
        </p:nvPicPr>
        <p:blipFill rotWithShape="1">
          <a:blip r:embed="rId5">
            <a:extLst>
              <a:ext uri="{BEBA8EAE-BF5A-486C-A8C5-ECC9F3942E4B}">
                <a14:imgProps xmlns:a14="http://schemas.microsoft.com/office/drawing/2010/main" xmlns="">
                  <a14:imgLayer r:embed="">
                    <a14:imgEffect>
                      <a14:backgroundRemoval t="6750" b="25000" l="55377" r="77387">
                        <a14:foregroundMark x1="64020" y1="23917" x2="72362" y2="23250"/>
                        <a14:foregroundMark x1="62211" y1="19167" x2="56583" y2="24167"/>
                        <a14:foregroundMark x1="64824" y1="21167" x2="61608" y2="24167"/>
                      </a14:backgroundRemoval>
                    </a14:imgEffect>
                    <a14:imgEffect>
                      <a14:sharpenSoften amount="25000"/>
                    </a14:imgEffect>
                  </a14:imgLayer>
                </a14:imgProps>
              </a:ext>
              <a:ext uri="{28A0092B-C50C-407E-A947-70E740481C1C}">
                <a14:useLocalDpi xmlns:a14="http://schemas.microsoft.com/office/drawing/2010/main" xmlns="" val="0"/>
              </a:ext>
            </a:extLst>
          </a:blip>
          <a:srcRect l="52895" t="6461" r="22004" b="74628"/>
          <a:stretch/>
        </p:blipFill>
        <p:spPr bwMode="auto">
          <a:xfrm>
            <a:off x="685800" y="2337348"/>
            <a:ext cx="1981200" cy="1777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Rectangle 46"/>
          <p:cNvSpPr/>
          <p:nvPr/>
        </p:nvSpPr>
        <p:spPr>
          <a:xfrm>
            <a:off x="2438400" y="3016250"/>
            <a:ext cx="1981200"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spc="100" dirty="0" smtClean="0">
                <a:ln>
                  <a:solidFill>
                    <a:sysClr val="windowText" lastClr="000000"/>
                  </a:solidFill>
                </a:ln>
                <a:solidFill>
                  <a:srgbClr val="0EA227"/>
                </a:solidFill>
                <a:latin typeface="Arial" pitchFamily="34" charset="0"/>
                <a:cs typeface="Arial" pitchFamily="34" charset="0"/>
              </a:rPr>
              <a:t>MAN OF GOD </a:t>
            </a:r>
            <a:r>
              <a:rPr lang="en-US" sz="1800" b="1" dirty="0" smtClean="0">
                <a:solidFill>
                  <a:schemeClr val="tx1"/>
                </a:solidFill>
                <a:latin typeface="Arial" pitchFamily="34" charset="0"/>
                <a:cs typeface="Arial" pitchFamily="34" charset="0"/>
              </a:rPr>
              <a:t>From Judah</a:t>
            </a:r>
            <a:endParaRPr lang="en-US" sz="1800" b="1" dirty="0">
              <a:solidFill>
                <a:schemeClr val="tx1"/>
              </a:solidFill>
              <a:latin typeface="Arial" pitchFamily="34" charset="0"/>
              <a:cs typeface="Arial" pitchFamily="34" charset="0"/>
            </a:endParaRPr>
          </a:p>
        </p:txBody>
      </p:sp>
      <p:sp>
        <p:nvSpPr>
          <p:cNvPr id="39" name="Rectangle 38"/>
          <p:cNvSpPr/>
          <p:nvPr/>
        </p:nvSpPr>
        <p:spPr>
          <a:xfrm>
            <a:off x="838200" y="3962400"/>
            <a:ext cx="3657600" cy="2133600"/>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rPr>
              <a:t>1 Kings 13</a:t>
            </a:r>
          </a:p>
          <a:p>
            <a:pPr algn="just">
              <a:defRPr/>
            </a:pPr>
            <a:endParaRPr lang="en-US" sz="1000" dirty="0">
              <a:solidFill>
                <a:schemeClr val="tx1"/>
              </a:solidFill>
            </a:endParaRPr>
          </a:p>
          <a:p>
            <a:pPr algn="just">
              <a:defRPr/>
            </a:pPr>
            <a:r>
              <a:rPr lang="en-US" sz="2000" dirty="0">
                <a:solidFill>
                  <a:schemeClr val="tx1"/>
                </a:solidFill>
              </a:rPr>
              <a:t>“</a:t>
            </a:r>
            <a:r>
              <a:rPr lang="en-US" sz="2000" baseline="30000" dirty="0">
                <a:solidFill>
                  <a:schemeClr val="tx1"/>
                </a:solidFill>
              </a:rPr>
              <a:t>1</a:t>
            </a:r>
            <a:r>
              <a:rPr lang="en-US" sz="2000" dirty="0">
                <a:solidFill>
                  <a:schemeClr val="tx1"/>
                </a:solidFill>
              </a:rPr>
              <a:t>And, behold, there came a man of God out of </a:t>
            </a:r>
            <a:r>
              <a:rPr lang="en-US" sz="2000" u="sng" dirty="0">
                <a:solidFill>
                  <a:schemeClr val="tx1"/>
                </a:solidFill>
              </a:rPr>
              <a:t>Judah</a:t>
            </a:r>
            <a:r>
              <a:rPr lang="en-US" sz="2000" dirty="0">
                <a:solidFill>
                  <a:schemeClr val="tx1"/>
                </a:solidFill>
              </a:rPr>
              <a:t> by the word of the LORD unto </a:t>
            </a:r>
            <a:r>
              <a:rPr lang="en-US" sz="2000" u="sng" dirty="0">
                <a:solidFill>
                  <a:schemeClr val="tx1"/>
                </a:solidFill>
              </a:rPr>
              <a:t>Bethel</a:t>
            </a:r>
            <a:r>
              <a:rPr lang="en-US" sz="2000" dirty="0">
                <a:solidFill>
                  <a:schemeClr val="tx1"/>
                </a:solidFill>
              </a:rPr>
              <a:t>: and Jeroboam stood by the altar to burn incense.”</a:t>
            </a:r>
          </a:p>
        </p:txBody>
      </p:sp>
      <p:sp>
        <p:nvSpPr>
          <p:cNvPr id="48" name="Oval 47"/>
          <p:cNvSpPr/>
          <p:nvPr/>
        </p:nvSpPr>
        <p:spPr>
          <a:xfrm>
            <a:off x="6629400" y="3657600"/>
            <a:ext cx="76200" cy="76200"/>
          </a:xfrm>
          <a:prstGeom prst="ellipse">
            <a:avLst/>
          </a:prstGeom>
          <a:solidFill>
            <a:srgbClr val="0EA227"/>
          </a:solidFill>
          <a:ln w="38100">
            <a:solidFill>
              <a:srgbClr val="0860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EA227"/>
              </a:solidFill>
            </a:endParaRPr>
          </a:p>
        </p:txBody>
      </p:sp>
      <p:sp>
        <p:nvSpPr>
          <p:cNvPr id="53" name="Rectangular Callout 52"/>
          <p:cNvSpPr/>
          <p:nvPr/>
        </p:nvSpPr>
        <p:spPr>
          <a:xfrm>
            <a:off x="5486400" y="3429000"/>
            <a:ext cx="829607" cy="243683"/>
          </a:xfrm>
          <a:prstGeom prst="wedgeRectCallout">
            <a:avLst>
              <a:gd name="adj1" fmla="val 78374"/>
              <a:gd name="adj2" fmla="val 51503"/>
            </a:avLst>
          </a:prstGeom>
          <a:solidFill>
            <a:schemeClr val="bg1"/>
          </a:solidFill>
          <a:ln>
            <a:solidFill>
              <a:srgbClr val="0860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000000"/>
                </a:solidFill>
                <a:latin typeface="Arial" pitchFamily="34" charset="0"/>
                <a:cs typeface="Arial" pitchFamily="34" charset="0"/>
              </a:rPr>
              <a:t>Bethel</a:t>
            </a:r>
            <a:endParaRPr lang="en-US" sz="1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60785686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5800" y="579436"/>
            <a:ext cx="3810000" cy="5745163"/>
          </a:xfrm>
          <a:prstGeom prst="rect">
            <a:avLst/>
          </a:prstGeom>
          <a:gradFill flip="none" rotWithShape="1">
            <a:gsLst>
              <a:gs pos="0">
                <a:srgbClr val="139B09">
                  <a:shade val="30000"/>
                  <a:satMod val="115000"/>
                </a:srgbClr>
              </a:gs>
              <a:gs pos="50000">
                <a:srgbClr val="139B09">
                  <a:shade val="67500"/>
                  <a:satMod val="115000"/>
                </a:srgbClr>
              </a:gs>
              <a:gs pos="100000">
                <a:srgbClr val="139B09">
                  <a:shade val="100000"/>
                  <a:satMod val="115000"/>
                  <a:lumMod val="81000"/>
                  <a:lumOff val="19000"/>
                </a:srgbClr>
              </a:gs>
            </a:gsLst>
            <a:lin ang="2700000" scaled="1"/>
            <a:tileRect/>
          </a:gradFill>
          <a:ln w="571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b="1" dirty="0">
              <a:solidFill>
                <a:schemeClr val="bg1"/>
              </a:solidFill>
            </a:endParaRPr>
          </a:p>
        </p:txBody>
      </p:sp>
      <p:sp>
        <p:nvSpPr>
          <p:cNvPr id="5" name="Rectangle 4"/>
          <p:cNvSpPr/>
          <p:nvPr/>
        </p:nvSpPr>
        <p:spPr>
          <a:xfrm>
            <a:off x="990600" y="914400"/>
            <a:ext cx="3200400" cy="3200400"/>
          </a:xfrm>
          <a:prstGeom prst="rect">
            <a:avLst/>
          </a:prstGeom>
          <a:solidFill>
            <a:schemeClr val="bg1"/>
          </a:solidFill>
          <a:ln w="539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rPr>
              <a:t>1 Kings 13</a:t>
            </a:r>
          </a:p>
          <a:p>
            <a:pPr algn="just">
              <a:defRPr/>
            </a:pPr>
            <a:endParaRPr lang="en-US" sz="700" dirty="0">
              <a:solidFill>
                <a:schemeClr val="tx1"/>
              </a:solidFill>
            </a:endParaRPr>
          </a:p>
          <a:p>
            <a:pPr algn="just">
              <a:defRPr/>
            </a:pPr>
            <a:r>
              <a:rPr lang="en-US" sz="2000" dirty="0">
                <a:solidFill>
                  <a:schemeClr val="tx1"/>
                </a:solidFill>
              </a:rPr>
              <a:t>“</a:t>
            </a:r>
            <a:r>
              <a:rPr lang="en-US" sz="2000" baseline="30000" dirty="0">
                <a:solidFill>
                  <a:schemeClr val="tx1"/>
                </a:solidFill>
              </a:rPr>
              <a:t>11</a:t>
            </a:r>
            <a:r>
              <a:rPr lang="en-US" sz="2000" dirty="0">
                <a:solidFill>
                  <a:schemeClr val="tx1"/>
                </a:solidFill>
              </a:rPr>
              <a:t>Now there dwelt an old prophet in Bethel; and his sons came and told him all the works that the man of God had done that day in Bethel: the words which he had spoken unto the king, them they told also to their father</a:t>
            </a:r>
            <a:r>
              <a:rPr lang="en-US" sz="2000" dirty="0" smtClean="0">
                <a:solidFill>
                  <a:schemeClr val="tx1"/>
                </a:solidFill>
              </a:rPr>
              <a:t>.”</a:t>
            </a:r>
            <a:endParaRPr lang="en-US" sz="2000" dirty="0">
              <a:solidFill>
                <a:schemeClr val="tx1"/>
              </a:solidFill>
            </a:endParaRPr>
          </a:p>
        </p:txBody>
      </p:sp>
      <p:sp>
        <p:nvSpPr>
          <p:cNvPr id="8" name="Rectangle 7"/>
          <p:cNvSpPr/>
          <p:nvPr/>
        </p:nvSpPr>
        <p:spPr>
          <a:xfrm>
            <a:off x="952500" y="4419600"/>
            <a:ext cx="3238500" cy="1600200"/>
          </a:xfrm>
          <a:prstGeom prst="rect">
            <a:avLst/>
          </a:prstGeom>
          <a:solidFill>
            <a:schemeClr val="bg1"/>
          </a:solidFill>
          <a:ln w="571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Arial" pitchFamily="34" charset="0"/>
                <a:cs typeface="Arial" pitchFamily="34" charset="0"/>
              </a:rPr>
              <a:t>The OLD PROPHET </a:t>
            </a:r>
            <a:r>
              <a:rPr lang="en-US" sz="2000" dirty="0">
                <a:solidFill>
                  <a:schemeClr val="tx1"/>
                </a:solidFill>
                <a:latin typeface="Arial" pitchFamily="34" charset="0"/>
                <a:cs typeface="Arial" pitchFamily="34" charset="0"/>
              </a:rPr>
              <a:t>lived in Bethel, the same place that King Jeroboam had his altar to the idol!</a:t>
            </a:r>
          </a:p>
        </p:txBody>
      </p:sp>
      <p:sp>
        <p:nvSpPr>
          <p:cNvPr id="2" name="Rectangle 1"/>
          <p:cNvSpPr/>
          <p:nvPr/>
        </p:nvSpPr>
        <p:spPr>
          <a:xfrm>
            <a:off x="4876800" y="1187449"/>
            <a:ext cx="3505200" cy="4603751"/>
          </a:xfrm>
          <a:prstGeom prst="rect">
            <a:avLst/>
          </a:prstGeom>
          <a:solidFill>
            <a:schemeClr val="bg1"/>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6393" name="Picture 8" descr="C:\users\sheila\desktop\bible study\ultimate royality free\2-bible pics-nt\PAUL\Preaching &amp; teaching\paul_talking_to_men_of_athens_2.jpg"/>
          <p:cNvPicPr>
            <a:picLocks noChangeAspect="1" noChangeArrowheads="1"/>
          </p:cNvPicPr>
          <p:nvPr/>
        </p:nvPicPr>
        <p:blipFill>
          <a:blip r:embed="rId2">
            <a:extLst>
              <a:ext uri="{BEBA8EAE-BF5A-486C-A8C5-ECC9F3942E4B}">
                <a14:imgProps xmlns:a14="http://schemas.microsoft.com/office/drawing/2010/main" xmlns="">
                  <a14:imgLayer r:embed="">
                    <a14:imgEffect>
                      <a14:sharpenSoften amount="25000"/>
                    </a14:imgEffect>
                  </a14:imgLayer>
                </a14:imgProps>
              </a:ext>
              <a:ext uri="{28A0092B-C50C-407E-A947-70E740481C1C}">
                <a14:useLocalDpi xmlns:a14="http://schemas.microsoft.com/office/drawing/2010/main" xmlns="" val="0"/>
              </a:ext>
            </a:extLst>
          </a:blip>
          <a:srcRect l="71977" t="50240" r="1794" b="27036"/>
          <a:stretch>
            <a:fillRect/>
          </a:stretch>
        </p:blipFill>
        <p:spPr bwMode="auto">
          <a:xfrm>
            <a:off x="4871325" y="1371600"/>
            <a:ext cx="3526188"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4892040" y="5181600"/>
            <a:ext cx="348996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ln>
                  <a:solidFill>
                    <a:sysClr val="windowText" lastClr="000000"/>
                  </a:solidFill>
                </a:ln>
                <a:solidFill>
                  <a:srgbClr val="33CC33"/>
                </a:solidFill>
                <a:effectLst>
                  <a:outerShdw blurRad="38100" dist="38100" dir="2700000" algn="tl">
                    <a:srgbClr val="000000">
                      <a:alpha val="43137"/>
                    </a:srgbClr>
                  </a:outerShdw>
                </a:effectLst>
                <a:latin typeface="Arial" pitchFamily="34" charset="0"/>
                <a:cs typeface="Arial" pitchFamily="34" charset="0"/>
              </a:rPr>
              <a:t>OLD PROPHET</a:t>
            </a:r>
            <a:endParaRPr lang="en-US" sz="3200" b="1" dirty="0">
              <a:ln>
                <a:solidFill>
                  <a:sysClr val="windowText" lastClr="000000"/>
                </a:solidFill>
              </a:ln>
              <a:solidFill>
                <a:srgbClr val="33CC33"/>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579436"/>
            <a:ext cx="5486400" cy="5745163"/>
          </a:xfrm>
          <a:prstGeom prst="rect">
            <a:avLst/>
          </a:prstGeom>
          <a:gradFill flip="none" rotWithShape="1">
            <a:gsLst>
              <a:gs pos="0">
                <a:srgbClr val="139B09">
                  <a:shade val="30000"/>
                  <a:satMod val="115000"/>
                </a:srgbClr>
              </a:gs>
              <a:gs pos="50000">
                <a:srgbClr val="139B09">
                  <a:shade val="67500"/>
                  <a:satMod val="115000"/>
                </a:srgbClr>
              </a:gs>
              <a:gs pos="100000">
                <a:srgbClr val="139B09">
                  <a:shade val="100000"/>
                  <a:satMod val="115000"/>
                  <a:lumMod val="81000"/>
                  <a:lumOff val="19000"/>
                </a:srgbClr>
              </a:gs>
            </a:gsLst>
            <a:lin ang="2700000" scaled="1"/>
            <a:tileRect/>
          </a:gradFill>
          <a:ln w="571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b="1" dirty="0">
              <a:solidFill>
                <a:schemeClr val="bg1"/>
              </a:solidFill>
            </a:endParaRPr>
          </a:p>
        </p:txBody>
      </p:sp>
      <p:sp>
        <p:nvSpPr>
          <p:cNvPr id="5" name="Rectangle 4"/>
          <p:cNvSpPr/>
          <p:nvPr/>
        </p:nvSpPr>
        <p:spPr>
          <a:xfrm>
            <a:off x="304800" y="838200"/>
            <a:ext cx="5105400" cy="5257800"/>
          </a:xfrm>
          <a:prstGeom prst="rect">
            <a:avLst/>
          </a:prstGeom>
          <a:solidFill>
            <a:schemeClr val="bg1"/>
          </a:solidFill>
          <a:ln w="539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rPr>
              <a:t>And he went after the man of God, and found him sitting under an oak; and he said to him, "Are you the man of God who came from Judah?" And he said, "I am." Then he said to him, "Come home with me and eat bread." And he said, "I may not return with you, or go in with you; neither will I eat bread nor drink water with you in this place; for it was said to me by the word of the LORD, 'You shall neither eat bread nor drink water there, nor return by the way that you came.'" And he said to him, "I also am a prophet as you are, and an angel spoke to me by the word of the LORD, saying, 'Bring him back with you into your house that he may eat bread and drink water.'" </a:t>
            </a:r>
            <a:r>
              <a:rPr lang="en-US" sz="2000" b="1" u="sng" dirty="0">
                <a:solidFill>
                  <a:schemeClr val="tx1"/>
                </a:solidFill>
              </a:rPr>
              <a:t>But he lied to him. </a:t>
            </a:r>
            <a:r>
              <a:rPr lang="en-US" sz="2000" dirty="0">
                <a:solidFill>
                  <a:schemeClr val="tx1"/>
                </a:solidFill>
              </a:rPr>
              <a:t>(1 Kings 13:14-18 RSV)</a:t>
            </a:r>
            <a:endParaRPr lang="en-US" sz="2000" dirty="0">
              <a:solidFill>
                <a:schemeClr val="tx1"/>
              </a:solidFill>
            </a:endParaRPr>
          </a:p>
        </p:txBody>
      </p:sp>
      <p:grpSp>
        <p:nvGrpSpPr>
          <p:cNvPr id="9" name="Group 8"/>
          <p:cNvGrpSpPr/>
          <p:nvPr/>
        </p:nvGrpSpPr>
        <p:grpSpPr>
          <a:xfrm>
            <a:off x="5867399" y="914400"/>
            <a:ext cx="3276599" cy="3962400"/>
            <a:chOff x="4871325" y="1187449"/>
            <a:chExt cx="3691727" cy="4603751"/>
          </a:xfrm>
        </p:grpSpPr>
        <p:sp>
          <p:nvSpPr>
            <p:cNvPr id="2" name="Rectangle 1"/>
            <p:cNvSpPr/>
            <p:nvPr/>
          </p:nvSpPr>
          <p:spPr>
            <a:xfrm>
              <a:off x="4876800" y="1187449"/>
              <a:ext cx="3505200" cy="4603751"/>
            </a:xfrm>
            <a:prstGeom prst="rect">
              <a:avLst/>
            </a:prstGeom>
            <a:solidFill>
              <a:schemeClr val="bg1"/>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6393" name="Picture 8" descr="C:\users\sheila\desktop\bible study\ultimate royality free\2-bible pics-nt\PAUL\Preaching &amp; teaching\paul_talking_to_men_of_athens_2.jpg"/>
            <p:cNvPicPr>
              <a:picLocks noChangeAspect="1" noChangeArrowheads="1"/>
            </p:cNvPicPr>
            <p:nvPr/>
          </p:nvPicPr>
          <p:blipFill>
            <a:blip r:embed="rId2">
              <a:extLst>
                <a:ext uri="{BEBA8EAE-BF5A-486C-A8C5-ECC9F3942E4B}">
                  <a14:imgProps xmlns:a14="http://schemas.microsoft.com/office/drawing/2010/main" xmlns="">
                    <a14:imgLayer r:embed="">
                      <a14:imgEffect>
                        <a14:sharpenSoften amount="25000"/>
                      </a14:imgEffect>
                    </a14:imgLayer>
                  </a14:imgProps>
                </a:ext>
                <a:ext uri="{28A0092B-C50C-407E-A947-70E740481C1C}">
                  <a14:useLocalDpi xmlns:a14="http://schemas.microsoft.com/office/drawing/2010/main" xmlns="" val="0"/>
                </a:ext>
              </a:extLst>
            </a:blip>
            <a:srcRect l="71977" t="50240" r="1794" b="27036"/>
            <a:stretch>
              <a:fillRect/>
            </a:stretch>
          </p:blipFill>
          <p:spPr bwMode="auto">
            <a:xfrm>
              <a:off x="4871325" y="1187449"/>
              <a:ext cx="3526188"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5073092" y="5082931"/>
              <a:ext cx="348996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ln>
                    <a:solidFill>
                      <a:sysClr val="windowText" lastClr="000000"/>
                    </a:solidFill>
                  </a:ln>
                  <a:solidFill>
                    <a:srgbClr val="33CC33"/>
                  </a:solidFill>
                  <a:effectLst>
                    <a:outerShdw blurRad="38100" dist="38100" dir="2700000" algn="tl">
                      <a:srgbClr val="000000">
                        <a:alpha val="43137"/>
                      </a:srgbClr>
                    </a:outerShdw>
                  </a:effectLst>
                  <a:latin typeface="Arial" pitchFamily="34" charset="0"/>
                  <a:cs typeface="Arial" pitchFamily="34" charset="0"/>
                </a:rPr>
                <a:t>OLD PROPHET</a:t>
              </a:r>
              <a:endParaRPr lang="en-US" sz="3200" b="1" dirty="0">
                <a:ln>
                  <a:solidFill>
                    <a:sysClr val="windowText" lastClr="000000"/>
                  </a:solidFill>
                </a:ln>
                <a:solidFill>
                  <a:srgbClr val="33CC33"/>
                </a:solidFill>
                <a:effectLst>
                  <a:outerShdw blurRad="38100" dist="38100" dir="2700000" algn="tl">
                    <a:srgbClr val="000000">
                      <a:alpha val="43137"/>
                    </a:srgbClr>
                  </a:outerShdw>
                </a:effectLst>
                <a:latin typeface="Arial" pitchFamily="34" charset="0"/>
                <a:cs typeface="Arial"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5029200" cy="6858000"/>
          </a:xfrm>
          <a:prstGeom prst="rect">
            <a:avLst/>
          </a:prstGeom>
          <a:gradFill flip="none" rotWithShape="1">
            <a:gsLst>
              <a:gs pos="0">
                <a:srgbClr val="139B09">
                  <a:shade val="30000"/>
                  <a:satMod val="115000"/>
                </a:srgbClr>
              </a:gs>
              <a:gs pos="50000">
                <a:srgbClr val="139B09">
                  <a:shade val="67500"/>
                  <a:satMod val="115000"/>
                </a:srgbClr>
              </a:gs>
              <a:gs pos="100000">
                <a:srgbClr val="139B09">
                  <a:shade val="100000"/>
                  <a:satMod val="115000"/>
                  <a:lumMod val="81000"/>
                  <a:lumOff val="19000"/>
                </a:srgbClr>
              </a:gs>
            </a:gsLst>
            <a:lin ang="2700000" scaled="1"/>
            <a:tileRect/>
          </a:gradFill>
          <a:ln w="571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b="1" dirty="0">
              <a:solidFill>
                <a:schemeClr val="bg1"/>
              </a:solidFill>
            </a:endParaRPr>
          </a:p>
        </p:txBody>
      </p:sp>
      <p:sp>
        <p:nvSpPr>
          <p:cNvPr id="5" name="Rectangle 4"/>
          <p:cNvSpPr/>
          <p:nvPr/>
        </p:nvSpPr>
        <p:spPr>
          <a:xfrm>
            <a:off x="76200" y="0"/>
            <a:ext cx="4876800" cy="6858000"/>
          </a:xfrm>
          <a:prstGeom prst="rect">
            <a:avLst/>
          </a:prstGeom>
          <a:solidFill>
            <a:schemeClr val="bg1"/>
          </a:solidFill>
          <a:ln w="539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rPr>
              <a:t>So he went back with him, and ate bread in his house, and drank water. And as they sat at the table, the word of the LORD came to the prophet who had brought him back; and he cried to the man of God who came from Judah, </a:t>
            </a:r>
            <a:r>
              <a:rPr lang="en-US" sz="2000" b="1" u="sng" dirty="0">
                <a:solidFill>
                  <a:schemeClr val="tx1"/>
                </a:solidFill>
              </a:rPr>
              <a:t>"Thus says the LORD, 'Because you have disobeyed the word of the LORD, and have not kept the commandment which the LORD your God commanded you</a:t>
            </a:r>
            <a:r>
              <a:rPr lang="en-US" sz="2000" dirty="0">
                <a:solidFill>
                  <a:schemeClr val="tx1"/>
                </a:solidFill>
              </a:rPr>
              <a:t>, but have come back, and have eaten bread and drunk water in the place of which he said to you, "Eat no bread, and drink no water"; </a:t>
            </a:r>
            <a:r>
              <a:rPr lang="en-US" sz="2000" b="1" u="sng" dirty="0">
                <a:solidFill>
                  <a:schemeClr val="tx1"/>
                </a:solidFill>
              </a:rPr>
              <a:t>your body shall not come to the tomb of your fathers.'</a:t>
            </a:r>
            <a:r>
              <a:rPr lang="en-US" sz="2000" dirty="0">
                <a:solidFill>
                  <a:schemeClr val="tx1"/>
                </a:solidFill>
              </a:rPr>
              <a:t>" And after he had eaten bread and drunk, he saddled the ass for the prophet whom he had brought back. And as he went away a lion met him on the road and killed him. And his body was thrown in the road, and the ass stood beside it; the lion also stood beside the body. (1 Kings 13:19-24 RSV)</a:t>
            </a:r>
            <a:endParaRPr lang="en-US" sz="2000" dirty="0">
              <a:solidFill>
                <a:schemeClr val="tx1"/>
              </a:solidFill>
            </a:endParaRPr>
          </a:p>
        </p:txBody>
      </p:sp>
      <p:pic>
        <p:nvPicPr>
          <p:cNvPr id="8" name="Picture 5" descr="C:\users\sheila\desktop\bible study\ultimate royality free\1-bib pics-ot\unnamed prophet\Disobedient prophet 1205-214.jpg"/>
          <p:cNvPicPr>
            <a:picLocks noChangeAspect="1" noChangeArrowheads="1"/>
          </p:cNvPicPr>
          <p:nvPr/>
        </p:nvPicPr>
        <p:blipFill rotWithShape="1">
          <a:blip r:embed="rId2">
            <a:extLst>
              <a:ext uri="{BEBA8EAE-BF5A-486C-A8C5-ECC9F3942E4B}">
                <a14:imgProps xmlns:a14="http://schemas.microsoft.com/office/drawing/2010/main" xmlns="">
                  <a14:imgLayer r:embed="">
                    <a14:imgEffect>
                      <a14:sharpenSoften amount="25000"/>
                    </a14:imgEffect>
                  </a14:imgLayer>
                </a14:imgProps>
              </a:ext>
            </a:extLst>
          </a:blip>
          <a:srcRect l="-202" t="10038" b="16392"/>
          <a:stretch/>
        </p:blipFill>
        <p:spPr bwMode="auto">
          <a:xfrm>
            <a:off x="5076245" y="0"/>
            <a:ext cx="4067755" cy="3802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5029200" cy="6858000"/>
          </a:xfrm>
          <a:prstGeom prst="rect">
            <a:avLst/>
          </a:prstGeom>
          <a:gradFill flip="none" rotWithShape="1">
            <a:gsLst>
              <a:gs pos="0">
                <a:srgbClr val="139B09">
                  <a:shade val="30000"/>
                  <a:satMod val="115000"/>
                </a:srgbClr>
              </a:gs>
              <a:gs pos="50000">
                <a:srgbClr val="139B09">
                  <a:shade val="67500"/>
                  <a:satMod val="115000"/>
                </a:srgbClr>
              </a:gs>
              <a:gs pos="100000">
                <a:srgbClr val="139B09">
                  <a:shade val="100000"/>
                  <a:satMod val="115000"/>
                  <a:lumMod val="81000"/>
                  <a:lumOff val="19000"/>
                </a:srgbClr>
              </a:gs>
            </a:gsLst>
            <a:lin ang="2700000" scaled="1"/>
            <a:tileRect/>
          </a:gradFill>
          <a:ln w="571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b="1" dirty="0">
              <a:solidFill>
                <a:schemeClr val="bg1"/>
              </a:solidFill>
            </a:endParaRPr>
          </a:p>
        </p:txBody>
      </p:sp>
      <p:sp>
        <p:nvSpPr>
          <p:cNvPr id="5" name="Rectangle 4"/>
          <p:cNvSpPr/>
          <p:nvPr/>
        </p:nvSpPr>
        <p:spPr>
          <a:xfrm>
            <a:off x="76200" y="0"/>
            <a:ext cx="4876800" cy="6858000"/>
          </a:xfrm>
          <a:prstGeom prst="rect">
            <a:avLst/>
          </a:prstGeom>
          <a:solidFill>
            <a:schemeClr val="bg1"/>
          </a:solidFill>
          <a:ln w="539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smtClean="0">
                <a:solidFill>
                  <a:schemeClr val="tx1"/>
                </a:solidFill>
              </a:rPr>
              <a:t>What Caused the Young Prophet to Disobey?</a:t>
            </a:r>
          </a:p>
          <a:p>
            <a:pPr algn="ctr">
              <a:defRPr/>
            </a:pPr>
            <a:endParaRPr lang="en-US" sz="4800" dirty="0">
              <a:solidFill>
                <a:schemeClr val="tx1"/>
              </a:solidFill>
            </a:endParaRPr>
          </a:p>
          <a:p>
            <a:pPr algn="ctr">
              <a:defRPr/>
            </a:pPr>
            <a:r>
              <a:rPr lang="en-US" sz="4800" dirty="0" smtClean="0">
                <a:solidFill>
                  <a:schemeClr val="tx1"/>
                </a:solidFill>
              </a:rPr>
              <a:t>What Was The Young Prophet’s Mistake?</a:t>
            </a:r>
            <a:endParaRPr lang="en-US" sz="4800" dirty="0">
              <a:solidFill>
                <a:schemeClr val="tx1"/>
              </a:solidFill>
            </a:endParaRPr>
          </a:p>
        </p:txBody>
      </p:sp>
      <p:pic>
        <p:nvPicPr>
          <p:cNvPr id="8" name="Picture 5" descr="C:\users\sheila\desktop\bible study\ultimate royality free\1-bib pics-ot\unnamed prophet\Disobedient prophet 1205-214.jpg"/>
          <p:cNvPicPr>
            <a:picLocks noChangeAspect="1" noChangeArrowheads="1"/>
          </p:cNvPicPr>
          <p:nvPr/>
        </p:nvPicPr>
        <p:blipFill rotWithShape="1">
          <a:blip r:embed="rId2">
            <a:extLst>
              <a:ext uri="{BEBA8EAE-BF5A-486C-A8C5-ECC9F3942E4B}">
                <a14:imgProps xmlns:a14="http://schemas.microsoft.com/office/drawing/2010/main" xmlns="">
                  <a14:imgLayer r:embed="">
                    <a14:imgEffect>
                      <a14:sharpenSoften amount="25000"/>
                    </a14:imgEffect>
                  </a14:imgLayer>
                </a14:imgProps>
              </a:ext>
            </a:extLst>
          </a:blip>
          <a:srcRect l="-202" t="10038" b="16392"/>
          <a:stretch/>
        </p:blipFill>
        <p:spPr bwMode="auto">
          <a:xfrm>
            <a:off x="5076245" y="0"/>
            <a:ext cx="4067755" cy="3802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Exchanging The Truth of God…</a:t>
            </a:r>
            <a:endParaRPr lang="en-US" dirty="0"/>
          </a:p>
        </p:txBody>
      </p:sp>
      <p:sp>
        <p:nvSpPr>
          <p:cNvPr id="3" name="Content Placeholder 2"/>
          <p:cNvSpPr>
            <a:spLocks noGrp="1"/>
          </p:cNvSpPr>
          <p:nvPr>
            <p:ph sz="half" idx="1"/>
          </p:nvPr>
        </p:nvSpPr>
        <p:spPr>
          <a:xfrm>
            <a:off x="152400" y="1600200"/>
            <a:ext cx="4495800" cy="50292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b="1" u="sng" dirty="0" smtClean="0"/>
              <a:t>Lessons From Two Prophets:</a:t>
            </a:r>
          </a:p>
          <a:p>
            <a:pPr lvl="1"/>
            <a:r>
              <a:rPr lang="en-US" dirty="0" smtClean="0"/>
              <a:t>We are subject to being deceived.</a:t>
            </a:r>
          </a:p>
          <a:p>
            <a:pPr lvl="1"/>
            <a:r>
              <a:rPr lang="en-US" dirty="0" smtClean="0"/>
              <a:t>In determining truth, nothing is more important than God's Word.</a:t>
            </a:r>
          </a:p>
          <a:p>
            <a:pPr lvl="1"/>
            <a:r>
              <a:rPr lang="en-US" dirty="0" smtClean="0"/>
              <a:t>A stubborn faith in God's word will prevent deception.</a:t>
            </a:r>
          </a:p>
          <a:p>
            <a:pPr lvl="1"/>
            <a:r>
              <a:rPr lang="en-US" dirty="0" smtClean="0"/>
              <a:t>Believing a lie has the same effect on the mind as the Truth.</a:t>
            </a:r>
          </a:p>
          <a:p>
            <a:pPr lvl="1"/>
            <a:r>
              <a:rPr lang="en-US" dirty="0" smtClean="0"/>
              <a:t>Because </a:t>
            </a:r>
            <a:r>
              <a:rPr lang="en-US" dirty="0"/>
              <a:t>of a falsehood believed, some find the truth unbelievable</a:t>
            </a:r>
            <a:r>
              <a:rPr lang="en-US" dirty="0" smtClean="0"/>
              <a:t>.</a:t>
            </a:r>
          </a:p>
          <a:p>
            <a:pPr lvl="1"/>
            <a:r>
              <a:rPr lang="en-US" dirty="0"/>
              <a:t>A lie believed and obeyed causes one to be lost</a:t>
            </a:r>
            <a:r>
              <a:rPr lang="en-US" dirty="0" smtClean="0"/>
              <a:t>.</a:t>
            </a:r>
            <a:endParaRPr lang="en-US" dirty="0"/>
          </a:p>
        </p:txBody>
      </p:sp>
      <p:sp>
        <p:nvSpPr>
          <p:cNvPr id="5" name="TextBox 4"/>
          <p:cNvSpPr txBox="1"/>
          <p:nvPr/>
        </p:nvSpPr>
        <p:spPr>
          <a:xfrm>
            <a:off x="4724400" y="3581400"/>
            <a:ext cx="4419600" cy="304698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smtClean="0"/>
              <a:t>And he said to him, "I also am a prophet as you are, and an angel spoke to me by the word of the LORD, saying, 'Bring him back with you into your house that he may eat bread and drink water.'" But he lied to him. (1 Kings 13:18 RSV)</a:t>
            </a:r>
            <a:endParaRPr lang="en-US" sz="2400" dirty="0"/>
          </a:p>
        </p:txBody>
      </p:sp>
      <p:grpSp>
        <p:nvGrpSpPr>
          <p:cNvPr id="7" name="Group 6"/>
          <p:cNvGrpSpPr/>
          <p:nvPr/>
        </p:nvGrpSpPr>
        <p:grpSpPr>
          <a:xfrm>
            <a:off x="5029200" y="1526822"/>
            <a:ext cx="1922719" cy="1981200"/>
            <a:chOff x="762000" y="685800"/>
            <a:chExt cx="1922719" cy="1981200"/>
          </a:xfrm>
        </p:grpSpPr>
        <p:pic>
          <p:nvPicPr>
            <p:cNvPr id="8" name="Picture 5" descr="C:\users\sheila\desktop\bible study\ultimate royality free\2-bible pics-nt\PAUL\Preaching &amp; teaching\paul_talking_to_men_of_athens_2.jpg"/>
            <p:cNvPicPr>
              <a:picLocks noChangeAspect="1" noChangeArrowheads="1"/>
            </p:cNvPicPr>
            <p:nvPr/>
          </p:nvPicPr>
          <p:blipFill>
            <a:blip r:embed="rId2">
              <a:extLst>
                <a:ext uri="{28A0092B-C50C-407E-A947-70E740481C1C}">
                  <a14:useLocalDpi xmlns:a14="http://schemas.microsoft.com/office/drawing/2010/main" xmlns="" val="0"/>
                </a:ext>
              </a:extLst>
            </a:blip>
            <a:srcRect l="71977" t="50240" r="1794" b="27036"/>
            <a:stretch>
              <a:fillRect/>
            </a:stretch>
          </p:blipFill>
          <p:spPr bwMode="auto">
            <a:xfrm>
              <a:off x="774700" y="685800"/>
              <a:ext cx="1910019"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762000" y="2362200"/>
              <a:ext cx="1922719"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smtClean="0">
                  <a:solidFill>
                    <a:schemeClr val="tx1"/>
                  </a:solidFill>
                  <a:latin typeface="Arial" pitchFamily="34" charset="0"/>
                  <a:cs typeface="Arial" pitchFamily="34" charset="0"/>
                </a:rPr>
                <a:t>OLD PROPHET</a:t>
              </a:r>
              <a:endParaRPr lang="en-US" sz="1800" dirty="0">
                <a:solidFill>
                  <a:schemeClr val="tx1"/>
                </a:solidFill>
                <a:latin typeface="Arial" pitchFamily="34" charset="0"/>
                <a:cs typeface="Arial" pitchFamily="34" charset="0"/>
              </a:endParaRPr>
            </a:p>
          </p:txBody>
        </p:sp>
      </p:grpSp>
      <p:grpSp>
        <p:nvGrpSpPr>
          <p:cNvPr id="10" name="Group 9"/>
          <p:cNvGrpSpPr/>
          <p:nvPr/>
        </p:nvGrpSpPr>
        <p:grpSpPr>
          <a:xfrm>
            <a:off x="7086600" y="1447800"/>
            <a:ext cx="1905000" cy="2060222"/>
            <a:chOff x="2819400" y="606778"/>
            <a:chExt cx="1905000" cy="2060222"/>
          </a:xfrm>
        </p:grpSpPr>
        <p:sp>
          <p:nvSpPr>
            <p:cNvPr id="11" name="Rectangle 10"/>
            <p:cNvSpPr/>
            <p:nvPr/>
          </p:nvSpPr>
          <p:spPr>
            <a:xfrm>
              <a:off x="2819400" y="685800"/>
              <a:ext cx="18796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Picture 8" descr="C:\users\sheila\desktop\bible study\ultimate royality free\2-bible pics-nt\PAUL\Shipwreck &amp; Malta\paul_and_the_viper.jpg"/>
            <p:cNvPicPr>
              <a:picLocks noChangeAspect="1" noChangeArrowheads="1"/>
            </p:cNvPicPr>
            <p:nvPr/>
          </p:nvPicPr>
          <p:blipFill>
            <a:blip r:embed="rId3">
              <a:extLst>
                <a:ext uri="{28A0092B-C50C-407E-A947-70E740481C1C}">
                  <a14:useLocalDpi xmlns:a14="http://schemas.microsoft.com/office/drawing/2010/main" xmlns="" val="0"/>
                </a:ext>
              </a:extLst>
            </a:blip>
            <a:srcRect l="52895" t="6461" r="19910" b="72585"/>
            <a:stretch>
              <a:fillRect/>
            </a:stretch>
          </p:blipFill>
          <p:spPr bwMode="auto">
            <a:xfrm>
              <a:off x="2819400" y="606778"/>
              <a:ext cx="1905000" cy="1869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p:nvSpPr>
          <p:spPr>
            <a:xfrm>
              <a:off x="2819400" y="2362200"/>
              <a:ext cx="19050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smtClean="0">
                  <a:solidFill>
                    <a:schemeClr val="tx1"/>
                  </a:solidFill>
                  <a:latin typeface="Arial" pitchFamily="34" charset="0"/>
                  <a:cs typeface="Arial" pitchFamily="34" charset="0"/>
                </a:rPr>
                <a:t>MAN OF GOD</a:t>
              </a:r>
              <a:endParaRPr lang="en-US" sz="18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Exchanging the Truth of God For A Lie – Jim </a:t>
            </a:r>
            <a:r>
              <a:rPr lang="en-US" dirty="0" err="1" smtClean="0"/>
              <a:t>Deason</a:t>
            </a:r>
            <a:endParaRPr lang="en-US" dirty="0" smtClean="0"/>
          </a:p>
          <a:p>
            <a:r>
              <a:rPr lang="en-US" dirty="0" smtClean="0"/>
              <a:t>Bible Visualized – Slides</a:t>
            </a:r>
          </a:p>
          <a:p>
            <a:r>
              <a:rPr lang="en-US" dirty="0"/>
              <a:t>Men and Women of the </a:t>
            </a:r>
            <a:r>
              <a:rPr lang="en-US" dirty="0" smtClean="0"/>
              <a:t>Bible (Lives </a:t>
            </a:r>
            <a:r>
              <a:rPr lang="en-US" dirty="0"/>
              <a:t>- Times - Events </a:t>
            </a:r>
            <a:r>
              <a:rPr lang="en-US" dirty="0" smtClean="0"/>
              <a:t>– Principles) – Edited by </a:t>
            </a:r>
            <a:r>
              <a:rPr lang="en-US" dirty="0"/>
              <a:t>Karl </a:t>
            </a:r>
            <a:r>
              <a:rPr lang="en-US" dirty="0" err="1"/>
              <a:t>Hennecke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4234</TotalTime>
  <Words>848</Words>
  <Application>Microsoft Office PowerPoint</Application>
  <PresentationFormat>On-screen Show (4:3)</PresentationFormat>
  <Paragraphs>73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Exchanging The Truth of God…</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Exchanging the Truth of God For A Lie</dc:title>
  <dc:creator>DELL</dc:creator>
  <cp:lastModifiedBy>DELL</cp:lastModifiedBy>
  <cp:revision>8</cp:revision>
  <dcterms:created xsi:type="dcterms:W3CDTF">2017-03-30T02:53:07Z</dcterms:created>
  <dcterms:modified xsi:type="dcterms:W3CDTF">2017-04-02T01:27:33Z</dcterms:modified>
</cp:coreProperties>
</file>