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5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9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8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5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55FB-2637-4D04-974F-D9A10165D81A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081F-3C1F-4B1C-9244-0F1F6EBE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7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66000">
              <a:schemeClr val="accent4">
                <a:lumMod val="40000"/>
                <a:lumOff val="60000"/>
              </a:schemeClr>
            </a:gs>
            <a:gs pos="85000">
              <a:schemeClr val="accent4">
                <a:lumMod val="75000"/>
              </a:schemeClr>
            </a:gs>
            <a:gs pos="97000">
              <a:schemeClr val="accent4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Lord’s Supper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04509"/>
            <a:ext cx="6858000" cy="879764"/>
          </a:xfrm>
        </p:spPr>
        <p:txBody>
          <a:bodyPr/>
          <a:lstStyle/>
          <a:p>
            <a:r>
              <a:rPr lang="en-US" dirty="0"/>
              <a:t>Church of Christ at Medina</a:t>
            </a:r>
          </a:p>
          <a:p>
            <a:r>
              <a:rPr lang="en-US" dirty="0"/>
              <a:t>May 21</a:t>
            </a:r>
            <a:r>
              <a:rPr lang="en-US" baseline="30000" dirty="0"/>
              <a:t>st</a:t>
            </a:r>
            <a:r>
              <a:rPr lang="en-US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120643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3000">
              <a:schemeClr val="accent4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831273"/>
          </a:xfrm>
        </p:spPr>
        <p:txBody>
          <a:bodyPr/>
          <a:lstStyle/>
          <a:p>
            <a:r>
              <a:rPr lang="en-US" b="1" u="sng" dirty="0">
                <a:latin typeface="AR BLANCA" panose="02000000000000000000" pitchFamily="2" charset="0"/>
              </a:rPr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1272"/>
            <a:ext cx="6151418" cy="602672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</a:t>
            </a:r>
          </a:p>
          <a:p>
            <a:pPr lvl="1"/>
            <a:r>
              <a:rPr lang="en-US" dirty="0"/>
              <a:t>It is a memorial designed to preserve the memory of the person and the events.</a:t>
            </a:r>
          </a:p>
          <a:p>
            <a:pPr lvl="2"/>
            <a:r>
              <a:rPr lang="en-US" dirty="0"/>
              <a:t>Other Examples:  Passover Feast</a:t>
            </a:r>
          </a:p>
          <a:p>
            <a:pPr lvl="1"/>
            <a:r>
              <a:rPr lang="en-US" dirty="0"/>
              <a:t>The Bread represents the body.</a:t>
            </a:r>
          </a:p>
          <a:p>
            <a:pPr lvl="2"/>
            <a:r>
              <a:rPr lang="en-US" dirty="0"/>
              <a:t>It reminds us that Jesus took on a human form.</a:t>
            </a:r>
          </a:p>
          <a:p>
            <a:pPr lvl="2"/>
            <a:r>
              <a:rPr lang="en-US" dirty="0"/>
              <a:t>It reminds us that a sacrifice was needed that was sufficient for the occasion.</a:t>
            </a:r>
          </a:p>
          <a:p>
            <a:pPr lvl="2"/>
            <a:r>
              <a:rPr lang="en-US" dirty="0"/>
              <a:t>It reminds us of the connection we have with Jesus – He was tempted, He suffered, and He learned obedience.</a:t>
            </a:r>
          </a:p>
          <a:p>
            <a:pPr lvl="2"/>
            <a:r>
              <a:rPr lang="en-US" dirty="0"/>
              <a:t>It reminds us of the divine law of justice.</a:t>
            </a:r>
          </a:p>
          <a:p>
            <a:pPr lvl="1"/>
            <a:r>
              <a:rPr lang="en-US" dirty="0"/>
              <a:t>The Fruit of the Vine represents the blood.</a:t>
            </a:r>
          </a:p>
          <a:p>
            <a:pPr lvl="2"/>
            <a:r>
              <a:rPr lang="en-US" dirty="0"/>
              <a:t>It reminds us of the great price that was required to be paid.</a:t>
            </a:r>
          </a:p>
          <a:p>
            <a:pPr lvl="2"/>
            <a:r>
              <a:rPr lang="en-US" dirty="0"/>
              <a:t>It reminds us of the free will offering.</a:t>
            </a:r>
          </a:p>
          <a:p>
            <a:pPr lvl="2"/>
            <a:r>
              <a:rPr lang="en-US" dirty="0"/>
              <a:t>It reminds us of the perfection of the sacrifice.</a:t>
            </a:r>
          </a:p>
          <a:p>
            <a:pPr lvl="2"/>
            <a:r>
              <a:rPr lang="en-US" dirty="0"/>
              <a:t>It reminds us of the divine law of justice.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1"/>
            <a:ext cx="2743201" cy="1818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1818863"/>
            <a:ext cx="259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Exodus 12:14,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Corinthians 11:17-34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10:5-7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Galatians 4:4-5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John 1:14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2:14-18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4:14-16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2:9-13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5:8-9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Romans 8:3-4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Romans 6:23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9:22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9:11-14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John 10:17-18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Peter 2:22-24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7:26-28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Romans 3:21-30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28509" y="1805008"/>
            <a:ext cx="0" cy="5039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4">
                <a:lumMod val="60000"/>
                <a:lumOff val="40000"/>
              </a:schemeClr>
            </a:gs>
            <a:gs pos="73000">
              <a:schemeClr val="accent4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831273"/>
          </a:xfrm>
        </p:spPr>
        <p:txBody>
          <a:bodyPr/>
          <a:lstStyle/>
          <a:p>
            <a:r>
              <a:rPr lang="en-US" b="1" u="sng" dirty="0">
                <a:latin typeface="AR BLANCA" panose="02000000000000000000" pitchFamily="2" charset="0"/>
              </a:rPr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1272"/>
            <a:ext cx="6151418" cy="60267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Relationship</a:t>
            </a:r>
          </a:p>
          <a:p>
            <a:pPr lvl="1"/>
            <a:r>
              <a:rPr lang="en-US" dirty="0"/>
              <a:t>The Lord’s Supper, like the Passover Feast, is intended only for a specific group of people – those in covenant relationship with God.</a:t>
            </a:r>
          </a:p>
          <a:p>
            <a:pPr lvl="1"/>
            <a:r>
              <a:rPr lang="en-US" dirty="0"/>
              <a:t>We are in covenant relationship with God when we become His children.</a:t>
            </a:r>
          </a:p>
          <a:p>
            <a:pPr lvl="1"/>
            <a:r>
              <a:rPr lang="en-US" dirty="0"/>
              <a:t>We have fellowship with one another when we all enter the </a:t>
            </a:r>
            <a:r>
              <a:rPr lang="en-US" b="1" u="sng" dirty="0"/>
              <a:t>one</a:t>
            </a:r>
            <a:r>
              <a:rPr lang="en-US" dirty="0"/>
              <a:t>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Reflection</a:t>
            </a:r>
          </a:p>
          <a:p>
            <a:pPr lvl="1"/>
            <a:r>
              <a:rPr lang="en-US" dirty="0"/>
              <a:t>We should reflect on the life of Christ, but also our own lives in order to partake.</a:t>
            </a:r>
          </a:p>
          <a:p>
            <a:pPr lvl="1"/>
            <a:r>
              <a:rPr lang="en-US" dirty="0"/>
              <a:t>We reflect on our actions.</a:t>
            </a:r>
          </a:p>
          <a:p>
            <a:pPr lvl="1"/>
            <a:r>
              <a:rPr lang="en-US" dirty="0"/>
              <a:t>We reflect on our attitudes.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1"/>
            <a:ext cx="2743201" cy="1818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53200" y="1818863"/>
            <a:ext cx="259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Exodus 12:43-51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John 1:12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Galatians 3:25-29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Ephesians 2:11-22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Colossians 2:11-14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Corinthians 11:27-32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Hebrews 10:5-6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Psalm 51:16-17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Amos 5:20-24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28509" y="1805008"/>
            <a:ext cx="0" cy="50391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0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4">
                <a:lumMod val="60000"/>
                <a:lumOff val="40000"/>
              </a:schemeClr>
            </a:gs>
            <a:gs pos="73000">
              <a:schemeClr val="accent4">
                <a:lumMod val="40000"/>
                <a:lumOff val="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831273"/>
          </a:xfrm>
        </p:spPr>
        <p:txBody>
          <a:bodyPr/>
          <a:lstStyle/>
          <a:p>
            <a:r>
              <a:rPr lang="en-US" b="1" u="sng" dirty="0">
                <a:latin typeface="AR BLANCA" panose="02000000000000000000" pitchFamily="2" charset="0"/>
              </a:rPr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31272"/>
            <a:ext cx="6151418" cy="60267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Reminder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Reflection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580" y="2933866"/>
            <a:ext cx="5603939" cy="371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5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307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 BLANCA</vt:lpstr>
      <vt:lpstr>Arial</vt:lpstr>
      <vt:lpstr>Calibri</vt:lpstr>
      <vt:lpstr>Calibri Light</vt:lpstr>
      <vt:lpstr>Office Theme</vt:lpstr>
      <vt:lpstr>PowerPoint Presentation</vt:lpstr>
      <vt:lpstr>The Lord’s Supper</vt:lpstr>
      <vt:lpstr>The Lord’s Supper</vt:lpstr>
      <vt:lpstr>The Lord’s Supper</vt:lpstr>
      <vt:lpstr>The Lord’s Supper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</dc:title>
  <dc:creator>Ben Holt</dc:creator>
  <cp:lastModifiedBy>Ben Holt</cp:lastModifiedBy>
  <cp:revision>6</cp:revision>
  <dcterms:created xsi:type="dcterms:W3CDTF">2017-05-21T12:37:30Z</dcterms:created>
  <dcterms:modified xsi:type="dcterms:W3CDTF">2017-05-21T13:27:34Z</dcterms:modified>
</cp:coreProperties>
</file>