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272" r:id="rId3"/>
    <p:sldId id="273" r:id="rId4"/>
    <p:sldId id="256" r:id="rId5"/>
    <p:sldId id="257" r:id="rId6"/>
    <p:sldId id="258" r:id="rId7"/>
    <p:sldId id="259" r:id="rId8"/>
    <p:sldId id="260" r:id="rId9"/>
    <p:sldId id="261" r:id="rId10"/>
    <p:sldId id="262" r:id="rId11"/>
    <p:sldId id="263" r:id="rId12"/>
    <p:sldId id="264" r:id="rId13"/>
    <p:sldId id="265"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82A0E-DBEF-4DAB-A496-D0878BB6EA8C}" type="datetimeFigureOut">
              <a:rPr lang="en-US" smtClean="0"/>
              <a:pPr/>
              <a:t>8/12/2017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DD6B1-A0E5-42F2-A90A-155368487C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BF343-A6FB-4D69-9C67-68438F986E92}" type="slidenum">
              <a:rPr lang="en-US" smtClean="0"/>
              <a:pPr eaLnBrk="1" hangingPunct="1"/>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5110C6-C75E-4133-BEB0-E02F1B8EA165}" type="slidenum">
              <a:rPr lang="en-US" smtClean="0"/>
              <a:pPr eaLnBrk="1" hangingPunct="1"/>
              <a:t>11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6C8948-1F8B-4491-86B8-309D34E50305}" type="slidenum">
              <a:rPr lang="en-US" smtClean="0"/>
              <a:pPr eaLnBrk="1" hangingPunct="1"/>
              <a:t>12</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A166C-9B17-4B33-B76A-B8E2D40235F4}" type="slidenum">
              <a:rPr lang="en-US" smtClean="0"/>
              <a:pPr eaLnBrk="1" hangingPunct="1"/>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DB19BA6-3F2D-4946-B873-C4A510A6ADAA}" type="datetimeFigureOut">
              <a:rPr lang="en-US" smtClean="0"/>
              <a:pPr/>
              <a:t>8/12/2017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FA5E2D-70B3-4BA1-B6CB-241C15C3B8F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19BA6-3F2D-4946-B873-C4A510A6ADAA}"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A5E2D-70B3-4BA1-B6CB-241C15C3B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19BA6-3F2D-4946-B873-C4A510A6ADAA}"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A5E2D-70B3-4BA1-B6CB-241C15C3B8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19BA6-3F2D-4946-B873-C4A510A6ADAA}"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A5E2D-70B3-4BA1-B6CB-241C15C3B8F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B19BA6-3F2D-4946-B873-C4A510A6ADAA}" type="datetimeFigureOut">
              <a:rPr lang="en-US" smtClean="0"/>
              <a:pPr/>
              <a:t>8/12/2017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FA5E2D-70B3-4BA1-B6CB-241C15C3B8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19BA6-3F2D-4946-B873-C4A510A6ADAA}" type="datetimeFigureOut">
              <a:rPr lang="en-US" smtClean="0"/>
              <a:pPr/>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A5E2D-70B3-4BA1-B6CB-241C15C3B8F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DB19BA6-3F2D-4946-B873-C4A510A6ADAA}" type="datetimeFigureOut">
              <a:rPr lang="en-US" smtClean="0"/>
              <a:pPr/>
              <a:t>8/12/2017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A5E2D-70B3-4BA1-B6CB-241C15C3B8F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19BA6-3F2D-4946-B873-C4A510A6ADAA}" type="datetimeFigureOut">
              <a:rPr lang="en-US" smtClean="0"/>
              <a:pPr/>
              <a:t>8/12/2017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A5E2D-70B3-4BA1-B6CB-241C15C3B8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19BA6-3F2D-4946-B873-C4A510A6ADAA}" type="datetimeFigureOut">
              <a:rPr lang="en-US" smtClean="0"/>
              <a:pPr/>
              <a:t>8/12/2017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A5E2D-70B3-4BA1-B6CB-241C15C3B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B19BA6-3F2D-4946-B873-C4A510A6ADAA}" type="datetimeFigureOut">
              <a:rPr lang="en-US" smtClean="0"/>
              <a:pPr/>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A5E2D-70B3-4BA1-B6CB-241C15C3B8F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B19BA6-3F2D-4946-B873-C4A510A6ADAA}" type="datetimeFigureOut">
              <a:rPr lang="en-US" smtClean="0"/>
              <a:pPr/>
              <a:t>8/12/2017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FFA5E2D-70B3-4BA1-B6CB-241C15C3B8F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DB19BA6-3F2D-4946-B873-C4A510A6ADAA}" type="datetimeFigureOut">
              <a:rPr lang="en-US" smtClean="0"/>
              <a:pPr/>
              <a:t>8/12/2017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FA5E2D-70B3-4BA1-B6CB-241C15C3B8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4.wdp"/></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0"/>
            <a:ext cx="79248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292" name="Picture 4" descr="C:\users\sheila\desktop\bible study\ultimate royality free\1-bib pics-ot\naaman\Elisha w Naaman C-242.jpg"/>
          <p:cNvPicPr>
            <a:picLocks noChangeAspect="1" noChangeArrowheads="1"/>
          </p:cNvPicPr>
          <p:nvPr/>
        </p:nvPicPr>
        <p:blipFill>
          <a:blip r:embed="rId3" cstate="screen"/>
          <a:srcRect/>
          <a:stretch>
            <a:fillRect/>
          </a:stretch>
        </p:blipFill>
        <p:spPr bwMode="auto">
          <a:xfrm>
            <a:off x="4160520" y="685800"/>
            <a:ext cx="429768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838200" y="1828800"/>
            <a:ext cx="3200400" cy="3657600"/>
          </a:xfrm>
          <a:prstGeom prst="rect">
            <a:avLst/>
          </a:prstGeom>
          <a:solidFill>
            <a:schemeClr val="bg1"/>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8</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it was so, when Elisha the man of God had heard that the king of Israel had rent his clothes, that he sent to the king, saying, Wherefore hast thou rent thy clothes? let him come now to me, and he shall know that there is a prophet in Israel</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5" name="Rectangle 4"/>
          <p:cNvSpPr/>
          <p:nvPr/>
        </p:nvSpPr>
        <p:spPr>
          <a:xfrm>
            <a:off x="685800" y="609600"/>
            <a:ext cx="3429000" cy="5715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defRPr/>
            </a:pPr>
            <a:endParaRPr lang="en-US" sz="10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9</a:t>
            </a:r>
            <a:r>
              <a:rPr lang="en-US" sz="2000" dirty="0" smtClean="0">
                <a:solidFill>
                  <a:schemeClr val="tx1"/>
                </a:solidFill>
                <a:latin typeface="Times New Roman" pitchFamily="18" charset="0"/>
                <a:cs typeface="Times New Roman" pitchFamily="18" charset="0"/>
              </a:rPr>
              <a:t>So </a:t>
            </a:r>
            <a:r>
              <a:rPr lang="en-US" sz="2000" dirty="0">
                <a:solidFill>
                  <a:schemeClr val="tx1"/>
                </a:solidFill>
                <a:latin typeface="Times New Roman" pitchFamily="18" charset="0"/>
                <a:cs typeface="Times New Roman" pitchFamily="18" charset="0"/>
              </a:rPr>
              <a:t>Naaman came with his horses and with his chariot, and stood at the door of the house of Elisha. </a:t>
            </a:r>
            <a:r>
              <a:rPr lang="en-US" sz="2000" baseline="30000" dirty="0" smtClean="0">
                <a:solidFill>
                  <a:schemeClr val="tx1"/>
                </a:solidFill>
                <a:latin typeface="Times New Roman" pitchFamily="18" charset="0"/>
                <a:cs typeface="Times New Roman" pitchFamily="18" charset="0"/>
              </a:rPr>
              <a:t>10</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Elisha sent a messenger unto him, saying, Go and wash in Jordan seven times, and thy flesh shall come again to thee, and thou shalt be </a:t>
            </a:r>
            <a:r>
              <a:rPr lang="en-US" sz="2000" dirty="0" smtClean="0">
                <a:solidFill>
                  <a:schemeClr val="tx1"/>
                </a:solidFill>
                <a:latin typeface="Times New Roman" pitchFamily="18" charset="0"/>
                <a:cs typeface="Times New Roman" pitchFamily="18" charset="0"/>
              </a:rPr>
              <a:t>clean.  </a:t>
            </a:r>
            <a:r>
              <a:rPr lang="en-US" sz="2000" baseline="30000" dirty="0" smtClean="0">
                <a:solidFill>
                  <a:schemeClr val="tx1"/>
                </a:solidFill>
                <a:latin typeface="Times New Roman" pitchFamily="18" charset="0"/>
                <a:cs typeface="Times New Roman" pitchFamily="18" charset="0"/>
              </a:rPr>
              <a:t>11</a:t>
            </a:r>
            <a:r>
              <a:rPr lang="en-US" sz="2000" dirty="0" smtClean="0">
                <a:solidFill>
                  <a:schemeClr val="tx1"/>
                </a:solidFill>
                <a:latin typeface="Times New Roman" pitchFamily="18" charset="0"/>
                <a:cs typeface="Times New Roman" pitchFamily="18" charset="0"/>
              </a:rPr>
              <a:t>But </a:t>
            </a:r>
            <a:r>
              <a:rPr lang="en-US" sz="2000" dirty="0">
                <a:solidFill>
                  <a:schemeClr val="tx1"/>
                </a:solidFill>
                <a:latin typeface="Times New Roman" pitchFamily="18" charset="0"/>
                <a:cs typeface="Times New Roman" pitchFamily="18" charset="0"/>
              </a:rPr>
              <a:t>Naaman was wroth, and went away, and said, Behold, I thought, He will surely come out to me, and stand, and call on the name of the LORD his God, and strike his hand over the place, and recover the leper</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sheila\desktop\bible study\ultimate royality free\1-bib pics-ot\naaman\Elisha w Naaman C-242.jpg"/>
          <p:cNvPicPr>
            <a:picLocks noChangeAspect="1" noChangeArrowheads="1"/>
          </p:cNvPicPr>
          <p:nvPr/>
        </p:nvPicPr>
        <p:blipFill>
          <a:blip r:embed="rId3"/>
          <a:srcRect/>
          <a:stretch>
            <a:fillRect/>
          </a:stretch>
        </p:blipFill>
        <p:spPr bwMode="auto">
          <a:xfrm>
            <a:off x="304800" y="1679575"/>
            <a:ext cx="8610600" cy="517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62000" y="533400"/>
            <a:ext cx="7620000" cy="1524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0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12</a:t>
            </a:r>
            <a:r>
              <a:rPr lang="en-US" sz="2000" dirty="0" smtClean="0">
                <a:solidFill>
                  <a:schemeClr val="tx1"/>
                </a:solidFill>
                <a:latin typeface="Times New Roman" pitchFamily="18" charset="0"/>
                <a:cs typeface="Times New Roman" pitchFamily="18" charset="0"/>
              </a:rPr>
              <a:t>Are </a:t>
            </a:r>
            <a:r>
              <a:rPr lang="en-US" sz="2000" dirty="0">
                <a:solidFill>
                  <a:schemeClr val="tx1"/>
                </a:solidFill>
                <a:latin typeface="Times New Roman" pitchFamily="18" charset="0"/>
                <a:cs typeface="Times New Roman" pitchFamily="18" charset="0"/>
              </a:rPr>
              <a:t>not Abana and Pharpar, rivers of Damascus, better than all the waters of Israel? may I not wash in them, and be clean? So he turned and went away in a rage</a:t>
            </a:r>
            <a:r>
              <a:rPr lang="en-US" sz="2000" dirty="0" smtClean="0">
                <a:solidFill>
                  <a:schemeClr val="tx1"/>
                </a:solidFill>
              </a:rPr>
              <a:t>.”</a:t>
            </a:r>
            <a:endParaRPr lang="en-US" sz="2000" dirty="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eila\Desktop\BIBLE STUDY\ULTIMATE Royality Free\1-Bib Pics-Ot\Naaman\Naaman at Elisha's house 1049-111.jpg"/>
          <p:cNvPicPr>
            <a:picLocks noChangeAspect="1" noChangeArrowheads="1"/>
          </p:cNvPicPr>
          <p:nvPr/>
        </p:nvPicPr>
        <p:blipFill rotWithShape="1">
          <a:blip r:embed="rId3" cstate="screen"/>
          <a:srcRect/>
          <a:stretch/>
        </p:blipFill>
        <p:spPr bwMode="auto">
          <a:xfrm>
            <a:off x="358775" y="1968500"/>
            <a:ext cx="8404225" cy="488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762000" y="533400"/>
            <a:ext cx="7620000" cy="1752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0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13</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his servants came near, and spake unto him, and said, My father, if the prophet had bid thee do some great thing, wouldest thou not have done it? how much rather then, when he saith to thee, Wash, and be clean</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0"/>
            <a:ext cx="7924800" cy="6858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3796" name="Picture 4"/>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25000"/>
                    </a14:imgEffect>
                    <a14:imgEffect>
                      <a14:brightnessContrast bright="40000" contrast="-20000"/>
                    </a14:imgEffect>
                  </a14:imgLayer>
                </a14:imgProps>
              </a:ext>
            </a:extLst>
          </a:blip>
          <a:srcRect/>
          <a:stretch>
            <a:fillRect/>
          </a:stretch>
        </p:blipFill>
        <p:spPr bwMode="auto">
          <a:xfrm>
            <a:off x="990600" y="1183005"/>
            <a:ext cx="7543800" cy="5217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62000" y="685800"/>
            <a:ext cx="2743200" cy="3048000"/>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0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14</a:t>
            </a:r>
            <a:r>
              <a:rPr lang="en-US" sz="2000" dirty="0" smtClean="0">
                <a:solidFill>
                  <a:schemeClr val="tx1"/>
                </a:solidFill>
                <a:latin typeface="Times New Roman" pitchFamily="18" charset="0"/>
                <a:cs typeface="Times New Roman" pitchFamily="18" charset="0"/>
              </a:rPr>
              <a:t>Then </a:t>
            </a:r>
            <a:r>
              <a:rPr lang="en-US" sz="2000" dirty="0">
                <a:solidFill>
                  <a:schemeClr val="tx1"/>
                </a:solidFill>
                <a:latin typeface="Times New Roman" pitchFamily="18" charset="0"/>
                <a:cs typeface="Times New Roman" pitchFamily="18" charset="0"/>
              </a:rPr>
              <a:t>went he down, and dipped himself seven times in Jordan, according to the saying of the man of God: and his flesh came again like unto the flesh of a little child, and he was clean</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219200"/>
            <a:ext cx="7239000" cy="4572000"/>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descr="C:\users\sheila\desktop\bible study\ultimate royality free\2-bible pics-nt\PAUL\Arrest &amp; prison\Paul in Rome 1335-325.jpg"/>
          <p:cNvPicPr/>
          <p:nvPr/>
        </p:nvPicPr>
        <p:blipFill rotWithShape="1">
          <a:blip r:embed="rId2" cstate="print">
            <a:extLst>
              <a:ext uri="{BEBA8EAE-BF5A-486C-A8C5-ECC9F3942E4B}">
                <a14:imgProps xmlns:a14="http://schemas.microsoft.com/office/drawing/2010/main" xmlns="">
                  <a14:imgLayer r:embed="rId3">
                    <a14:imgEffect>
                      <a14:backgroundRemoval t="267" b="38533" l="0" r="54576">
                        <a14:foregroundMark x1="16318" y1="13267" x2="24697" y2="7133"/>
                        <a14:foregroundMark x1="24807" y1="7067" x2="32194" y2="14467"/>
                        <a14:foregroundMark x1="40684" y1="17333" x2="53142" y2="37467"/>
                        <a14:foregroundMark x1="16979" y1="37467" x2="52701" y2="37333"/>
                        <a14:foregroundMark x1="15656" y1="29600" x2="17200" y2="34733"/>
                        <a14:foregroundMark x1="24256" y1="4667" x2="33076" y2="10733"/>
                        <a14:foregroundMark x1="16648" y1="4933" x2="23043" y2="7933"/>
                        <a14:backgroundMark x1="1985" y1="10933" x2="12789" y2="38267"/>
                        <a14:backgroundMark x1="551" y1="5333" x2="4410" y2="11867"/>
                        <a14:backgroundMark x1="14223" y1="7133" x2="8820" y2="14933"/>
                      </a14:backgroundRemoval>
                    </a14:imgEffect>
                    <a14:imgEffect>
                      <a14:sharpenSoften amount="25000"/>
                    </a14:imgEffect>
                  </a14:imgLayer>
                </a14:imgProps>
              </a:ext>
            </a:extLst>
          </a:blip>
          <a:srcRect/>
          <a:stretch/>
        </p:blipFill>
        <p:spPr bwMode="auto">
          <a:xfrm>
            <a:off x="4114800" y="381000"/>
            <a:ext cx="5043487" cy="6477000"/>
          </a:xfrm>
          <a:prstGeom prst="rect">
            <a:avLst/>
          </a:prstGeom>
          <a:noFill/>
          <a:ln w="9525">
            <a:noFill/>
            <a:miter lim="800000"/>
            <a:headEnd/>
            <a:tailEnd/>
          </a:ln>
        </p:spPr>
      </p:pic>
      <p:pic>
        <p:nvPicPr>
          <p:cNvPr id="4" name="Picture 3" descr="C:\users\sheila\desktop\bible study\ultimate royality free\2-bible pics-nt\PAUL\Arrest &amp; prison\Paul in Rome 1335-325.jpg"/>
          <p:cNvPicPr/>
          <p:nvPr/>
        </p:nvPicPr>
        <p:blipFill rotWithShape="1">
          <a:blip r:embed="rId4" cstate="print">
            <a:extLst>
              <a:ext uri="{BEBA8EAE-BF5A-486C-A8C5-ECC9F3942E4B}">
                <a14:imgProps xmlns:a14="http://schemas.microsoft.com/office/drawing/2010/main" xmlns="">
                  <a14:imgLayer r:embed="rId3">
                    <a14:imgEffect>
                      <a14:backgroundRemoval t="3800" b="38467" l="5513" r="50165">
                        <a14:foregroundMark x1="18633" y1="14267" x2="22381" y2="18667"/>
                        <a14:foregroundMark x1="17971" y1="33933" x2="16869" y2="38000"/>
                        <a14:backgroundMark x1="24917" y1="17400" x2="24035" y2="18133"/>
                        <a14:backgroundMark x1="32304" y1="21267" x2="42778" y2="18400"/>
                        <a14:backgroundMark x1="21720" y1="27200" x2="23484" y2="29533"/>
                        <a14:backgroundMark x1="35061" y1="25667" x2="46968" y2="20667"/>
                        <a14:backgroundMark x1="47960" y1="20600" x2="48953" y2="26000"/>
                        <a14:backgroundMark x1="47409" y1="20800" x2="37486" y2="28200"/>
                      </a14:backgroundRemoval>
                    </a14:imgEffect>
                    <a14:imgEffect>
                      <a14:artisticPlasticWrap/>
                    </a14:imgEffect>
                  </a14:imgLayer>
                </a14:imgProps>
              </a:ext>
            </a:extLst>
          </a:blip>
          <a:srcRect/>
          <a:stretch/>
        </p:blipFill>
        <p:spPr bwMode="auto">
          <a:xfrm>
            <a:off x="4100513" y="381000"/>
            <a:ext cx="5043487" cy="6477000"/>
          </a:xfrm>
          <a:prstGeom prst="rect">
            <a:avLst/>
          </a:prstGeom>
          <a:noFill/>
          <a:ln w="9525">
            <a:noFill/>
            <a:miter lim="800000"/>
            <a:headEnd/>
            <a:tailEnd/>
          </a:ln>
        </p:spPr>
      </p:pic>
      <p:pic>
        <p:nvPicPr>
          <p:cNvPr id="9" name="Picture 8" descr="C:\users\sheila\desktop\bible study\ultimate royality free\2-bible pics-nt\PAUL\Arrest &amp; prison\Paul in Rome 1335-325.jpg"/>
          <p:cNvPicPr/>
          <p:nvPr/>
        </p:nvPicPr>
        <p:blipFill rotWithShape="1">
          <a:blip r:embed="rId5" cstate="print">
            <a:extLst>
              <a:ext uri="{BEBA8EAE-BF5A-486C-A8C5-ECC9F3942E4B}">
                <a14:imgProps xmlns:a14="http://schemas.microsoft.com/office/drawing/2010/main" xmlns="">
                  <a14:imgLayer r:embed="rId3">
                    <a14:imgEffect>
                      <a14:backgroundRemoval t="3853" b="34667" l="5582" r="50242">
                        <a14:backgroundMark x1="23264" y1="13400" x2="23705" y2="17800"/>
                        <a14:backgroundMark x1="17971" y1="24333" x2="41235" y2="32667"/>
                        <a14:backgroundMark x1="41896" y1="17133" x2="41896" y2="30067"/>
                        <a14:backgroundMark x1="26130" y1="23533" x2="40794" y2="17467"/>
                      </a14:backgroundRemoval>
                    </a14:imgEffect>
                    <a14:imgEffect>
                      <a14:artisticPlasticWrap/>
                    </a14:imgEffect>
                    <a14:imgEffect>
                      <a14:sharpenSoften amount="25000"/>
                    </a14:imgEffect>
                  </a14:imgLayer>
                </a14:imgProps>
              </a:ext>
            </a:extLst>
          </a:blip>
          <a:srcRect/>
          <a:stretch/>
        </p:blipFill>
        <p:spPr bwMode="auto">
          <a:xfrm>
            <a:off x="4100513" y="381000"/>
            <a:ext cx="5043487" cy="6477000"/>
          </a:xfrm>
          <a:prstGeom prst="rect">
            <a:avLst/>
          </a:prstGeom>
          <a:noFill/>
          <a:ln w="9525">
            <a:noFill/>
            <a:miter lim="800000"/>
            <a:headEnd/>
            <a:tailEnd/>
          </a:ln>
        </p:spPr>
      </p:pic>
      <p:sp>
        <p:nvSpPr>
          <p:cNvPr id="8" name="TextBox 7"/>
          <p:cNvSpPr txBox="1"/>
          <p:nvPr/>
        </p:nvSpPr>
        <p:spPr>
          <a:xfrm>
            <a:off x="990600" y="1295400"/>
            <a:ext cx="4648200" cy="4524315"/>
          </a:xfrm>
          <a:prstGeom prst="rect">
            <a:avLst/>
          </a:prstGeom>
          <a:noFill/>
        </p:spPr>
        <p:txBody>
          <a:bodyPr wrap="square" rtlCol="0">
            <a:spAutoFit/>
          </a:bodyPr>
          <a:lstStyle/>
          <a:p>
            <a:pPr>
              <a:buFont typeface="Wingdings" pitchFamily="2" charset="2"/>
              <a:buChar char="Ø"/>
            </a:pPr>
            <a:r>
              <a:rPr lang="en-US" sz="2400" dirty="0" smtClean="0">
                <a:latin typeface="Arial" charset="0"/>
              </a:rPr>
              <a:t>Truth is truth, even though you don’t like the one who states it.</a:t>
            </a:r>
          </a:p>
          <a:p>
            <a:pPr>
              <a:buFont typeface="Wingdings" pitchFamily="2" charset="2"/>
              <a:buChar char="Ø"/>
            </a:pPr>
            <a:r>
              <a:rPr lang="en-US" sz="2400" dirty="0" smtClean="0">
                <a:latin typeface="Arial" charset="0"/>
              </a:rPr>
              <a:t>Truth is truth, even though you don’t like it.</a:t>
            </a:r>
          </a:p>
          <a:p>
            <a:pPr>
              <a:buFont typeface="Wingdings" pitchFamily="2" charset="2"/>
              <a:buChar char="Ø"/>
            </a:pPr>
            <a:r>
              <a:rPr lang="en-US" sz="2400" dirty="0" smtClean="0">
                <a:latin typeface="Arial" charset="0"/>
              </a:rPr>
              <a:t>Truth is always truth, even though you think you know a better way.</a:t>
            </a:r>
          </a:p>
          <a:p>
            <a:pPr>
              <a:buFont typeface="Wingdings" pitchFamily="2" charset="2"/>
              <a:buChar char="Ø"/>
            </a:pPr>
            <a:r>
              <a:rPr lang="en-US" sz="2400" dirty="0" smtClean="0">
                <a:latin typeface="Arial" charset="0"/>
              </a:rPr>
              <a:t>Truth is the most powerful force in the world when believed and obeyed.</a:t>
            </a:r>
          </a:p>
          <a:p>
            <a:pPr>
              <a:buFont typeface="Wingdings" pitchFamily="2" charset="2"/>
              <a:buChar char="Ø"/>
            </a:pPr>
            <a:r>
              <a:rPr lang="en-US" sz="2400" dirty="0" smtClean="0">
                <a:latin typeface="Arial" charset="0"/>
              </a:rPr>
              <a:t>Truth is recognized by a honest heart!</a:t>
            </a:r>
            <a:endParaRPr lang="en-US" sz="2400" dirty="0">
              <a:latin typeface="Arial" charset="0"/>
            </a:endParaRPr>
          </a:p>
        </p:txBody>
      </p:sp>
      <p:sp>
        <p:nvSpPr>
          <p:cNvPr id="10" name="TextBox 9"/>
          <p:cNvSpPr txBox="1"/>
          <p:nvPr/>
        </p:nvSpPr>
        <p:spPr>
          <a:xfrm>
            <a:off x="609600" y="152400"/>
            <a:ext cx="8382000" cy="707886"/>
          </a:xfrm>
          <a:prstGeom prst="rect">
            <a:avLst/>
          </a:prstGeom>
          <a:noFill/>
        </p:spPr>
        <p:txBody>
          <a:bodyPr wrap="square" rtlCol="0">
            <a:spAutoFit/>
          </a:bodyPr>
          <a:lstStyle/>
          <a:p>
            <a:r>
              <a:rPr lang="en-US" sz="4000" b="1" dirty="0" smtClean="0"/>
              <a:t>Lessons About Truth From </a:t>
            </a:r>
            <a:r>
              <a:rPr lang="en-US" sz="4000" b="1" dirty="0" err="1" smtClean="0"/>
              <a:t>Naaman</a:t>
            </a:r>
            <a:r>
              <a:rPr lang="en-US" sz="4000" b="1" dirty="0" smtClean="0"/>
              <a:t>…</a:t>
            </a:r>
            <a:endParaRPr lang="en-US" sz="4000" b="1" dirty="0"/>
          </a:p>
        </p:txBody>
      </p:sp>
    </p:spTree>
    <p:extLst>
      <p:ext uri="{BB962C8B-B14F-4D97-AF65-F5344CB8AC3E}">
        <p14:creationId xmlns:p14="http://schemas.microsoft.com/office/powerpoint/2010/main" xmlns="" val="35037585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a:t>
            </a:r>
            <a:endParaRPr lang="en-US" dirty="0"/>
          </a:p>
        </p:txBody>
      </p:sp>
      <p:sp>
        <p:nvSpPr>
          <p:cNvPr id="6" name="Content Placeholder 5"/>
          <p:cNvSpPr>
            <a:spLocks noGrp="1"/>
          </p:cNvSpPr>
          <p:nvPr>
            <p:ph sz="quarter" idx="1"/>
          </p:nvPr>
        </p:nvSpPr>
        <p:spPr/>
        <p:txBody>
          <a:bodyPr/>
          <a:lstStyle/>
          <a:p>
            <a:r>
              <a:rPr lang="en-US" dirty="0" smtClean="0"/>
              <a:t>Lessons from </a:t>
            </a:r>
            <a:r>
              <a:rPr lang="en-US" dirty="0" err="1" smtClean="0"/>
              <a:t>Naaman</a:t>
            </a:r>
            <a:r>
              <a:rPr lang="en-US" dirty="0" smtClean="0"/>
              <a:t> – Jim </a:t>
            </a:r>
            <a:r>
              <a:rPr lang="en-US" dirty="0" err="1" smtClean="0"/>
              <a:t>Deason</a:t>
            </a:r>
            <a:endParaRPr lang="en-US" dirty="0" smtClean="0"/>
          </a:p>
          <a:p>
            <a:r>
              <a:rPr lang="en-US" dirty="0" smtClean="0"/>
              <a:t>The Bible Visualized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8915400" cy="1362075"/>
          </a:xfrm>
        </p:spPr>
        <p:txBody>
          <a:bodyPr>
            <a:noAutofit/>
          </a:bodyPr>
          <a:lstStyle/>
          <a:p>
            <a:r>
              <a:rPr lang="en-US" sz="4800" dirty="0" smtClean="0"/>
              <a:t>Truth Is A Valuable Commodity…</a:t>
            </a:r>
            <a:endParaRPr lang="en-US" sz="4800" dirty="0"/>
          </a:p>
        </p:txBody>
      </p:sp>
      <p:sp>
        <p:nvSpPr>
          <p:cNvPr id="3" name="Text Placeholder 2"/>
          <p:cNvSpPr>
            <a:spLocks noGrp="1"/>
          </p:cNvSpPr>
          <p:nvPr>
            <p:ph type="body" idx="1"/>
          </p:nvPr>
        </p:nvSpPr>
        <p:spPr>
          <a:xfrm>
            <a:off x="722313" y="2547938"/>
            <a:ext cx="7772400" cy="2938462"/>
          </a:xfrm>
        </p:spPr>
        <p:txBody>
          <a:bodyPr>
            <a:noAutofit/>
          </a:bodyPr>
          <a:lstStyle/>
          <a:p>
            <a:r>
              <a:rPr lang="en-US" sz="3600" i="1" dirty="0" smtClean="0"/>
              <a:t>Then Jesus said to those Jews who believed Him, "If you abide in My word, you are My disciples indeed. "And you shall know the truth, and the truth shall make you free." </a:t>
            </a:r>
            <a:r>
              <a:rPr lang="en-US" sz="3600" dirty="0" smtClean="0"/>
              <a:t>(John 8:31-32 NKJV)</a:t>
            </a:r>
            <a:endParaRPr lang="en-US" sz="3600" dirty="0"/>
          </a:p>
        </p:txBody>
      </p:sp>
    </p:spTree>
  </p:cSld>
  <p:clrMapOvr>
    <a:masterClrMapping/>
  </p:clrMapOvr>
  <p:transition spd="slow">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It Is Important For Us To…</a:t>
            </a:r>
            <a:endParaRPr lang="en-US" sz="5400" dirty="0"/>
          </a:p>
        </p:txBody>
      </p:sp>
      <p:sp>
        <p:nvSpPr>
          <p:cNvPr id="3" name="Text Placeholder 2"/>
          <p:cNvSpPr>
            <a:spLocks noGrp="1"/>
          </p:cNvSpPr>
          <p:nvPr>
            <p:ph type="body" idx="1"/>
          </p:nvPr>
        </p:nvSpPr>
        <p:spPr>
          <a:xfrm>
            <a:off x="722313" y="2547938"/>
            <a:ext cx="7772400" cy="2862262"/>
          </a:xfrm>
        </p:spPr>
        <p:txBody>
          <a:bodyPr>
            <a:noAutofit/>
          </a:bodyPr>
          <a:lstStyle/>
          <a:p>
            <a:r>
              <a:rPr lang="en-US" sz="4400" dirty="0" smtClean="0"/>
              <a:t>Love the Truth – 2 Thess. 2:8-12</a:t>
            </a:r>
          </a:p>
          <a:p>
            <a:r>
              <a:rPr lang="en-US" sz="4400" dirty="0" smtClean="0"/>
              <a:t>Learn the Truth – 2 Tim. 2:15</a:t>
            </a:r>
          </a:p>
          <a:p>
            <a:r>
              <a:rPr lang="en-US" sz="4400" dirty="0" smtClean="0"/>
              <a:t>Obey the Truth – Matt. 7:24</a:t>
            </a:r>
            <a:endParaRPr lang="en-US" sz="44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 Kings 5</a:t>
            </a:r>
            <a:endParaRPr lang="en-US" dirty="0"/>
          </a:p>
        </p:txBody>
      </p:sp>
      <p:sp>
        <p:nvSpPr>
          <p:cNvPr id="2" name="Title 1"/>
          <p:cNvSpPr>
            <a:spLocks noGrp="1"/>
          </p:cNvSpPr>
          <p:nvPr>
            <p:ph type="ctrTitle"/>
          </p:nvPr>
        </p:nvSpPr>
        <p:spPr/>
        <p:txBody>
          <a:bodyPr/>
          <a:lstStyle/>
          <a:p>
            <a:r>
              <a:rPr lang="en-US" dirty="0" smtClean="0"/>
              <a:t>Lessons About The Truth</a:t>
            </a:r>
            <a:endParaRPr lang="en-US" dirty="0"/>
          </a:p>
        </p:txBody>
      </p:sp>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219200"/>
            <a:ext cx="7239000" cy="4572000"/>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 name="Picture 1" descr="C:\users\sheila\desktop\bible study\ultimate royality free\2-bible pics-nt\PAUL\Arrest &amp; prison\Paul in Rome 1335-325.jpg"/>
          <p:cNvPicPr/>
          <p:nvPr/>
        </p:nvPicPr>
        <p:blipFill rotWithShape="1">
          <a:blip r:embed="rId2" cstate="print">
            <a:extLst>
              <a:ext uri="{BEBA8EAE-BF5A-486C-A8C5-ECC9F3942E4B}">
                <a14:imgProps xmlns:a14="http://schemas.microsoft.com/office/drawing/2010/main" xmlns="">
                  <a14:imgLayer r:embed="rId3">
                    <a14:imgEffect>
                      <a14:backgroundRemoval t="267" b="38533" l="0" r="54576">
                        <a14:foregroundMark x1="16318" y1="13267" x2="24697" y2="7133"/>
                        <a14:foregroundMark x1="24807" y1="7067" x2="32194" y2="14467"/>
                        <a14:foregroundMark x1="40684" y1="17333" x2="53142" y2="37467"/>
                        <a14:foregroundMark x1="16979" y1="37467" x2="52701" y2="37333"/>
                        <a14:foregroundMark x1="15656" y1="29600" x2="17200" y2="34733"/>
                        <a14:foregroundMark x1="24256" y1="4667" x2="33076" y2="10733"/>
                        <a14:foregroundMark x1="16648" y1="4933" x2="23043" y2="7933"/>
                        <a14:backgroundMark x1="1985" y1="10933" x2="12789" y2="38267"/>
                        <a14:backgroundMark x1="551" y1="5333" x2="4410" y2="11867"/>
                        <a14:backgroundMark x1="14223" y1="7133" x2="8820" y2="14933"/>
                      </a14:backgroundRemoval>
                    </a14:imgEffect>
                    <a14:imgEffect>
                      <a14:sharpenSoften amount="25000"/>
                    </a14:imgEffect>
                  </a14:imgLayer>
                </a14:imgProps>
              </a:ext>
            </a:extLst>
          </a:blip>
          <a:srcRect/>
          <a:stretch/>
        </p:blipFill>
        <p:spPr bwMode="auto">
          <a:xfrm>
            <a:off x="4114800" y="381000"/>
            <a:ext cx="5043487" cy="6477000"/>
          </a:xfrm>
          <a:prstGeom prst="rect">
            <a:avLst/>
          </a:prstGeom>
          <a:noFill/>
          <a:ln w="9525">
            <a:noFill/>
            <a:miter lim="800000"/>
            <a:headEnd/>
            <a:tailEnd/>
          </a:ln>
        </p:spPr>
      </p:pic>
      <p:pic>
        <p:nvPicPr>
          <p:cNvPr id="4" name="Picture 3" descr="C:\users\sheila\desktop\bible study\ultimate royality free\2-bible pics-nt\PAUL\Arrest &amp; prison\Paul in Rome 1335-325.jpg"/>
          <p:cNvPicPr/>
          <p:nvPr/>
        </p:nvPicPr>
        <p:blipFill rotWithShape="1">
          <a:blip r:embed="rId4" cstate="print">
            <a:extLst>
              <a:ext uri="{BEBA8EAE-BF5A-486C-A8C5-ECC9F3942E4B}">
                <a14:imgProps xmlns:a14="http://schemas.microsoft.com/office/drawing/2010/main" xmlns="">
                  <a14:imgLayer r:embed="rId3">
                    <a14:imgEffect>
                      <a14:backgroundRemoval t="3800" b="38467" l="5513" r="50165">
                        <a14:foregroundMark x1="18633" y1="14267" x2="22381" y2="18667"/>
                        <a14:foregroundMark x1="17971" y1="33933" x2="16869" y2="38000"/>
                        <a14:backgroundMark x1="24917" y1="17400" x2="24035" y2="18133"/>
                        <a14:backgroundMark x1="32304" y1="21267" x2="42778" y2="18400"/>
                        <a14:backgroundMark x1="21720" y1="27200" x2="23484" y2="29533"/>
                        <a14:backgroundMark x1="35061" y1="25667" x2="46968" y2="20667"/>
                        <a14:backgroundMark x1="47960" y1="20600" x2="48953" y2="26000"/>
                        <a14:backgroundMark x1="47409" y1="20800" x2="37486" y2="28200"/>
                      </a14:backgroundRemoval>
                    </a14:imgEffect>
                    <a14:imgEffect>
                      <a14:artisticPlasticWrap/>
                    </a14:imgEffect>
                  </a14:imgLayer>
                </a14:imgProps>
              </a:ext>
            </a:extLst>
          </a:blip>
          <a:srcRect/>
          <a:stretch/>
        </p:blipFill>
        <p:spPr bwMode="auto">
          <a:xfrm>
            <a:off x="4100513" y="381000"/>
            <a:ext cx="5043487" cy="6477000"/>
          </a:xfrm>
          <a:prstGeom prst="rect">
            <a:avLst/>
          </a:prstGeom>
          <a:noFill/>
          <a:ln w="9525">
            <a:noFill/>
            <a:miter lim="800000"/>
            <a:headEnd/>
            <a:tailEnd/>
          </a:ln>
        </p:spPr>
      </p:pic>
      <p:sp>
        <p:nvSpPr>
          <p:cNvPr id="5" name="Rectangle 4"/>
          <p:cNvSpPr/>
          <p:nvPr/>
        </p:nvSpPr>
        <p:spPr>
          <a:xfrm>
            <a:off x="1638300" y="1981200"/>
            <a:ext cx="3390900" cy="3200400"/>
          </a:xfrm>
          <a:prstGeom prst="rect">
            <a:avLst/>
          </a:prstGeom>
          <a:solidFill>
            <a:schemeClr val="bg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defRPr/>
            </a:pPr>
            <a:r>
              <a:rPr lang="en-US" sz="2000" baseline="30000" dirty="0">
                <a:solidFill>
                  <a:schemeClr val="tx1"/>
                </a:solidFill>
                <a:latin typeface="Times New Roman" pitchFamily="18" charset="0"/>
                <a:cs typeface="Times New Roman" pitchFamily="18" charset="0"/>
              </a:rPr>
              <a:t>1</a:t>
            </a:r>
            <a:r>
              <a:rPr lang="en-US" sz="2000" dirty="0">
                <a:solidFill>
                  <a:schemeClr val="tx1"/>
                </a:solidFill>
                <a:latin typeface="Times New Roman" pitchFamily="18" charset="0"/>
                <a:cs typeface="Times New Roman" pitchFamily="18" charset="0"/>
              </a:rPr>
              <a:t>Now Naaman, captain of the host of the king of Syria, was a great man with his master, and honourable, because by him the LORD had given deliverance unto Syria: he was also a mighty man in valour, </a:t>
            </a:r>
            <a:r>
              <a:rPr lang="en-US" sz="2000" i="1" dirty="0">
                <a:solidFill>
                  <a:schemeClr val="tx1"/>
                </a:solidFill>
                <a:latin typeface="Times New Roman" pitchFamily="18" charset="0"/>
                <a:cs typeface="Times New Roman" pitchFamily="18" charset="0"/>
              </a:rPr>
              <a:t>but he was a leper.</a:t>
            </a:r>
            <a:endParaRPr lang="en-US" sz="2000" dirty="0">
              <a:solidFill>
                <a:schemeClr val="tx1"/>
              </a:solidFill>
              <a:latin typeface="Times New Roman" pitchFamily="18" charset="0"/>
              <a:cs typeface="Times New Roman" pitchFamily="18" charset="0"/>
            </a:endParaRPr>
          </a:p>
        </p:txBody>
      </p:sp>
      <p:pic>
        <p:nvPicPr>
          <p:cNvPr id="9" name="Picture 8" descr="C:\users\sheila\desktop\bible study\ultimate royality free\2-bible pics-nt\PAUL\Arrest &amp; prison\Paul in Rome 1335-325.jpg"/>
          <p:cNvPicPr/>
          <p:nvPr/>
        </p:nvPicPr>
        <p:blipFill rotWithShape="1">
          <a:blip r:embed="rId5" cstate="print">
            <a:extLst>
              <a:ext uri="{BEBA8EAE-BF5A-486C-A8C5-ECC9F3942E4B}">
                <a14:imgProps xmlns:a14="http://schemas.microsoft.com/office/drawing/2010/main" xmlns="">
                  <a14:imgLayer r:embed="rId3">
                    <a14:imgEffect>
                      <a14:backgroundRemoval t="3853" b="34667" l="5582" r="50242">
                        <a14:backgroundMark x1="23264" y1="13400" x2="23705" y2="17800"/>
                        <a14:backgroundMark x1="17971" y1="24333" x2="41235" y2="32667"/>
                        <a14:backgroundMark x1="41896" y1="17133" x2="41896" y2="30067"/>
                        <a14:backgroundMark x1="26130" y1="23533" x2="40794" y2="17467"/>
                      </a14:backgroundRemoval>
                    </a14:imgEffect>
                    <a14:imgEffect>
                      <a14:artisticPlasticWrap/>
                    </a14:imgEffect>
                    <a14:imgEffect>
                      <a14:sharpenSoften amount="25000"/>
                    </a14:imgEffect>
                  </a14:imgLayer>
                </a14:imgProps>
              </a:ext>
            </a:extLst>
          </a:blip>
          <a:srcRect/>
          <a:stretch/>
        </p:blipFill>
        <p:spPr bwMode="auto">
          <a:xfrm>
            <a:off x="4100513" y="381000"/>
            <a:ext cx="5043487" cy="6477000"/>
          </a:xfrm>
          <a:prstGeom prst="rect">
            <a:avLst/>
          </a:prstGeom>
          <a:noFill/>
          <a:ln w="9525">
            <a:noFill/>
            <a:miter lim="800000"/>
            <a:headEnd/>
            <a:tailEnd/>
          </a:ln>
        </p:spPr>
      </p:pic>
    </p:spTree>
    <p:extLst>
      <p:ext uri="{BB962C8B-B14F-4D97-AF65-F5344CB8AC3E}">
        <p14:creationId xmlns:p14="http://schemas.microsoft.com/office/powerpoint/2010/main" xmlns="" val="35037585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sheila\desktop\bible study\ultimate royality free\1-bib pics-ot\naaman\a_captive_maid_trying_to_help.jpg"/>
          <p:cNvPicPr>
            <a:picLocks noChangeAspect="1" noChangeArrowheads="1"/>
          </p:cNvPicPr>
          <p:nvPr/>
        </p:nvPicPr>
        <p:blipFill>
          <a:blip r:embed="rId2" cstate="screen"/>
          <a:srcRect/>
          <a:stretch>
            <a:fillRect/>
          </a:stretch>
        </p:blipFill>
        <p:spPr bwMode="auto">
          <a:xfrm>
            <a:off x="3435350" y="0"/>
            <a:ext cx="570865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990600" y="2209800"/>
            <a:ext cx="2743200" cy="3200400"/>
          </a:xfrm>
          <a:prstGeom prst="rect">
            <a:avLst/>
          </a:prstGeom>
          <a:solidFill>
            <a:schemeClr val="bg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2</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the Syrians had gone out by companies, and had brought away captive out of the land of Israel a little maid; and she waited on </a:t>
            </a:r>
            <a:r>
              <a:rPr lang="en-US" sz="2000" dirty="0" smtClean="0">
                <a:solidFill>
                  <a:schemeClr val="tx1"/>
                </a:solidFill>
                <a:latin typeface="Times New Roman" pitchFamily="18" charset="0"/>
                <a:cs typeface="Times New Roman" pitchFamily="18" charset="0"/>
              </a:rPr>
              <a:t>Naaman’s </a:t>
            </a:r>
            <a:r>
              <a:rPr lang="en-US" sz="2000" dirty="0">
                <a:solidFill>
                  <a:schemeClr val="tx1"/>
                </a:solidFill>
                <a:latin typeface="Times New Roman" pitchFamily="18" charset="0"/>
                <a:cs typeface="Times New Roman" pitchFamily="18" charset="0"/>
              </a:rPr>
              <a:t>wife</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sheila\desktop\bible study\ultimate royality free\1-bib pics-ot\naaman\a_captive_maid_trying_to_help.jpg"/>
          <p:cNvPicPr>
            <a:picLocks noChangeAspect="1" noChangeArrowheads="1"/>
          </p:cNvPicPr>
          <p:nvPr/>
        </p:nvPicPr>
        <p:blipFill>
          <a:blip r:embed="rId2" cstate="screen"/>
          <a:srcRect/>
          <a:stretch>
            <a:fillRect/>
          </a:stretch>
        </p:blipFill>
        <p:spPr bwMode="auto">
          <a:xfrm>
            <a:off x="3435350" y="0"/>
            <a:ext cx="570865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990600" y="1219200"/>
            <a:ext cx="2743200" cy="2743200"/>
          </a:xfrm>
          <a:prstGeom prst="rect">
            <a:avLst/>
          </a:prstGeom>
          <a:solidFill>
            <a:schemeClr val="bg1"/>
          </a:solidFill>
          <a:ln w="38100">
            <a:solidFill>
              <a:schemeClr val="tx1"/>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3</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she said unto her mistress, Would God my lord were with the prophet that is in Samaria! for he would recover him of his leprosy</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5" name="Rounded Rectangle 4"/>
          <p:cNvSpPr/>
          <p:nvPr/>
        </p:nvSpPr>
        <p:spPr>
          <a:xfrm>
            <a:off x="990600" y="4191000"/>
            <a:ext cx="5410200" cy="1828800"/>
          </a:xfrm>
          <a:prstGeom prst="roundRect">
            <a:avLst/>
          </a:prstGeom>
          <a:solidFill>
            <a:schemeClr val="bg1"/>
          </a:solidFill>
          <a:ln w="38100" cmpd="sng">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This little Israelite maid who was a captive, a slave, knew of the power of God.  </a:t>
            </a:r>
            <a:r>
              <a:rPr lang="en-US" sz="2000" dirty="0" smtClean="0">
                <a:solidFill>
                  <a:schemeClr val="tx1"/>
                </a:solidFill>
              </a:rPr>
              <a:t>Possibly she had heard or even seen the miracles of Elisha.  But, </a:t>
            </a:r>
            <a:r>
              <a:rPr lang="en-US" sz="2000" dirty="0">
                <a:solidFill>
                  <a:schemeClr val="tx1"/>
                </a:solidFill>
              </a:rPr>
              <a:t>she had never heard of him healing </a:t>
            </a:r>
            <a:r>
              <a:rPr lang="en-US" sz="2000" dirty="0" smtClean="0">
                <a:solidFill>
                  <a:schemeClr val="tx1"/>
                </a:solidFill>
              </a:rPr>
              <a:t>leprosy (see Luke 4:27).</a:t>
            </a:r>
            <a:endParaRPr lang="en-US" sz="2000" dirty="0">
              <a:solidFill>
                <a:schemeClr val="tx1"/>
              </a:solidFill>
            </a:endParaRPr>
          </a:p>
        </p:txBody>
      </p:sp>
      <p:sp>
        <p:nvSpPr>
          <p:cNvPr id="4" name="Rectangular Callout 3"/>
          <p:cNvSpPr/>
          <p:nvPr/>
        </p:nvSpPr>
        <p:spPr>
          <a:xfrm>
            <a:off x="990600" y="1219200"/>
            <a:ext cx="2971800" cy="2743200"/>
          </a:xfrm>
          <a:prstGeom prst="wedgeRectCallout">
            <a:avLst>
              <a:gd name="adj1" fmla="val 48254"/>
              <a:gd name="adj2" fmla="val 62450"/>
            </a:avLst>
          </a:prstGeom>
          <a:solidFill>
            <a:schemeClr val="bg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Luke 4:27</a:t>
            </a:r>
          </a:p>
          <a:p>
            <a:pPr algn="just">
              <a:defRPr/>
            </a:pPr>
            <a:endParaRPr lang="en-US" sz="900" dirty="0">
              <a:solidFill>
                <a:schemeClr val="tx1"/>
              </a:solidFill>
              <a:latin typeface="Times New Roman" pitchFamily="18" charset="0"/>
              <a:cs typeface="Times New Roman" pitchFamily="18" charset="0"/>
            </a:endParaRPr>
          </a:p>
          <a:p>
            <a:pPr algn="just">
              <a:defRPr/>
            </a:pP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many lepers were in Israel in the time of Elisha the prophet; and none of them was cleansed, saving Naaman the </a:t>
            </a:r>
            <a:r>
              <a:rPr lang="en-US" sz="2000" dirty="0" smtClean="0">
                <a:solidFill>
                  <a:schemeClr val="tx1"/>
                </a:solidFill>
                <a:latin typeface="Times New Roman" pitchFamily="18" charset="0"/>
                <a:cs typeface="Times New Roman" pitchFamily="18" charset="0"/>
              </a:rPr>
              <a:t>Syrian.”</a:t>
            </a:r>
            <a:endParaRPr lang="en-US" sz="2000" dirty="0">
              <a:solidFill>
                <a:schemeClr val="tx1"/>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038600" y="0"/>
            <a:ext cx="5105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990600" y="2355850"/>
            <a:ext cx="3302000" cy="2825750"/>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When the King of Syria heard that the maid said she knew of a prophet in Israel that could heal Naaman’s leprosy, instead of looking for the prophet, he sent a letter to the King of Israel asking for</a:t>
            </a:r>
            <a:r>
              <a:rPr lang="en-US" sz="2000" i="1" dirty="0">
                <a:solidFill>
                  <a:schemeClr val="tx1"/>
                </a:solidFill>
              </a:rPr>
              <a:t> him </a:t>
            </a:r>
            <a:r>
              <a:rPr lang="en-US" sz="2000" dirty="0">
                <a:solidFill>
                  <a:schemeClr val="tx1"/>
                </a:solidFill>
              </a:rPr>
              <a:t>to heal Naaman</a:t>
            </a:r>
            <a:r>
              <a:rPr lang="en-US" sz="2000" dirty="0" smtClean="0">
                <a:solidFill>
                  <a:schemeClr val="tx1"/>
                </a:solidFill>
              </a:rPr>
              <a:t>!</a:t>
            </a:r>
            <a:endParaRPr lang="en-US" sz="2000" dirty="0">
              <a:solidFill>
                <a:schemeClr val="tx1"/>
              </a:solidFill>
            </a:endParaRPr>
          </a:p>
        </p:txBody>
      </p:sp>
      <p:sp>
        <p:nvSpPr>
          <p:cNvPr id="5" name="Rectangle 4"/>
          <p:cNvSpPr/>
          <p:nvPr/>
        </p:nvSpPr>
        <p:spPr>
          <a:xfrm>
            <a:off x="762000" y="749300"/>
            <a:ext cx="3733800" cy="5422900"/>
          </a:xfrm>
          <a:prstGeom prst="rect">
            <a:avLst/>
          </a:prstGeom>
          <a:solidFill>
            <a:schemeClr val="bg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4</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one went in, and told his lord, saying, Thus and thus said the maid that is of the land of Israel. </a:t>
            </a:r>
            <a:r>
              <a:rPr lang="en-US" sz="2000" dirty="0" smtClean="0">
                <a:solidFill>
                  <a:schemeClr val="tx1"/>
                </a:solidFill>
                <a:latin typeface="Times New Roman" pitchFamily="18" charset="0"/>
                <a:cs typeface="Times New Roman" pitchFamily="18" charset="0"/>
              </a:rPr>
              <a:t> </a:t>
            </a:r>
            <a:r>
              <a:rPr lang="en-US" sz="2000" baseline="30000" dirty="0" smtClean="0">
                <a:solidFill>
                  <a:schemeClr val="tx1"/>
                </a:solidFill>
                <a:latin typeface="Times New Roman" pitchFamily="18" charset="0"/>
                <a:cs typeface="Times New Roman" pitchFamily="18" charset="0"/>
              </a:rPr>
              <a:t>5</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the king of Syria said, Go to, go, and I will send a letter unto the king of Israel. And he departed, and took with him ten talents of silver, and six thousand pieces of gold, and ten changes of raiment. </a:t>
            </a:r>
            <a:r>
              <a:rPr lang="en-US" sz="2000" dirty="0" smtClean="0">
                <a:solidFill>
                  <a:schemeClr val="tx1"/>
                </a:solidFill>
                <a:latin typeface="Times New Roman" pitchFamily="18" charset="0"/>
                <a:cs typeface="Times New Roman" pitchFamily="18" charset="0"/>
              </a:rPr>
              <a:t> </a:t>
            </a:r>
            <a:r>
              <a:rPr lang="en-US" sz="2000" baseline="30000" dirty="0" smtClean="0">
                <a:solidFill>
                  <a:schemeClr val="tx1"/>
                </a:solidFill>
                <a:latin typeface="Times New Roman" pitchFamily="18" charset="0"/>
                <a:cs typeface="Times New Roman" pitchFamily="18" charset="0"/>
              </a:rPr>
              <a:t>6</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he brought the letter to the king of Israel, saying, Now when this letter is come unto thee, behold, I have therewith sent Naaman my servant to thee, that thou mayest recover him of his leprosy</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1" name="Picture 11" descr="C:\Users\sheila\Desktop\BIBLE STUDY\ULTIMATE Royality Free\1-Bib Pics-Ot\David\David and Saul\David plays for Saul 1171-160.jpg"/>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667" b="44933" l="10976" r="99289">
                        <a14:foregroundMark x1="73780" y1="20267" x2="59654" y2="37667"/>
                        <a14:foregroundMark x1="58943" y1="18733" x2="61179" y2="23867"/>
                        <a14:foregroundMark x1="98679" y1="14267" x2="96138" y2="42800"/>
                        <a14:foregroundMark x1="85772" y1="30733" x2="73171" y2="42333"/>
                        <a14:foregroundMark x1="83638" y1="29933" x2="88415" y2="37067"/>
                        <a14:foregroundMark x1="84654" y1="36867" x2="93089" y2="42800"/>
                        <a14:foregroundMark x1="77744" y1="43067" x2="93902" y2="43533"/>
                        <a14:foregroundMark x1="64837" y1="35733" x2="59350" y2="44267"/>
                        <a14:foregroundMark x1="66565" y1="32667" x2="70122" y2="44933"/>
                        <a14:foregroundMark x1="61077" y1="4467" x2="65650" y2="2667"/>
                        <a14:foregroundMark x1="66870" y1="2800" x2="72053" y2="6133"/>
                        <a14:backgroundMark x1="38008" y1="41667" x2="44817" y2="40733"/>
                        <a14:backgroundMark x1="41463" y1="39933" x2="44817" y2="39800"/>
                        <a14:backgroundMark x1="42785" y1="42533" x2="55793" y2="42800"/>
                      </a14:backgroundRemoval>
                    </a14:imgEffect>
                    <a14:imgEffect>
                      <a14:brightnessContrast bright="20000"/>
                    </a14:imgEffect>
                  </a14:imgLayer>
                </a14:imgProps>
              </a:ext>
            </a:extLst>
          </a:blip>
          <a:srcRect/>
          <a:stretch/>
        </p:blipFill>
        <p:spPr bwMode="auto">
          <a:xfrm>
            <a:off x="0" y="219808"/>
            <a:ext cx="9144000" cy="652389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838200" y="838200"/>
            <a:ext cx="2794000" cy="4343400"/>
          </a:xfrm>
          <a:prstGeom prst="rect">
            <a:avLst/>
          </a:prstGeom>
          <a:solidFill>
            <a:schemeClr val="bg1"/>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rPr>
              <a:t>Well</a:t>
            </a:r>
            <a:r>
              <a:rPr lang="en-US" sz="2000" dirty="0">
                <a:solidFill>
                  <a:schemeClr val="tx1"/>
                </a:solidFill>
              </a:rPr>
              <a:t>, the King of Israel was terrified.  The captain of his enemy’s army shows up with ten talents of silver, six thousand pieces of gold, ten changes of raiment, and a letter from the King of Syria saying, heal this man of leprosy</a:t>
            </a:r>
            <a:r>
              <a:rPr lang="en-US" sz="2000" dirty="0" smtClean="0">
                <a:solidFill>
                  <a:schemeClr val="tx1"/>
                </a:solidFill>
              </a:rPr>
              <a:t>!</a:t>
            </a:r>
            <a:endParaRPr lang="en-US" sz="2000" dirty="0">
              <a:solidFill>
                <a:schemeClr val="tx1"/>
              </a:solidFill>
            </a:endParaRPr>
          </a:p>
        </p:txBody>
      </p:sp>
      <p:sp>
        <p:nvSpPr>
          <p:cNvPr id="5" name="Rectangle 4"/>
          <p:cNvSpPr/>
          <p:nvPr/>
        </p:nvSpPr>
        <p:spPr>
          <a:xfrm>
            <a:off x="762000" y="762000"/>
            <a:ext cx="2895600" cy="4572000"/>
          </a:xfrm>
          <a:prstGeom prst="rect">
            <a:avLst/>
          </a:prstGeom>
          <a:solidFill>
            <a:schemeClr val="bg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smtClean="0">
                <a:solidFill>
                  <a:schemeClr val="tx1"/>
                </a:solidFill>
                <a:latin typeface="Times New Roman" pitchFamily="18" charset="0"/>
                <a:cs typeface="Times New Roman" pitchFamily="18" charset="0"/>
              </a:rPr>
              <a:t>2 </a:t>
            </a:r>
            <a:r>
              <a:rPr lang="en-US" sz="2000" dirty="0">
                <a:solidFill>
                  <a:schemeClr val="tx1"/>
                </a:solidFill>
                <a:latin typeface="Times New Roman" pitchFamily="18" charset="0"/>
                <a:cs typeface="Times New Roman" pitchFamily="18" charset="0"/>
              </a:rPr>
              <a:t>Kings 5</a:t>
            </a:r>
          </a:p>
          <a:p>
            <a:pPr algn="just">
              <a:defRPr/>
            </a:pPr>
            <a:endParaRPr lang="en-US" sz="1100" dirty="0">
              <a:solidFill>
                <a:schemeClr val="tx1"/>
              </a:solidFill>
              <a:latin typeface="Times New Roman" pitchFamily="18" charset="0"/>
              <a:cs typeface="Times New Roman" pitchFamily="18" charset="0"/>
            </a:endParaRPr>
          </a:p>
          <a:p>
            <a:pPr algn="just"/>
            <a:r>
              <a:rPr lang="en-US" sz="2000" dirty="0" smtClean="0">
                <a:solidFill>
                  <a:schemeClr val="tx1"/>
                </a:solidFill>
                <a:latin typeface="Times New Roman" pitchFamily="18" charset="0"/>
                <a:cs typeface="Times New Roman" pitchFamily="18" charset="0"/>
              </a:rPr>
              <a:t>“</a:t>
            </a:r>
            <a:r>
              <a:rPr lang="en-US" sz="2000" baseline="30000" dirty="0" smtClean="0">
                <a:solidFill>
                  <a:schemeClr val="tx1"/>
                </a:solidFill>
                <a:latin typeface="Times New Roman" pitchFamily="18" charset="0"/>
                <a:cs typeface="Times New Roman" pitchFamily="18" charset="0"/>
              </a:rPr>
              <a:t>7</a:t>
            </a:r>
            <a:r>
              <a:rPr lang="en-US" sz="2000" dirty="0" smtClean="0">
                <a:solidFill>
                  <a:schemeClr val="tx1"/>
                </a:solidFill>
                <a:latin typeface="Times New Roman" pitchFamily="18" charset="0"/>
                <a:cs typeface="Times New Roman" pitchFamily="18" charset="0"/>
              </a:rPr>
              <a:t>And </a:t>
            </a:r>
            <a:r>
              <a:rPr lang="en-US" sz="2000" dirty="0">
                <a:solidFill>
                  <a:schemeClr val="tx1"/>
                </a:solidFill>
                <a:latin typeface="Times New Roman" pitchFamily="18" charset="0"/>
                <a:cs typeface="Times New Roman" pitchFamily="18" charset="0"/>
              </a:rPr>
              <a:t>it came to pass, when the king of Israel had read the letter, that he rent his clothes, and said, Am I God, to kill and to make alive, that this man doth send unto me to recover a man of his leprosy? wherefore consider, I pray you, and see how he seeketh a quarrel against me</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6" name="Rectangular Callout 5"/>
          <p:cNvSpPr/>
          <p:nvPr/>
        </p:nvSpPr>
        <p:spPr>
          <a:xfrm>
            <a:off x="3352800" y="4838700"/>
            <a:ext cx="4495800" cy="1333500"/>
          </a:xfrm>
          <a:prstGeom prst="wedgeRectCallout">
            <a:avLst>
              <a:gd name="adj1" fmla="val -43997"/>
              <a:gd name="adj2" fmla="val -119404"/>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a:solidFill>
                  <a:schemeClr val="tx1"/>
                </a:solidFill>
              </a:rPr>
              <a:t>What an ignorant, stubborn king of Israel.  It never dawned on him to call upon Elisha!  The little maid knew of Elisha’s </a:t>
            </a:r>
            <a:r>
              <a:rPr lang="en-US" sz="2000" dirty="0" smtClean="0">
                <a:solidFill>
                  <a:schemeClr val="tx1"/>
                </a:solidFill>
              </a:rPr>
              <a:t>miracles, </a:t>
            </a:r>
            <a:r>
              <a:rPr lang="en-US" sz="2000" dirty="0">
                <a:solidFill>
                  <a:schemeClr val="tx1"/>
                </a:solidFill>
              </a:rPr>
              <a:t>but the king didn’t? </a:t>
            </a:r>
          </a:p>
        </p:txBody>
      </p:sp>
    </p:spTree>
    <p:extLst>
      <p:ext uri="{BB962C8B-B14F-4D97-AF65-F5344CB8AC3E}">
        <p14:creationId xmlns:p14="http://schemas.microsoft.com/office/powerpoint/2010/main" xmlns="" val="1098611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865</TotalTime>
  <Words>1008</Words>
  <Application>Microsoft Office PowerPoint</Application>
  <PresentationFormat>On-screen Show (4:3)</PresentationFormat>
  <Paragraphs>58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Slide 1</vt:lpstr>
      <vt:lpstr>Truth Is A Valuable Commodity…</vt:lpstr>
      <vt:lpstr>It Is Important For Us To…</vt:lpstr>
      <vt:lpstr>Lessons About The Truth</vt:lpstr>
      <vt:lpstr>Slide 5</vt:lpstr>
      <vt:lpstr>Slide 6</vt:lpstr>
      <vt:lpstr>Slide 7</vt:lpstr>
      <vt:lpstr>Slide 8</vt:lpstr>
      <vt:lpstr>Slide 9</vt:lpstr>
      <vt:lpstr>Slide 10</vt:lpstr>
      <vt:lpstr>Slide 11</vt:lpstr>
      <vt:lpstr>Slide 12</vt:lpstr>
      <vt:lpstr>Slide 13</vt:lpstr>
      <vt:lpstr>Slide 14</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About The Truth</dc:title>
  <dc:creator>DELL</dc:creator>
  <cp:lastModifiedBy>DELL</cp:lastModifiedBy>
  <cp:revision>8</cp:revision>
  <dcterms:created xsi:type="dcterms:W3CDTF">2017-08-10T03:46:26Z</dcterms:created>
  <dcterms:modified xsi:type="dcterms:W3CDTF">2017-08-13T02:44:17Z</dcterms:modified>
</cp:coreProperties>
</file>