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648" r:id="rId1"/>
  </p:sldMasterIdLst>
  <p:sldIdLst>
    <p:sldId id="259" r:id="rId2"/>
    <p:sldId id="258" r:id="rId3"/>
    <p:sldId id="257" r:id="rId4"/>
    <p:sldId id="261" r:id="rId5"/>
    <p:sldId id="263" r:id="rId6"/>
    <p:sldId id="264" r:id="rId7"/>
    <p:sldId id="265" r:id="rId8"/>
    <p:sldId id="266" r:id="rId9"/>
    <p:sldId id="267" r:id="rId10"/>
    <p:sldId id="268" r:id="rId11"/>
    <p:sldId id="269"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020" y="4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359A60-27B2-4734-9D09-EA5B777865F5}"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D55F-049B-4BF1-8074-CE475D95D44B}" type="slidenum">
              <a:rPr lang="en-US" smtClean="0"/>
              <a:t>‹#›</a:t>
            </a:fld>
            <a:endParaRPr lang="en-US"/>
          </a:p>
        </p:txBody>
      </p:sp>
    </p:spTree>
    <p:extLst>
      <p:ext uri="{BB962C8B-B14F-4D97-AF65-F5344CB8AC3E}">
        <p14:creationId xmlns:p14="http://schemas.microsoft.com/office/powerpoint/2010/main" val="4231505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359A60-27B2-4734-9D09-EA5B777865F5}"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D55F-049B-4BF1-8074-CE475D95D44B}" type="slidenum">
              <a:rPr lang="en-US" smtClean="0"/>
              <a:t>‹#›</a:t>
            </a:fld>
            <a:endParaRPr lang="en-US"/>
          </a:p>
        </p:txBody>
      </p:sp>
    </p:spTree>
    <p:extLst>
      <p:ext uri="{BB962C8B-B14F-4D97-AF65-F5344CB8AC3E}">
        <p14:creationId xmlns:p14="http://schemas.microsoft.com/office/powerpoint/2010/main" val="4259370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359A60-27B2-4734-9D09-EA5B777865F5}"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D55F-049B-4BF1-8074-CE475D95D44B}" type="slidenum">
              <a:rPr lang="en-US" smtClean="0"/>
              <a:t>‹#›</a:t>
            </a:fld>
            <a:endParaRPr lang="en-US"/>
          </a:p>
        </p:txBody>
      </p:sp>
    </p:spTree>
    <p:extLst>
      <p:ext uri="{BB962C8B-B14F-4D97-AF65-F5344CB8AC3E}">
        <p14:creationId xmlns:p14="http://schemas.microsoft.com/office/powerpoint/2010/main" val="3177978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359A60-27B2-4734-9D09-EA5B777865F5}"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D55F-049B-4BF1-8074-CE475D95D44B}" type="slidenum">
              <a:rPr lang="en-US" smtClean="0"/>
              <a:t>‹#›</a:t>
            </a:fld>
            <a:endParaRPr lang="en-US"/>
          </a:p>
        </p:txBody>
      </p:sp>
    </p:spTree>
    <p:extLst>
      <p:ext uri="{BB962C8B-B14F-4D97-AF65-F5344CB8AC3E}">
        <p14:creationId xmlns:p14="http://schemas.microsoft.com/office/powerpoint/2010/main" val="1168554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359A60-27B2-4734-9D09-EA5B777865F5}" type="datetimeFigureOut">
              <a:rPr lang="en-US" smtClean="0"/>
              <a:t>9/24/2017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C7D55F-049B-4BF1-8074-CE475D95D44B}" type="slidenum">
              <a:rPr lang="en-US" smtClean="0"/>
              <a:t>‹#›</a:t>
            </a:fld>
            <a:endParaRPr lang="en-US"/>
          </a:p>
        </p:txBody>
      </p:sp>
    </p:spTree>
    <p:extLst>
      <p:ext uri="{BB962C8B-B14F-4D97-AF65-F5344CB8AC3E}">
        <p14:creationId xmlns:p14="http://schemas.microsoft.com/office/powerpoint/2010/main" val="628309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359A60-27B2-4734-9D09-EA5B777865F5}" type="datetimeFigureOut">
              <a:rPr lang="en-US" smtClean="0"/>
              <a:t>9/24/2017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7D55F-049B-4BF1-8074-CE475D95D44B}" type="slidenum">
              <a:rPr lang="en-US" smtClean="0"/>
              <a:t>‹#›</a:t>
            </a:fld>
            <a:endParaRPr lang="en-US"/>
          </a:p>
        </p:txBody>
      </p:sp>
    </p:spTree>
    <p:extLst>
      <p:ext uri="{BB962C8B-B14F-4D97-AF65-F5344CB8AC3E}">
        <p14:creationId xmlns:p14="http://schemas.microsoft.com/office/powerpoint/2010/main" val="3339072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359A60-27B2-4734-9D09-EA5B777865F5}" type="datetimeFigureOut">
              <a:rPr lang="en-US" smtClean="0"/>
              <a:t>9/24/2017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C7D55F-049B-4BF1-8074-CE475D95D44B}" type="slidenum">
              <a:rPr lang="en-US" smtClean="0"/>
              <a:t>‹#›</a:t>
            </a:fld>
            <a:endParaRPr lang="en-US"/>
          </a:p>
        </p:txBody>
      </p:sp>
    </p:spTree>
    <p:extLst>
      <p:ext uri="{BB962C8B-B14F-4D97-AF65-F5344CB8AC3E}">
        <p14:creationId xmlns:p14="http://schemas.microsoft.com/office/powerpoint/2010/main" val="2959317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359A60-27B2-4734-9D09-EA5B777865F5}" type="datetimeFigureOut">
              <a:rPr lang="en-US" smtClean="0"/>
              <a:t>9/24/2017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C7D55F-049B-4BF1-8074-CE475D95D44B}" type="slidenum">
              <a:rPr lang="en-US" smtClean="0"/>
              <a:t>‹#›</a:t>
            </a:fld>
            <a:endParaRPr lang="en-US"/>
          </a:p>
        </p:txBody>
      </p:sp>
    </p:spTree>
    <p:extLst>
      <p:ext uri="{BB962C8B-B14F-4D97-AF65-F5344CB8AC3E}">
        <p14:creationId xmlns:p14="http://schemas.microsoft.com/office/powerpoint/2010/main" val="102019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359A60-27B2-4734-9D09-EA5B777865F5}" type="datetimeFigureOut">
              <a:rPr lang="en-US" smtClean="0"/>
              <a:t>9/24/2017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C7D55F-049B-4BF1-8074-CE475D95D44B}" type="slidenum">
              <a:rPr lang="en-US" smtClean="0"/>
              <a:t>‹#›</a:t>
            </a:fld>
            <a:endParaRPr lang="en-US"/>
          </a:p>
        </p:txBody>
      </p:sp>
    </p:spTree>
    <p:extLst>
      <p:ext uri="{BB962C8B-B14F-4D97-AF65-F5344CB8AC3E}">
        <p14:creationId xmlns:p14="http://schemas.microsoft.com/office/powerpoint/2010/main" val="1395881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359A60-27B2-4734-9D09-EA5B777865F5}" type="datetimeFigureOut">
              <a:rPr lang="en-US" smtClean="0"/>
              <a:t>9/24/2017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7D55F-049B-4BF1-8074-CE475D95D44B}" type="slidenum">
              <a:rPr lang="en-US" smtClean="0"/>
              <a:t>‹#›</a:t>
            </a:fld>
            <a:endParaRPr lang="en-US"/>
          </a:p>
        </p:txBody>
      </p:sp>
    </p:spTree>
    <p:extLst>
      <p:ext uri="{BB962C8B-B14F-4D97-AF65-F5344CB8AC3E}">
        <p14:creationId xmlns:p14="http://schemas.microsoft.com/office/powerpoint/2010/main" val="681272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359A60-27B2-4734-9D09-EA5B777865F5}" type="datetimeFigureOut">
              <a:rPr lang="en-US" smtClean="0"/>
              <a:t>9/24/2017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C7D55F-049B-4BF1-8074-CE475D95D44B}" type="slidenum">
              <a:rPr lang="en-US" smtClean="0"/>
              <a:t>‹#›</a:t>
            </a:fld>
            <a:endParaRPr lang="en-US"/>
          </a:p>
        </p:txBody>
      </p:sp>
    </p:spTree>
    <p:extLst>
      <p:ext uri="{BB962C8B-B14F-4D97-AF65-F5344CB8AC3E}">
        <p14:creationId xmlns:p14="http://schemas.microsoft.com/office/powerpoint/2010/main" val="2681351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59A60-27B2-4734-9D09-EA5B777865F5}" type="datetimeFigureOut">
              <a:rPr lang="en-US" smtClean="0"/>
              <a:t>9/24/2017</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C7D55F-049B-4BF1-8074-CE475D95D44B}" type="slidenum">
              <a:rPr lang="en-US" smtClean="0"/>
              <a:t>‹#›</a:t>
            </a:fld>
            <a:endParaRPr lang="en-US"/>
          </a:p>
        </p:txBody>
      </p:sp>
    </p:spTree>
    <p:extLst>
      <p:ext uri="{BB962C8B-B14F-4D97-AF65-F5344CB8AC3E}">
        <p14:creationId xmlns:p14="http://schemas.microsoft.com/office/powerpoint/2010/main" val="1373537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7854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47800" y="0"/>
            <a:ext cx="7543800" cy="685800"/>
          </a:xfrm>
        </p:spPr>
        <p:txBody>
          <a:bodyPr>
            <a:normAutofit/>
          </a:bodyPr>
          <a:lstStyle/>
          <a:p>
            <a:pPr lvl="0"/>
            <a:r>
              <a:rPr lang="en-US" sz="3200" b="1" u="sng" dirty="0"/>
              <a:t>Paul’s Suffering and Work (1:24-29)</a:t>
            </a:r>
          </a:p>
        </p:txBody>
      </p:sp>
      <p:sp>
        <p:nvSpPr>
          <p:cNvPr id="4" name="Content Placeholder 3"/>
          <p:cNvSpPr>
            <a:spLocks noGrp="1"/>
          </p:cNvSpPr>
          <p:nvPr>
            <p:ph idx="1"/>
          </p:nvPr>
        </p:nvSpPr>
        <p:spPr>
          <a:xfrm>
            <a:off x="1371600" y="762000"/>
            <a:ext cx="7620000" cy="6019800"/>
          </a:xfrm>
        </p:spPr>
        <p:txBody>
          <a:bodyPr>
            <a:normAutofit fontScale="85000" lnSpcReduction="10000"/>
          </a:bodyPr>
          <a:lstStyle/>
          <a:p>
            <a:pPr marL="0" lvl="0" indent="0">
              <a:buNone/>
            </a:pPr>
            <a:r>
              <a:rPr lang="en-US" baseline="30000" dirty="0"/>
              <a:t>24</a:t>
            </a:r>
            <a:r>
              <a:rPr lang="en-US" dirty="0"/>
              <a:t>Now I rejoice in my sufferings for your sake, and in my flesh I am filling up what is lacking in Christ's afflictions for the sake of his body, that is, the church, </a:t>
            </a:r>
            <a:br>
              <a:rPr lang="en-US" dirty="0"/>
            </a:br>
            <a:r>
              <a:rPr lang="en-US" b="1" baseline="30000" dirty="0"/>
              <a:t>25</a:t>
            </a:r>
            <a:r>
              <a:rPr lang="en-US" dirty="0"/>
              <a:t> of which I became a minister according to the stewardship from God that was given to me for you, to make the word of God fully known, </a:t>
            </a:r>
            <a:r>
              <a:rPr lang="en-US" b="1" baseline="30000" dirty="0"/>
              <a:t>26</a:t>
            </a:r>
            <a:r>
              <a:rPr lang="en-US" dirty="0"/>
              <a:t> the mystery hidden for ages and generations but now revealed to his saints. </a:t>
            </a:r>
            <a:r>
              <a:rPr lang="en-US" b="1" baseline="30000" dirty="0"/>
              <a:t>27</a:t>
            </a:r>
            <a:r>
              <a:rPr lang="en-US" dirty="0"/>
              <a:t> To them God chose to make known how great among the Gentiles are the riches of the glory of this mystery, which is Christ in you, the hope of glory. </a:t>
            </a:r>
            <a:r>
              <a:rPr lang="en-US" b="1" baseline="30000" dirty="0"/>
              <a:t>28</a:t>
            </a:r>
            <a:r>
              <a:rPr lang="en-US" dirty="0"/>
              <a:t> Him we proclaim, warning everyone and teaching everyone with all wisdom, that we may present everyone mature in Christ. </a:t>
            </a:r>
            <a:r>
              <a:rPr lang="en-US" b="1" baseline="30000" dirty="0"/>
              <a:t>29</a:t>
            </a:r>
            <a:r>
              <a:rPr lang="en-US" dirty="0"/>
              <a:t> For this I toil, struggling with all his energy that he powerfully works within me. </a:t>
            </a:r>
          </a:p>
        </p:txBody>
      </p:sp>
      <p:sp>
        <p:nvSpPr>
          <p:cNvPr id="6" name="Rectangle 5"/>
          <p:cNvSpPr/>
          <p:nvPr/>
        </p:nvSpPr>
        <p:spPr>
          <a:xfrm>
            <a:off x="76200" y="76200"/>
            <a:ext cx="1295400" cy="6705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600" b="1" dirty="0"/>
          </a:p>
        </p:txBody>
      </p:sp>
    </p:spTree>
    <p:extLst>
      <p:ext uri="{BB962C8B-B14F-4D97-AF65-F5344CB8AC3E}">
        <p14:creationId xmlns:p14="http://schemas.microsoft.com/office/powerpoint/2010/main" val="1148283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47800" y="0"/>
            <a:ext cx="7543800" cy="1066800"/>
          </a:xfrm>
        </p:spPr>
        <p:txBody>
          <a:bodyPr>
            <a:normAutofit/>
          </a:bodyPr>
          <a:lstStyle/>
          <a:p>
            <a:pPr lvl="0"/>
            <a:r>
              <a:rPr lang="en-US" sz="3200" b="1" u="sng" dirty="0"/>
              <a:t>Mystery of Christ (2:1-3)</a:t>
            </a:r>
          </a:p>
        </p:txBody>
      </p:sp>
      <p:sp>
        <p:nvSpPr>
          <p:cNvPr id="4" name="Content Placeholder 3"/>
          <p:cNvSpPr>
            <a:spLocks noGrp="1"/>
          </p:cNvSpPr>
          <p:nvPr>
            <p:ph idx="1"/>
          </p:nvPr>
        </p:nvSpPr>
        <p:spPr>
          <a:xfrm>
            <a:off x="1371600" y="1143000"/>
            <a:ext cx="7620000" cy="5638800"/>
          </a:xfrm>
        </p:spPr>
        <p:txBody>
          <a:bodyPr>
            <a:normAutofit/>
          </a:bodyPr>
          <a:lstStyle/>
          <a:p>
            <a:pPr marL="0" lvl="0" indent="0">
              <a:buNone/>
            </a:pPr>
            <a:r>
              <a:rPr lang="en-US" baseline="30000" dirty="0"/>
              <a:t>1</a:t>
            </a:r>
            <a:r>
              <a:rPr lang="en-US" dirty="0"/>
              <a:t>For I want you to know how great a struggle I have for you and for those at Laodicea and for all who have not seen me face to face, </a:t>
            </a:r>
            <a:r>
              <a:rPr lang="en-US" b="1" baseline="30000" dirty="0"/>
              <a:t>2</a:t>
            </a:r>
            <a:r>
              <a:rPr lang="en-US" dirty="0"/>
              <a:t> that their hearts may be encouraged, being knit together in love, to reach all the riches of </a:t>
            </a:r>
            <a:r>
              <a:rPr lang="en-US" b="1" u="sng" dirty="0"/>
              <a:t>full assurance of understanding and the knowledge of God's mystery, which is Christ</a:t>
            </a:r>
            <a:r>
              <a:rPr lang="en-US" dirty="0"/>
              <a:t>, </a:t>
            </a:r>
            <a:r>
              <a:rPr lang="en-US" b="1" baseline="30000" dirty="0"/>
              <a:t>3</a:t>
            </a:r>
            <a:r>
              <a:rPr lang="en-US" dirty="0"/>
              <a:t> in whom are hidden all the treasures of wisdom and knowledge. </a:t>
            </a:r>
          </a:p>
        </p:txBody>
      </p:sp>
      <p:sp>
        <p:nvSpPr>
          <p:cNvPr id="6" name="Rectangle 5"/>
          <p:cNvSpPr/>
          <p:nvPr/>
        </p:nvSpPr>
        <p:spPr>
          <a:xfrm>
            <a:off x="76200" y="76200"/>
            <a:ext cx="1295400" cy="6705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600" b="1" dirty="0"/>
          </a:p>
        </p:txBody>
      </p:sp>
    </p:spTree>
    <p:extLst>
      <p:ext uri="{BB962C8B-B14F-4D97-AF65-F5344CB8AC3E}">
        <p14:creationId xmlns:p14="http://schemas.microsoft.com/office/powerpoint/2010/main" val="1723586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47800" y="0"/>
            <a:ext cx="7543800" cy="1066800"/>
          </a:xfrm>
        </p:spPr>
        <p:txBody>
          <a:bodyPr>
            <a:normAutofit/>
          </a:bodyPr>
          <a:lstStyle/>
          <a:p>
            <a:pPr lvl="0"/>
            <a:r>
              <a:rPr lang="en-US" sz="3200" b="1" u="sng" dirty="0"/>
              <a:t>Warnings against False Teachers (2:4-8)</a:t>
            </a:r>
          </a:p>
        </p:txBody>
      </p:sp>
      <p:sp>
        <p:nvSpPr>
          <p:cNvPr id="4" name="Content Placeholder 3"/>
          <p:cNvSpPr>
            <a:spLocks noGrp="1"/>
          </p:cNvSpPr>
          <p:nvPr>
            <p:ph idx="1"/>
          </p:nvPr>
        </p:nvSpPr>
        <p:spPr>
          <a:xfrm>
            <a:off x="1371600" y="1143000"/>
            <a:ext cx="7620000" cy="5638800"/>
          </a:xfrm>
        </p:spPr>
        <p:txBody>
          <a:bodyPr>
            <a:normAutofit fontScale="92500" lnSpcReduction="10000"/>
          </a:bodyPr>
          <a:lstStyle/>
          <a:p>
            <a:pPr marL="0" lvl="0" indent="0">
              <a:buNone/>
            </a:pPr>
            <a:r>
              <a:rPr lang="en-US" b="1" baseline="30000" dirty="0"/>
              <a:t>4</a:t>
            </a:r>
            <a:r>
              <a:rPr lang="en-US" dirty="0"/>
              <a:t> I say this in order that </a:t>
            </a:r>
            <a:r>
              <a:rPr lang="en-US" i="1" u="sng" dirty="0"/>
              <a:t>no one may delude you with plausible arguments</a:t>
            </a:r>
            <a:r>
              <a:rPr lang="en-US" dirty="0"/>
              <a:t>. </a:t>
            </a:r>
            <a:r>
              <a:rPr lang="en-US" b="1" baseline="30000" dirty="0"/>
              <a:t>5</a:t>
            </a:r>
            <a:r>
              <a:rPr lang="en-US" dirty="0"/>
              <a:t> For though I am absent in body, yet I am with you in spirit, rejoicing to see your good order and the firmness of your faith in Christ. </a:t>
            </a:r>
            <a:r>
              <a:rPr lang="en-US" b="1" baseline="30000" dirty="0"/>
              <a:t>6</a:t>
            </a:r>
            <a:r>
              <a:rPr lang="en-US" dirty="0"/>
              <a:t> Therefore, as you received Christ Jesus the Lord, so walk in him, </a:t>
            </a:r>
            <a:r>
              <a:rPr lang="en-US" b="1" baseline="30000" dirty="0"/>
              <a:t>7</a:t>
            </a:r>
            <a:r>
              <a:rPr lang="en-US" dirty="0"/>
              <a:t> rooted and built up in him and established in the faith, just as you were taught, abounding in thanksgiving. </a:t>
            </a:r>
            <a:r>
              <a:rPr lang="en-US" b="1" baseline="30000" dirty="0"/>
              <a:t>8</a:t>
            </a:r>
            <a:r>
              <a:rPr lang="en-US" dirty="0"/>
              <a:t> </a:t>
            </a:r>
            <a:r>
              <a:rPr lang="en-US" i="1" u="sng" dirty="0"/>
              <a:t>See to it that no one takes you captive by philosophy and empty deceit, according to human tradition, according to the elemental spirits of the world, and not according to Christ</a:t>
            </a:r>
            <a:r>
              <a:rPr lang="en-US" dirty="0"/>
              <a:t>. </a:t>
            </a:r>
          </a:p>
        </p:txBody>
      </p:sp>
      <p:sp>
        <p:nvSpPr>
          <p:cNvPr id="6" name="Rectangle 5"/>
          <p:cNvSpPr/>
          <p:nvPr/>
        </p:nvSpPr>
        <p:spPr>
          <a:xfrm>
            <a:off x="76200" y="76200"/>
            <a:ext cx="1295400" cy="6705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600" b="1" dirty="0"/>
          </a:p>
        </p:txBody>
      </p:sp>
    </p:spTree>
    <p:extLst>
      <p:ext uri="{BB962C8B-B14F-4D97-AF65-F5344CB8AC3E}">
        <p14:creationId xmlns:p14="http://schemas.microsoft.com/office/powerpoint/2010/main" val="2091810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47800" y="0"/>
            <a:ext cx="7543800" cy="1066800"/>
          </a:xfrm>
        </p:spPr>
        <p:txBody>
          <a:bodyPr>
            <a:normAutofit/>
          </a:bodyPr>
          <a:lstStyle/>
          <a:p>
            <a:pPr lvl="0"/>
            <a:r>
              <a:rPr lang="en-US" sz="3200" b="1" u="sng" dirty="0"/>
              <a:t>Christ the Safeguard (2:9-15)</a:t>
            </a:r>
          </a:p>
        </p:txBody>
      </p:sp>
      <p:sp>
        <p:nvSpPr>
          <p:cNvPr id="4" name="Content Placeholder 3"/>
          <p:cNvSpPr>
            <a:spLocks noGrp="1"/>
          </p:cNvSpPr>
          <p:nvPr>
            <p:ph idx="1"/>
          </p:nvPr>
        </p:nvSpPr>
        <p:spPr>
          <a:xfrm>
            <a:off x="1371600" y="914400"/>
            <a:ext cx="7620000" cy="5867400"/>
          </a:xfrm>
        </p:spPr>
        <p:txBody>
          <a:bodyPr>
            <a:normAutofit fontScale="77500" lnSpcReduction="20000"/>
          </a:bodyPr>
          <a:lstStyle/>
          <a:p>
            <a:pPr marL="0" lvl="0" indent="0">
              <a:buNone/>
            </a:pPr>
            <a:r>
              <a:rPr lang="en-US" b="1" baseline="30000" dirty="0"/>
              <a:t>9</a:t>
            </a:r>
            <a:r>
              <a:rPr lang="en-US" dirty="0"/>
              <a:t> For </a:t>
            </a:r>
            <a:r>
              <a:rPr lang="en-US" b="1" u="sng" dirty="0"/>
              <a:t>in him the whole fullness of deity dwells bodily</a:t>
            </a:r>
            <a:r>
              <a:rPr lang="en-US" dirty="0"/>
              <a:t>, </a:t>
            </a:r>
            <a:br>
              <a:rPr lang="en-US" dirty="0"/>
            </a:br>
            <a:r>
              <a:rPr lang="en-US" b="1" baseline="30000" dirty="0"/>
              <a:t>10</a:t>
            </a:r>
            <a:r>
              <a:rPr lang="en-US" dirty="0"/>
              <a:t> and you have been filled in him, who is the head of all rule and authority. </a:t>
            </a:r>
            <a:r>
              <a:rPr lang="en-US" b="1" baseline="30000" dirty="0"/>
              <a:t>11</a:t>
            </a:r>
            <a:r>
              <a:rPr lang="en-US" dirty="0"/>
              <a:t> In him also you were circumcised with a circumcision made without hands, by putting off the body of the flesh, by the circumcision of Christ, </a:t>
            </a:r>
            <a:r>
              <a:rPr lang="en-US" b="1" baseline="30000" dirty="0"/>
              <a:t>12</a:t>
            </a:r>
            <a:r>
              <a:rPr lang="en-US" dirty="0"/>
              <a:t> having been buried with him in baptism, in which you were also raised with him through faith in the powerful working of God, who raised him from the dead. </a:t>
            </a:r>
            <a:r>
              <a:rPr lang="en-US" b="1" baseline="30000" dirty="0"/>
              <a:t>13</a:t>
            </a:r>
            <a:r>
              <a:rPr lang="en-US" dirty="0"/>
              <a:t> And you, who were dead in your trespasses and the uncircumcision of your flesh, God made alive together with him, having forgiven us all our trespasses, </a:t>
            </a:r>
            <a:r>
              <a:rPr lang="en-US" b="1" baseline="30000" dirty="0"/>
              <a:t>14</a:t>
            </a:r>
            <a:r>
              <a:rPr lang="en-US" dirty="0"/>
              <a:t> by canceling the record of debt that stood against us with its legal demands. This he set aside, nailing it to the cross. </a:t>
            </a:r>
            <a:r>
              <a:rPr lang="en-US" b="1" baseline="30000" dirty="0"/>
              <a:t>15</a:t>
            </a:r>
            <a:r>
              <a:rPr lang="en-US" dirty="0"/>
              <a:t> He disarmed the rulers and authorities and put them to open shame, by triumphing over them in him. </a:t>
            </a:r>
          </a:p>
        </p:txBody>
      </p:sp>
      <p:sp>
        <p:nvSpPr>
          <p:cNvPr id="6" name="Rectangle 5"/>
          <p:cNvSpPr/>
          <p:nvPr/>
        </p:nvSpPr>
        <p:spPr>
          <a:xfrm>
            <a:off x="76200" y="76200"/>
            <a:ext cx="1295400" cy="6705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600" b="1" dirty="0"/>
          </a:p>
        </p:txBody>
      </p:sp>
    </p:spTree>
    <p:extLst>
      <p:ext uri="{BB962C8B-B14F-4D97-AF65-F5344CB8AC3E}">
        <p14:creationId xmlns:p14="http://schemas.microsoft.com/office/powerpoint/2010/main" val="2309811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baseline="30000"/>
              <a:t>16</a:t>
            </a:r>
            <a:r>
              <a:rPr lang="en-US"/>
              <a:t> Therefore let no one pass judgment on you in questions of food and drink, or with regard to a festival or a new moon or a Sabbath. </a:t>
            </a:r>
            <a:br>
              <a:rPr lang="en-US"/>
            </a:br>
            <a:r>
              <a:rPr lang="en-US" b="1" baseline="30000"/>
              <a:t>17</a:t>
            </a:r>
            <a:r>
              <a:rPr lang="en-US"/>
              <a:t> These are a shadow of the things to come, but the substance belongs to Christ. </a:t>
            </a:r>
            <a:br>
              <a:rPr lang="en-US"/>
            </a:br>
            <a:r>
              <a:rPr lang="en-US" b="1" baseline="30000"/>
              <a:t>18</a:t>
            </a:r>
            <a:r>
              <a:rPr lang="en-US"/>
              <a:t> Let no one disqualify you, insisting on asceticism and worship of angels, going on in detail about visions, puffed up without reason by his sensuous mind, </a:t>
            </a:r>
            <a:br>
              <a:rPr lang="en-US"/>
            </a:br>
            <a:r>
              <a:rPr lang="en-US" b="1" baseline="30000"/>
              <a:t>19</a:t>
            </a:r>
            <a:r>
              <a:rPr lang="en-US"/>
              <a:t> and not holding fast to the Head, from whom the whole body, nourished and knit together through its joints and ligaments, grows with a growth that is from God. </a:t>
            </a:r>
            <a:br>
              <a:rPr lang="en-US"/>
            </a:br>
            <a:r>
              <a:rPr lang="en-US" b="1" baseline="30000"/>
              <a:t>20</a:t>
            </a:r>
            <a:r>
              <a:rPr lang="en-US"/>
              <a:t> If with Christ you died to the elemental spirits of the world, why, as if you were still alive in the world, do you submit to regulations— </a:t>
            </a:r>
            <a:br>
              <a:rPr lang="en-US"/>
            </a:br>
            <a:r>
              <a:rPr lang="en-US" b="1" baseline="30000"/>
              <a:t>21</a:t>
            </a:r>
            <a:r>
              <a:rPr lang="en-US"/>
              <a:t> "Do not handle, Do not taste, Do not touch" </a:t>
            </a:r>
            <a:br>
              <a:rPr lang="en-US"/>
            </a:br>
            <a:r>
              <a:rPr lang="en-US" b="1" baseline="30000"/>
              <a:t>22</a:t>
            </a:r>
            <a:r>
              <a:rPr lang="en-US"/>
              <a:t> (referring to things that all perish as they are used)—according to human precepts and teachings? </a:t>
            </a:r>
            <a:br>
              <a:rPr lang="en-US"/>
            </a:br>
            <a:r>
              <a:rPr lang="en-US" b="1" baseline="30000"/>
              <a:t>23</a:t>
            </a:r>
            <a:r>
              <a:rPr lang="en-US"/>
              <a:t> These have indeed an appearance of wisdom in promoting self-made religion and asceticism and severity to the body, but they are of no value in stopping the indulgence of the flesh.</a:t>
            </a:r>
          </a:p>
        </p:txBody>
      </p:sp>
      <p:sp>
        <p:nvSpPr>
          <p:cNvPr id="2" name="Title 1"/>
          <p:cNvSpPr>
            <a:spLocks noGrp="1"/>
          </p:cNvSpPr>
          <p:nvPr>
            <p:ph type="title"/>
          </p:nvPr>
        </p:nvSpPr>
        <p:spPr>
          <a:xfrm>
            <a:off x="1447800" y="-76200"/>
            <a:ext cx="7543800" cy="1066800"/>
          </a:xfrm>
        </p:spPr>
        <p:txBody>
          <a:bodyPr>
            <a:normAutofit/>
          </a:bodyPr>
          <a:lstStyle/>
          <a:p>
            <a:pPr lvl="0"/>
            <a:r>
              <a:rPr lang="en-US" sz="3200" b="1" u="sng" dirty="0"/>
              <a:t>Warnings against False Teachers (2:16-23)</a:t>
            </a:r>
          </a:p>
        </p:txBody>
      </p:sp>
      <p:sp>
        <p:nvSpPr>
          <p:cNvPr id="4" name="Content Placeholder 3"/>
          <p:cNvSpPr>
            <a:spLocks noGrp="1"/>
          </p:cNvSpPr>
          <p:nvPr>
            <p:ph idx="1"/>
          </p:nvPr>
        </p:nvSpPr>
        <p:spPr>
          <a:xfrm>
            <a:off x="1371600" y="838200"/>
            <a:ext cx="7620000" cy="5943600"/>
          </a:xfrm>
        </p:spPr>
        <p:txBody>
          <a:bodyPr>
            <a:normAutofit fontScale="77500" lnSpcReduction="20000"/>
          </a:bodyPr>
          <a:lstStyle/>
          <a:p>
            <a:pPr marL="0" lvl="0" indent="0">
              <a:buNone/>
            </a:pPr>
            <a:r>
              <a:rPr lang="en-US" b="1" baseline="30000" dirty="0"/>
              <a:t>16</a:t>
            </a:r>
            <a:r>
              <a:rPr lang="en-US" dirty="0"/>
              <a:t> Therefore let no one pass judgment on you in questions of food and drink, or with regard to a festival or a new moon or a Sabbath. </a:t>
            </a:r>
            <a:r>
              <a:rPr lang="en-US" b="1" baseline="30000" dirty="0"/>
              <a:t>17</a:t>
            </a:r>
            <a:r>
              <a:rPr lang="en-US" dirty="0"/>
              <a:t> These are a shadow of the things to come, but the substance belongs to Christ. </a:t>
            </a:r>
            <a:r>
              <a:rPr lang="en-US" b="1" baseline="30000" dirty="0"/>
              <a:t>18</a:t>
            </a:r>
            <a:r>
              <a:rPr lang="en-US" dirty="0"/>
              <a:t> Let no one disqualify you, insisting on asceticism and worship of angels, going on in detail about visions, puffed up without reason by his sensuous mind, </a:t>
            </a:r>
            <a:r>
              <a:rPr lang="en-US" b="1" baseline="30000" dirty="0"/>
              <a:t>19</a:t>
            </a:r>
            <a:r>
              <a:rPr lang="en-US" dirty="0"/>
              <a:t> and not holding fast to the Head, from whom the whole body, nourished and knit together through its joints and ligaments, grows with a growth that is from God. </a:t>
            </a:r>
            <a:r>
              <a:rPr lang="en-US" b="1" baseline="30000" dirty="0"/>
              <a:t>20</a:t>
            </a:r>
            <a:r>
              <a:rPr lang="en-US" dirty="0"/>
              <a:t> If with Christ you died to the elemental spirits of the world, why, as if you were still alive in the world, do you submit to regulations— </a:t>
            </a:r>
            <a:r>
              <a:rPr lang="en-US" b="1" baseline="30000" dirty="0"/>
              <a:t>21</a:t>
            </a:r>
            <a:r>
              <a:rPr lang="en-US" dirty="0"/>
              <a:t> "Do not handle, Do not taste, Do not touch"  </a:t>
            </a:r>
            <a:r>
              <a:rPr lang="en-US" b="1" baseline="30000" dirty="0"/>
              <a:t>22</a:t>
            </a:r>
            <a:r>
              <a:rPr lang="en-US" dirty="0"/>
              <a:t> (referring to things that all perish as they are used)—according to human precepts and teachings? </a:t>
            </a:r>
            <a:r>
              <a:rPr lang="en-US" b="1" baseline="30000" dirty="0"/>
              <a:t>23</a:t>
            </a:r>
            <a:r>
              <a:rPr lang="en-US" dirty="0"/>
              <a:t> These have indeed an appearance of wisdom in promoting self-made religion and asceticism and severity to the body, but they are of no value in stopping the indulgence of the flesh.</a:t>
            </a:r>
          </a:p>
        </p:txBody>
      </p:sp>
      <p:sp>
        <p:nvSpPr>
          <p:cNvPr id="6" name="Rectangle 5"/>
          <p:cNvSpPr/>
          <p:nvPr/>
        </p:nvSpPr>
        <p:spPr>
          <a:xfrm>
            <a:off x="76200" y="76200"/>
            <a:ext cx="1295400" cy="6705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600" b="1" dirty="0"/>
          </a:p>
        </p:txBody>
      </p:sp>
    </p:spTree>
    <p:extLst>
      <p:ext uri="{BB962C8B-B14F-4D97-AF65-F5344CB8AC3E}">
        <p14:creationId xmlns:p14="http://schemas.microsoft.com/office/powerpoint/2010/main" val="2162840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4537662"/>
            <a:ext cx="7772400" cy="1024937"/>
          </a:xfrm>
        </p:spPr>
        <p:txBody>
          <a:bodyPr>
            <a:normAutofit/>
          </a:bodyPr>
          <a:lstStyle/>
          <a:p>
            <a:r>
              <a:rPr lang="en-US" dirty="0"/>
              <a:t>“…Christ is all, and in all.”</a:t>
            </a:r>
          </a:p>
        </p:txBody>
      </p:sp>
      <p:sp>
        <p:nvSpPr>
          <p:cNvPr id="3" name="Subtitle 2"/>
          <p:cNvSpPr>
            <a:spLocks noGrp="1"/>
          </p:cNvSpPr>
          <p:nvPr>
            <p:ph type="subTitle" idx="1"/>
          </p:nvPr>
        </p:nvSpPr>
        <p:spPr>
          <a:xfrm>
            <a:off x="2514600" y="5562600"/>
            <a:ext cx="6400800" cy="1143000"/>
          </a:xfrm>
        </p:spPr>
        <p:txBody>
          <a:bodyPr>
            <a:normAutofit lnSpcReduction="10000"/>
          </a:bodyPr>
          <a:lstStyle/>
          <a:p>
            <a:pPr algn="r"/>
            <a:r>
              <a:rPr lang="en-US" dirty="0"/>
              <a:t>Church of Christ at Medina</a:t>
            </a:r>
          </a:p>
          <a:p>
            <a:pPr algn="r"/>
            <a:r>
              <a:rPr lang="en-US" dirty="0"/>
              <a:t>September 24</a:t>
            </a:r>
            <a:r>
              <a:rPr lang="en-US" baseline="30000" dirty="0"/>
              <a:t>th</a:t>
            </a:r>
            <a:r>
              <a:rPr lang="en-US" dirty="0"/>
              <a:t>, 2017</a:t>
            </a:r>
          </a:p>
        </p:txBody>
      </p:sp>
      <p:pic>
        <p:nvPicPr>
          <p:cNvPr id="4" name="Picture 3">
            <a:extLst>
              <a:ext uri="{FF2B5EF4-FFF2-40B4-BE49-F238E27FC236}">
                <a16:creationId xmlns:a16="http://schemas.microsoft.com/office/drawing/2014/main" id="{51169D43-7DE2-4010-BC69-FD57B11C9661}"/>
              </a:ext>
            </a:extLst>
          </p:cNvPr>
          <p:cNvPicPr>
            <a:picLocks noChangeAspect="1"/>
          </p:cNvPicPr>
          <p:nvPr/>
        </p:nvPicPr>
        <p:blipFill>
          <a:blip r:embed="rId2"/>
          <a:stretch>
            <a:fillRect/>
          </a:stretch>
        </p:blipFill>
        <p:spPr>
          <a:xfrm>
            <a:off x="1673718" y="685800"/>
            <a:ext cx="5796564" cy="3851862"/>
          </a:xfrm>
          <a:prstGeom prst="rect">
            <a:avLst/>
          </a:prstGeom>
        </p:spPr>
      </p:pic>
    </p:spTree>
    <p:extLst>
      <p:ext uri="{BB962C8B-B14F-4D97-AF65-F5344CB8AC3E}">
        <p14:creationId xmlns:p14="http://schemas.microsoft.com/office/powerpoint/2010/main" val="3418251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676400" y="152400"/>
            <a:ext cx="7315200" cy="685800"/>
          </a:xfrm>
        </p:spPr>
        <p:txBody>
          <a:bodyPr>
            <a:normAutofit fontScale="90000"/>
          </a:bodyPr>
          <a:lstStyle/>
          <a:p>
            <a:r>
              <a:rPr lang="en-US" b="1" u="sng" dirty="0"/>
              <a:t>The city of Colossae</a:t>
            </a:r>
          </a:p>
        </p:txBody>
      </p:sp>
      <p:sp>
        <p:nvSpPr>
          <p:cNvPr id="4" name="Content Placeholder 3"/>
          <p:cNvSpPr>
            <a:spLocks noGrp="1"/>
          </p:cNvSpPr>
          <p:nvPr>
            <p:ph idx="1"/>
          </p:nvPr>
        </p:nvSpPr>
        <p:spPr>
          <a:xfrm>
            <a:off x="1371600" y="990600"/>
            <a:ext cx="2551550" cy="5562599"/>
          </a:xfrm>
        </p:spPr>
        <p:txBody>
          <a:bodyPr>
            <a:normAutofit fontScale="85000" lnSpcReduction="20000"/>
          </a:bodyPr>
          <a:lstStyle/>
          <a:p>
            <a:r>
              <a:rPr lang="en-US" dirty="0"/>
              <a:t>Colossae was a city about 100 miles east of Ephesus, in the Roman province of Asia.</a:t>
            </a:r>
          </a:p>
          <a:p>
            <a:r>
              <a:rPr lang="en-US" dirty="0"/>
              <a:t>It was situated in the </a:t>
            </a:r>
            <a:r>
              <a:rPr lang="en-US" dirty="0" err="1"/>
              <a:t>Lycus</a:t>
            </a:r>
            <a:r>
              <a:rPr lang="en-US" dirty="0"/>
              <a:t> River valley, straddling the east-west trade route connecting Ephesus to Mesopotamia.</a:t>
            </a:r>
          </a:p>
        </p:txBody>
      </p:sp>
      <p:sp>
        <p:nvSpPr>
          <p:cNvPr id="6" name="Rectangle 5"/>
          <p:cNvSpPr/>
          <p:nvPr/>
        </p:nvSpPr>
        <p:spPr>
          <a:xfrm>
            <a:off x="76200" y="76200"/>
            <a:ext cx="1295400" cy="6705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b="1" dirty="0"/>
              <a:t>x</a:t>
            </a:r>
          </a:p>
        </p:txBody>
      </p:sp>
      <p:pic>
        <p:nvPicPr>
          <p:cNvPr id="1026" name="Picture 2" descr="C:\Program Files (x86)\CROSS Shared\Library\Maps\Linked\images\pauljrny.png">
            <a:extLst>
              <a:ext uri="{FF2B5EF4-FFF2-40B4-BE49-F238E27FC236}">
                <a16:creationId xmlns:a16="http://schemas.microsoft.com/office/drawing/2014/main" id="{AF9336D3-9C85-448C-81A9-B9769BD70A8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1628" t="23856" r="15581" b="34313"/>
          <a:stretch/>
        </p:blipFill>
        <p:spPr bwMode="auto">
          <a:xfrm>
            <a:off x="4483483" y="1143000"/>
            <a:ext cx="4491038" cy="31242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4A555E35-B89B-4F2F-85C9-ED5FBDE7B681}"/>
              </a:ext>
            </a:extLst>
          </p:cNvPr>
          <p:cNvSpPr txBox="1"/>
          <p:nvPr/>
        </p:nvSpPr>
        <p:spPr>
          <a:xfrm>
            <a:off x="4540469" y="4267200"/>
            <a:ext cx="4073580" cy="2308324"/>
          </a:xfrm>
          <a:prstGeom prst="rect">
            <a:avLst/>
          </a:prstGeom>
          <a:noFill/>
        </p:spPr>
        <p:txBody>
          <a:bodyPr wrap="square" rtlCol="0">
            <a:spAutoFit/>
          </a:bodyPr>
          <a:lstStyle/>
          <a:p>
            <a:pPr algn="ctr"/>
            <a:r>
              <a:rPr lang="en-US" sz="2400" i="1" dirty="0">
                <a:solidFill>
                  <a:srgbClr val="0000FF"/>
                </a:solidFill>
              </a:rPr>
              <a:t>Because of the conglomeration of people, there mixtures of religious beliefs including Christianity, Judaism, Stoicism, Epicureanism, </a:t>
            </a:r>
            <a:r>
              <a:rPr lang="en-US" sz="2400" i="1" dirty="0" err="1">
                <a:solidFill>
                  <a:srgbClr val="0000FF"/>
                </a:solidFill>
              </a:rPr>
              <a:t>Oriential</a:t>
            </a:r>
            <a:r>
              <a:rPr lang="en-US" sz="2400" i="1" dirty="0">
                <a:solidFill>
                  <a:srgbClr val="0000FF"/>
                </a:solidFill>
              </a:rPr>
              <a:t> religions and Greek religions.</a:t>
            </a:r>
          </a:p>
        </p:txBody>
      </p:sp>
    </p:spTree>
    <p:extLst>
      <p:ext uri="{BB962C8B-B14F-4D97-AF65-F5344CB8AC3E}">
        <p14:creationId xmlns:p14="http://schemas.microsoft.com/office/powerpoint/2010/main" val="885209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47800" y="152400"/>
            <a:ext cx="7543800" cy="685800"/>
          </a:xfrm>
        </p:spPr>
        <p:txBody>
          <a:bodyPr>
            <a:normAutofit/>
          </a:bodyPr>
          <a:lstStyle/>
          <a:p>
            <a:r>
              <a:rPr lang="en-US" sz="3200" b="1" u="sng" dirty="0"/>
              <a:t>General Notes on Colossians</a:t>
            </a:r>
          </a:p>
        </p:txBody>
      </p:sp>
      <p:sp>
        <p:nvSpPr>
          <p:cNvPr id="4" name="Content Placeholder 3"/>
          <p:cNvSpPr>
            <a:spLocks noGrp="1"/>
          </p:cNvSpPr>
          <p:nvPr>
            <p:ph idx="1"/>
          </p:nvPr>
        </p:nvSpPr>
        <p:spPr>
          <a:xfrm>
            <a:off x="1371600" y="990600"/>
            <a:ext cx="7467600" cy="5638800"/>
          </a:xfrm>
        </p:spPr>
        <p:txBody>
          <a:bodyPr>
            <a:normAutofit lnSpcReduction="10000"/>
          </a:bodyPr>
          <a:lstStyle/>
          <a:p>
            <a:r>
              <a:rPr lang="en-US" dirty="0"/>
              <a:t>Purpose</a:t>
            </a:r>
          </a:p>
          <a:p>
            <a:pPr lvl="1"/>
            <a:r>
              <a:rPr lang="en-US" dirty="0"/>
              <a:t>Paul’s purpose was to remind the Colossians that their salvation was in Christ alone.</a:t>
            </a:r>
          </a:p>
          <a:p>
            <a:pPr lvl="1"/>
            <a:r>
              <a:rPr lang="en-US" dirty="0"/>
              <a:t>It was a response to information that false teaching existed in Colossae.  False teaching consisted of:</a:t>
            </a:r>
          </a:p>
          <a:p>
            <a:pPr lvl="2"/>
            <a:r>
              <a:rPr lang="en-US" dirty="0"/>
              <a:t>“…philosophy and empty deceit, according to human tradition, according to the elemental spirits of the world…”  (2:8)</a:t>
            </a:r>
          </a:p>
          <a:p>
            <a:pPr lvl="2"/>
            <a:r>
              <a:rPr lang="en-US" dirty="0"/>
              <a:t>“…in questions of food and drink, or with regard to a festival or a new moon or a Sabbath.”  (2:16)</a:t>
            </a:r>
          </a:p>
          <a:p>
            <a:pPr lvl="2"/>
            <a:r>
              <a:rPr lang="en-US" dirty="0"/>
              <a:t>“…insisting on asceticism and worship of angels, going on in detail about visions, puffed up without reason by his sensuous mind..”  (2:18)</a:t>
            </a:r>
          </a:p>
        </p:txBody>
      </p:sp>
      <p:sp>
        <p:nvSpPr>
          <p:cNvPr id="6" name="Rectangle 5"/>
          <p:cNvSpPr/>
          <p:nvPr/>
        </p:nvSpPr>
        <p:spPr>
          <a:xfrm>
            <a:off x="76200" y="76200"/>
            <a:ext cx="1295400" cy="6705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600" b="1" dirty="0"/>
          </a:p>
        </p:txBody>
      </p:sp>
    </p:spTree>
    <p:extLst>
      <p:ext uri="{BB962C8B-B14F-4D97-AF65-F5344CB8AC3E}">
        <p14:creationId xmlns:p14="http://schemas.microsoft.com/office/powerpoint/2010/main" val="156599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47800" y="0"/>
            <a:ext cx="7543800" cy="685800"/>
          </a:xfrm>
        </p:spPr>
        <p:txBody>
          <a:bodyPr>
            <a:normAutofit/>
          </a:bodyPr>
          <a:lstStyle/>
          <a:p>
            <a:r>
              <a:rPr lang="en-US" sz="3200" b="1" u="sng" dirty="0"/>
              <a:t>Key Notes from Colossians 1</a:t>
            </a:r>
          </a:p>
        </p:txBody>
      </p:sp>
      <p:sp>
        <p:nvSpPr>
          <p:cNvPr id="4" name="Content Placeholder 3"/>
          <p:cNvSpPr>
            <a:spLocks noGrp="1"/>
          </p:cNvSpPr>
          <p:nvPr>
            <p:ph idx="1"/>
          </p:nvPr>
        </p:nvSpPr>
        <p:spPr>
          <a:xfrm>
            <a:off x="1371600" y="762000"/>
            <a:ext cx="7467600" cy="2819400"/>
          </a:xfrm>
        </p:spPr>
        <p:txBody>
          <a:bodyPr>
            <a:normAutofit fontScale="92500"/>
          </a:bodyPr>
          <a:lstStyle/>
          <a:p>
            <a:pPr marL="0" lvl="0" indent="0">
              <a:buNone/>
            </a:pPr>
            <a:r>
              <a:rPr lang="en-US" b="1" u="sng" dirty="0"/>
              <a:t>Greeting (1:1-2)</a:t>
            </a:r>
          </a:p>
          <a:p>
            <a:pPr marL="0" lvl="0" indent="0">
              <a:buNone/>
            </a:pPr>
            <a:r>
              <a:rPr lang="en-US" baseline="30000" dirty="0"/>
              <a:t>1</a:t>
            </a:r>
            <a:r>
              <a:rPr lang="en-US" dirty="0"/>
              <a:t>Paul, an apostle of Christ Jesus by the will of God, and Timothy our brother, </a:t>
            </a:r>
            <a:r>
              <a:rPr lang="en-US" b="1" baseline="30000" dirty="0"/>
              <a:t>2</a:t>
            </a:r>
            <a:r>
              <a:rPr lang="en-US" dirty="0"/>
              <a:t> To the saints and faithful brothers in Christ at Colossae: Grace to you and peace from God our Father. </a:t>
            </a:r>
          </a:p>
        </p:txBody>
      </p:sp>
      <p:sp>
        <p:nvSpPr>
          <p:cNvPr id="6" name="Rectangle 5"/>
          <p:cNvSpPr/>
          <p:nvPr/>
        </p:nvSpPr>
        <p:spPr>
          <a:xfrm>
            <a:off x="76200" y="76200"/>
            <a:ext cx="1295400" cy="6705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600" b="1" dirty="0"/>
          </a:p>
        </p:txBody>
      </p:sp>
      <p:sp>
        <p:nvSpPr>
          <p:cNvPr id="7" name="Content Placeholder 3">
            <a:extLst>
              <a:ext uri="{FF2B5EF4-FFF2-40B4-BE49-F238E27FC236}">
                <a16:creationId xmlns:a16="http://schemas.microsoft.com/office/drawing/2014/main" id="{977D43CF-F88B-4D25-8A1C-00E18E8D3DEF}"/>
              </a:ext>
            </a:extLst>
          </p:cNvPr>
          <p:cNvSpPr txBox="1">
            <a:spLocks/>
          </p:cNvSpPr>
          <p:nvPr/>
        </p:nvSpPr>
        <p:spPr>
          <a:xfrm>
            <a:off x="1403131" y="3352800"/>
            <a:ext cx="7467600" cy="333440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Arial" pitchFamily="34" charset="0"/>
              <a:buAutoNum type="arabicPeriod"/>
            </a:pPr>
            <a:r>
              <a:rPr lang="en-US" sz="2400" dirty="0">
                <a:latin typeface="Cambria" panose="02040503050406030204" pitchFamily="18" charset="0"/>
              </a:rPr>
              <a:t>The letter was written by Paul to the Christians in Colossae.</a:t>
            </a:r>
          </a:p>
          <a:p>
            <a:pPr marL="514350" indent="-514350">
              <a:buFont typeface="Arial" pitchFamily="34" charset="0"/>
              <a:buAutoNum type="arabicPeriod"/>
            </a:pPr>
            <a:r>
              <a:rPr lang="en-US" sz="2400" dirty="0">
                <a:latin typeface="Cambria" panose="02040503050406030204" pitchFamily="18" charset="0"/>
              </a:rPr>
              <a:t>Although it appears that Paul had never visited Colossae (2:1), he was still very concerned for their spiritual welfare.  </a:t>
            </a:r>
          </a:p>
        </p:txBody>
      </p:sp>
      <p:cxnSp>
        <p:nvCxnSpPr>
          <p:cNvPr id="8" name="Straight Connector 7">
            <a:extLst>
              <a:ext uri="{FF2B5EF4-FFF2-40B4-BE49-F238E27FC236}">
                <a16:creationId xmlns:a16="http://schemas.microsoft.com/office/drawing/2014/main" id="{5B25B78C-6CB2-437C-9B7D-5B2FB764A1F8}"/>
              </a:ext>
            </a:extLst>
          </p:cNvPr>
          <p:cNvCxnSpPr>
            <a:cxnSpLocks/>
          </p:cNvCxnSpPr>
          <p:nvPr/>
        </p:nvCxnSpPr>
        <p:spPr>
          <a:xfrm flipV="1">
            <a:off x="1371600" y="3276600"/>
            <a:ext cx="762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5624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1"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47800" y="0"/>
            <a:ext cx="7543800" cy="685800"/>
          </a:xfrm>
        </p:spPr>
        <p:txBody>
          <a:bodyPr>
            <a:normAutofit/>
          </a:bodyPr>
          <a:lstStyle/>
          <a:p>
            <a:r>
              <a:rPr lang="en-US" sz="3200" b="1" u="sng" dirty="0"/>
              <a:t>Key Notes from Colossians 1</a:t>
            </a:r>
          </a:p>
        </p:txBody>
      </p:sp>
      <p:sp>
        <p:nvSpPr>
          <p:cNvPr id="4" name="Content Placeholder 3"/>
          <p:cNvSpPr>
            <a:spLocks noGrp="1"/>
          </p:cNvSpPr>
          <p:nvPr>
            <p:ph idx="1"/>
          </p:nvPr>
        </p:nvSpPr>
        <p:spPr>
          <a:xfrm>
            <a:off x="1371600" y="762000"/>
            <a:ext cx="7620000" cy="3048000"/>
          </a:xfrm>
        </p:spPr>
        <p:txBody>
          <a:bodyPr>
            <a:normAutofit fontScale="62500" lnSpcReduction="20000"/>
          </a:bodyPr>
          <a:lstStyle/>
          <a:p>
            <a:pPr marL="0" lvl="0" indent="0">
              <a:buNone/>
            </a:pPr>
            <a:r>
              <a:rPr lang="en-US" b="1" u="sng" dirty="0"/>
              <a:t>Thanksgiving (1:3-8)</a:t>
            </a:r>
          </a:p>
          <a:p>
            <a:pPr marL="0" lvl="0" indent="0">
              <a:buNone/>
            </a:pPr>
            <a:r>
              <a:rPr lang="en-US" baseline="30000" dirty="0"/>
              <a:t>3</a:t>
            </a:r>
            <a:r>
              <a:rPr lang="en-US" dirty="0"/>
              <a:t>We always thank God, the Father of our Lord Jesus Christ, when we pray for you, </a:t>
            </a:r>
            <a:r>
              <a:rPr lang="en-US" b="1" baseline="30000" dirty="0"/>
              <a:t>4</a:t>
            </a:r>
            <a:r>
              <a:rPr lang="en-US" dirty="0"/>
              <a:t> since we heard of your faith in Christ Jesus and of the love that you have for all the saints, </a:t>
            </a:r>
            <a:r>
              <a:rPr lang="en-US" b="1" baseline="30000" dirty="0"/>
              <a:t>5</a:t>
            </a:r>
            <a:r>
              <a:rPr lang="en-US" dirty="0"/>
              <a:t> because of the hope laid up for you in heaven. Of this you have heard before in the word of the truth, the gospel, </a:t>
            </a:r>
            <a:r>
              <a:rPr lang="en-US" b="1" baseline="30000" dirty="0"/>
              <a:t>6</a:t>
            </a:r>
            <a:r>
              <a:rPr lang="en-US" dirty="0"/>
              <a:t> which has come to you, as indeed in the whole world it is bearing fruit and growing—as it also does among you, since the day you heard it and understood the grace of God in truth, </a:t>
            </a:r>
            <a:r>
              <a:rPr lang="en-US" b="1" baseline="30000" dirty="0"/>
              <a:t>7</a:t>
            </a:r>
            <a:r>
              <a:rPr lang="en-US" dirty="0"/>
              <a:t> just as you learned it from Epaphras our beloved fellow servant. He is a faithful minister of Christ on your behalf </a:t>
            </a:r>
            <a:r>
              <a:rPr lang="en-US" b="1" baseline="30000" dirty="0"/>
              <a:t>8</a:t>
            </a:r>
            <a:r>
              <a:rPr lang="en-US" dirty="0"/>
              <a:t> and has made known to us your love in the Spirit. </a:t>
            </a:r>
          </a:p>
        </p:txBody>
      </p:sp>
      <p:sp>
        <p:nvSpPr>
          <p:cNvPr id="6" name="Rectangle 5"/>
          <p:cNvSpPr/>
          <p:nvPr/>
        </p:nvSpPr>
        <p:spPr>
          <a:xfrm>
            <a:off x="76200" y="76200"/>
            <a:ext cx="1295400" cy="6705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600" b="1" dirty="0"/>
          </a:p>
        </p:txBody>
      </p:sp>
      <p:sp>
        <p:nvSpPr>
          <p:cNvPr id="7" name="Content Placeholder 3">
            <a:extLst>
              <a:ext uri="{FF2B5EF4-FFF2-40B4-BE49-F238E27FC236}">
                <a16:creationId xmlns:a16="http://schemas.microsoft.com/office/drawing/2014/main" id="{977D43CF-F88B-4D25-8A1C-00E18E8D3DEF}"/>
              </a:ext>
            </a:extLst>
          </p:cNvPr>
          <p:cNvSpPr txBox="1">
            <a:spLocks/>
          </p:cNvSpPr>
          <p:nvPr/>
        </p:nvSpPr>
        <p:spPr>
          <a:xfrm>
            <a:off x="1403130" y="3810000"/>
            <a:ext cx="7588469" cy="287720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Arial" pitchFamily="34" charset="0"/>
              <a:buAutoNum type="arabicPeriod"/>
            </a:pPr>
            <a:r>
              <a:rPr lang="en-US" sz="2400" dirty="0">
                <a:latin typeface="Cambria" panose="02040503050406030204" pitchFamily="18" charset="0"/>
              </a:rPr>
              <a:t>Through Epaphras, Paul had heard of the faith, love and hope.  These three characteristics are critical in the lives of all Christians.  (1 Corinthians 13:13)</a:t>
            </a:r>
          </a:p>
          <a:p>
            <a:pPr marL="514350" indent="-514350">
              <a:buFont typeface="Arial" pitchFamily="34" charset="0"/>
              <a:buAutoNum type="arabicPeriod"/>
            </a:pPr>
            <a:r>
              <a:rPr lang="en-US" sz="2400" dirty="0">
                <a:latin typeface="Cambria" panose="02040503050406030204" pitchFamily="18" charset="0"/>
              </a:rPr>
              <a:t>These characteristics appeared in the lives of these people because they had received the “</a:t>
            </a:r>
            <a:r>
              <a:rPr lang="en-US" sz="2400" i="1" dirty="0">
                <a:latin typeface="Cambria" panose="02040503050406030204" pitchFamily="18" charset="0"/>
              </a:rPr>
              <a:t>word of the truth, the gospel</a:t>
            </a:r>
            <a:r>
              <a:rPr lang="en-US" sz="2400" dirty="0">
                <a:latin typeface="Cambria" panose="02040503050406030204" pitchFamily="18" charset="0"/>
              </a:rPr>
              <a:t>” and it was “</a:t>
            </a:r>
            <a:r>
              <a:rPr lang="en-US" sz="2400" i="1" dirty="0">
                <a:latin typeface="Cambria" panose="02040503050406030204" pitchFamily="18" charset="0"/>
              </a:rPr>
              <a:t>bearing fruit and growing</a:t>
            </a:r>
            <a:r>
              <a:rPr lang="en-US" sz="2400" dirty="0">
                <a:latin typeface="Cambria" panose="02040503050406030204" pitchFamily="18" charset="0"/>
              </a:rPr>
              <a:t>” in them.</a:t>
            </a:r>
          </a:p>
        </p:txBody>
      </p:sp>
      <p:cxnSp>
        <p:nvCxnSpPr>
          <p:cNvPr id="8" name="Straight Connector 7">
            <a:extLst>
              <a:ext uri="{FF2B5EF4-FFF2-40B4-BE49-F238E27FC236}">
                <a16:creationId xmlns:a16="http://schemas.microsoft.com/office/drawing/2014/main" id="{5B25B78C-6CB2-437C-9B7D-5B2FB764A1F8}"/>
              </a:ext>
            </a:extLst>
          </p:cNvPr>
          <p:cNvCxnSpPr>
            <a:cxnSpLocks/>
          </p:cNvCxnSpPr>
          <p:nvPr/>
        </p:nvCxnSpPr>
        <p:spPr>
          <a:xfrm flipV="1">
            <a:off x="1371600" y="3657600"/>
            <a:ext cx="762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900410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1"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47800" y="0"/>
            <a:ext cx="7543800" cy="685800"/>
          </a:xfrm>
        </p:spPr>
        <p:txBody>
          <a:bodyPr>
            <a:normAutofit/>
          </a:bodyPr>
          <a:lstStyle/>
          <a:p>
            <a:r>
              <a:rPr lang="en-US" sz="3200" b="1" u="sng" dirty="0"/>
              <a:t>Key Notes from Colossians 1</a:t>
            </a:r>
          </a:p>
        </p:txBody>
      </p:sp>
      <p:sp>
        <p:nvSpPr>
          <p:cNvPr id="4" name="Content Placeholder 3"/>
          <p:cNvSpPr>
            <a:spLocks noGrp="1"/>
          </p:cNvSpPr>
          <p:nvPr>
            <p:ph idx="1"/>
          </p:nvPr>
        </p:nvSpPr>
        <p:spPr>
          <a:xfrm>
            <a:off x="1371600" y="762000"/>
            <a:ext cx="7620000" cy="3048000"/>
          </a:xfrm>
        </p:spPr>
        <p:txBody>
          <a:bodyPr>
            <a:normAutofit fontScale="70000" lnSpcReduction="20000"/>
          </a:bodyPr>
          <a:lstStyle/>
          <a:p>
            <a:pPr marL="0" lvl="0" indent="0">
              <a:buNone/>
            </a:pPr>
            <a:r>
              <a:rPr lang="en-US" b="1" u="sng" dirty="0"/>
              <a:t>Prayer for Their Steadfastness (1:9-12)</a:t>
            </a:r>
          </a:p>
          <a:p>
            <a:pPr marL="0" lvl="0" indent="0">
              <a:buNone/>
            </a:pPr>
            <a:r>
              <a:rPr lang="en-US" b="1" baseline="30000" dirty="0"/>
              <a:t>9</a:t>
            </a:r>
            <a:r>
              <a:rPr lang="en-US" dirty="0"/>
              <a:t>And so, from the day we heard, we have not ceased to pray for you, asking that you may be filled with the knowledge of his will in all spiritual wisdom and understanding, </a:t>
            </a:r>
            <a:r>
              <a:rPr lang="en-US" b="1" baseline="30000" dirty="0"/>
              <a:t>10</a:t>
            </a:r>
            <a:r>
              <a:rPr lang="en-US" dirty="0"/>
              <a:t> so as to walk in a manner worthy of the Lord, fully pleasing to him, bearing fruit in every good work and increasing in the knowledge of God.  </a:t>
            </a:r>
            <a:r>
              <a:rPr lang="en-US" b="1" baseline="30000" dirty="0"/>
              <a:t>11</a:t>
            </a:r>
            <a:r>
              <a:rPr lang="en-US" dirty="0"/>
              <a:t> May you be strengthened with all power, according to his glorious might, for all endurance and patience with joy, </a:t>
            </a:r>
            <a:r>
              <a:rPr lang="en-US" b="1" baseline="30000" dirty="0"/>
              <a:t>12</a:t>
            </a:r>
            <a:r>
              <a:rPr lang="en-US" dirty="0"/>
              <a:t> giving thanks to the Father, who has qualified you to share in the inheritance of the saints in light.”</a:t>
            </a:r>
          </a:p>
        </p:txBody>
      </p:sp>
      <p:sp>
        <p:nvSpPr>
          <p:cNvPr id="6" name="Rectangle 5"/>
          <p:cNvSpPr/>
          <p:nvPr/>
        </p:nvSpPr>
        <p:spPr>
          <a:xfrm>
            <a:off x="76200" y="76200"/>
            <a:ext cx="1295400" cy="6705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600" b="1" dirty="0"/>
          </a:p>
        </p:txBody>
      </p:sp>
      <p:sp>
        <p:nvSpPr>
          <p:cNvPr id="7" name="Content Placeholder 3">
            <a:extLst>
              <a:ext uri="{FF2B5EF4-FFF2-40B4-BE49-F238E27FC236}">
                <a16:creationId xmlns:a16="http://schemas.microsoft.com/office/drawing/2014/main" id="{977D43CF-F88B-4D25-8A1C-00E18E8D3DEF}"/>
              </a:ext>
            </a:extLst>
          </p:cNvPr>
          <p:cNvSpPr txBox="1">
            <a:spLocks/>
          </p:cNvSpPr>
          <p:nvPr/>
        </p:nvSpPr>
        <p:spPr>
          <a:xfrm>
            <a:off x="1403130" y="3810000"/>
            <a:ext cx="7588469" cy="287720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Arial" pitchFamily="34" charset="0"/>
              <a:buAutoNum type="arabicPeriod"/>
            </a:pPr>
            <a:r>
              <a:rPr lang="en-US" sz="2400" dirty="0">
                <a:latin typeface="Cambria" panose="02040503050406030204" pitchFamily="18" charset="0"/>
              </a:rPr>
              <a:t>Paul was encouraged by what he heard about the Colossians, but he wanted their knowledge to increase.</a:t>
            </a:r>
          </a:p>
          <a:p>
            <a:pPr marL="514350" indent="-514350">
              <a:buFont typeface="Arial" pitchFamily="34" charset="0"/>
              <a:buAutoNum type="arabicPeriod"/>
            </a:pPr>
            <a:r>
              <a:rPr lang="en-US" sz="2400" dirty="0">
                <a:latin typeface="Cambria" panose="02040503050406030204" pitchFamily="18" charset="0"/>
              </a:rPr>
              <a:t>If their knowledge of Christ increased, it would allow the Colossians to maintain their walk in the Lord.  </a:t>
            </a:r>
          </a:p>
          <a:p>
            <a:pPr marL="514350" indent="-514350">
              <a:buFont typeface="Arial" pitchFamily="34" charset="0"/>
              <a:buAutoNum type="arabicPeriod"/>
            </a:pPr>
            <a:r>
              <a:rPr lang="en-US" sz="2400" dirty="0">
                <a:latin typeface="Cambria" panose="02040503050406030204" pitchFamily="18" charset="0"/>
              </a:rPr>
              <a:t>He also prayed for them to be strengthened so they might be able to endure.</a:t>
            </a:r>
          </a:p>
        </p:txBody>
      </p:sp>
      <p:cxnSp>
        <p:nvCxnSpPr>
          <p:cNvPr id="8" name="Straight Connector 7">
            <a:extLst>
              <a:ext uri="{FF2B5EF4-FFF2-40B4-BE49-F238E27FC236}">
                <a16:creationId xmlns:a16="http://schemas.microsoft.com/office/drawing/2014/main" id="{5B25B78C-6CB2-437C-9B7D-5B2FB764A1F8}"/>
              </a:ext>
            </a:extLst>
          </p:cNvPr>
          <p:cNvCxnSpPr>
            <a:cxnSpLocks/>
          </p:cNvCxnSpPr>
          <p:nvPr/>
        </p:nvCxnSpPr>
        <p:spPr>
          <a:xfrm flipV="1">
            <a:off x="1371600" y="3657600"/>
            <a:ext cx="762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102444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0" dur="500"/>
                                        <p:tgtEl>
                                          <p:spTgt spid="7">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3"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47800" y="0"/>
            <a:ext cx="7543800" cy="685800"/>
          </a:xfrm>
        </p:spPr>
        <p:txBody>
          <a:bodyPr>
            <a:normAutofit/>
          </a:bodyPr>
          <a:lstStyle/>
          <a:p>
            <a:r>
              <a:rPr lang="en-US" sz="3200" b="1" u="sng" dirty="0"/>
              <a:t>Key Notes from Colossians 1</a:t>
            </a:r>
          </a:p>
        </p:txBody>
      </p:sp>
      <p:sp>
        <p:nvSpPr>
          <p:cNvPr id="4" name="Content Placeholder 3"/>
          <p:cNvSpPr>
            <a:spLocks noGrp="1"/>
          </p:cNvSpPr>
          <p:nvPr>
            <p:ph idx="1"/>
          </p:nvPr>
        </p:nvSpPr>
        <p:spPr>
          <a:xfrm>
            <a:off x="1371600" y="762000"/>
            <a:ext cx="7620000" cy="3048000"/>
          </a:xfrm>
        </p:spPr>
        <p:txBody>
          <a:bodyPr>
            <a:normAutofit/>
          </a:bodyPr>
          <a:lstStyle/>
          <a:p>
            <a:pPr marL="0" lvl="0" indent="0">
              <a:buNone/>
            </a:pPr>
            <a:r>
              <a:rPr lang="en-US" b="1" u="sng" dirty="0"/>
              <a:t>Christ as Lord and Savior (1:13-14)</a:t>
            </a:r>
          </a:p>
          <a:p>
            <a:pPr marL="0" lvl="0" indent="0">
              <a:buNone/>
            </a:pPr>
            <a:r>
              <a:rPr lang="en-US" b="1" baseline="30000" dirty="0"/>
              <a:t>13</a:t>
            </a:r>
            <a:r>
              <a:rPr lang="en-US" dirty="0"/>
              <a:t> He has delivered us from the domain of darkness and transferred us to the kingdom of his beloved Son, </a:t>
            </a:r>
            <a:r>
              <a:rPr lang="en-US" b="1" baseline="30000" dirty="0"/>
              <a:t>14</a:t>
            </a:r>
            <a:r>
              <a:rPr lang="en-US" dirty="0"/>
              <a:t> in whom we have redemption, the forgiveness of sins. </a:t>
            </a:r>
          </a:p>
        </p:txBody>
      </p:sp>
      <p:sp>
        <p:nvSpPr>
          <p:cNvPr id="6" name="Rectangle 5"/>
          <p:cNvSpPr/>
          <p:nvPr/>
        </p:nvSpPr>
        <p:spPr>
          <a:xfrm>
            <a:off x="76200" y="76200"/>
            <a:ext cx="1295400" cy="6705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600" b="1" dirty="0"/>
          </a:p>
        </p:txBody>
      </p:sp>
      <p:sp>
        <p:nvSpPr>
          <p:cNvPr id="7" name="Content Placeholder 3">
            <a:extLst>
              <a:ext uri="{FF2B5EF4-FFF2-40B4-BE49-F238E27FC236}">
                <a16:creationId xmlns:a16="http://schemas.microsoft.com/office/drawing/2014/main" id="{977D43CF-F88B-4D25-8A1C-00E18E8D3DEF}"/>
              </a:ext>
            </a:extLst>
          </p:cNvPr>
          <p:cNvSpPr txBox="1">
            <a:spLocks/>
          </p:cNvSpPr>
          <p:nvPr/>
        </p:nvSpPr>
        <p:spPr>
          <a:xfrm>
            <a:off x="1403130" y="3810000"/>
            <a:ext cx="7588469" cy="287720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14350" indent="-514350">
              <a:buFont typeface="Arial" pitchFamily="34" charset="0"/>
              <a:buAutoNum type="arabicPeriod"/>
            </a:pPr>
            <a:r>
              <a:rPr lang="en-US" sz="2400" dirty="0">
                <a:latin typeface="Cambria" panose="02040503050406030204" pitchFamily="18" charset="0"/>
              </a:rPr>
              <a:t>The Colossians who had received and obeyed the gospel were granted entrance into the “kingdom of his beloved Son” and forgiveness.</a:t>
            </a:r>
          </a:p>
        </p:txBody>
      </p:sp>
      <p:cxnSp>
        <p:nvCxnSpPr>
          <p:cNvPr id="8" name="Straight Connector 7">
            <a:extLst>
              <a:ext uri="{FF2B5EF4-FFF2-40B4-BE49-F238E27FC236}">
                <a16:creationId xmlns:a16="http://schemas.microsoft.com/office/drawing/2014/main" id="{5B25B78C-6CB2-437C-9B7D-5B2FB764A1F8}"/>
              </a:ext>
            </a:extLst>
          </p:cNvPr>
          <p:cNvCxnSpPr>
            <a:cxnSpLocks/>
          </p:cNvCxnSpPr>
          <p:nvPr/>
        </p:nvCxnSpPr>
        <p:spPr>
          <a:xfrm flipV="1">
            <a:off x="1371600" y="3657600"/>
            <a:ext cx="76200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72071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noFill/>
          <a:ln w="190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47800" y="0"/>
            <a:ext cx="7543800" cy="685800"/>
          </a:xfrm>
        </p:spPr>
        <p:txBody>
          <a:bodyPr>
            <a:normAutofit/>
          </a:bodyPr>
          <a:lstStyle/>
          <a:p>
            <a:pPr lvl="0"/>
            <a:r>
              <a:rPr lang="en-US" sz="3200" b="1" u="sng" dirty="0"/>
              <a:t>Christ as Lord and Redeemer (1:15-23)</a:t>
            </a:r>
          </a:p>
        </p:txBody>
      </p:sp>
      <p:sp>
        <p:nvSpPr>
          <p:cNvPr id="4" name="Content Placeholder 3"/>
          <p:cNvSpPr>
            <a:spLocks noGrp="1"/>
          </p:cNvSpPr>
          <p:nvPr>
            <p:ph idx="1"/>
          </p:nvPr>
        </p:nvSpPr>
        <p:spPr>
          <a:xfrm>
            <a:off x="1371600" y="685800"/>
            <a:ext cx="7772400" cy="6096000"/>
          </a:xfrm>
        </p:spPr>
        <p:txBody>
          <a:bodyPr>
            <a:noAutofit/>
          </a:bodyPr>
          <a:lstStyle/>
          <a:p>
            <a:pPr marL="0" lvl="0" indent="0">
              <a:buNone/>
            </a:pPr>
            <a:r>
              <a:rPr lang="en-US" sz="2200" baseline="30000" dirty="0"/>
              <a:t>15</a:t>
            </a:r>
            <a:r>
              <a:rPr lang="en-US" sz="2200" dirty="0"/>
              <a:t>He is the image of the invisible God, the firstborn of all creation. </a:t>
            </a:r>
            <a:r>
              <a:rPr lang="en-US" sz="2200" b="1" baseline="30000" dirty="0"/>
              <a:t>16</a:t>
            </a:r>
            <a:r>
              <a:rPr lang="en-US" sz="2200" dirty="0"/>
              <a:t> For by him all things were created, in heaven and on earth, visible and invisible, whether thrones or dominions or rulers or authorities—all things were created through him and for him. </a:t>
            </a:r>
            <a:r>
              <a:rPr lang="en-US" sz="2200" b="1" baseline="30000" dirty="0"/>
              <a:t>17</a:t>
            </a:r>
            <a:r>
              <a:rPr lang="en-US" sz="2200" dirty="0"/>
              <a:t> And he is before all things, and in him all things hold together. </a:t>
            </a:r>
            <a:r>
              <a:rPr lang="en-US" sz="2200" b="1" baseline="30000" dirty="0"/>
              <a:t>18</a:t>
            </a:r>
            <a:r>
              <a:rPr lang="en-US" sz="2200" dirty="0"/>
              <a:t> And he is the head of the body, the church. He is the beginning, the firstborn from the dead, that in everything he might be preeminent. </a:t>
            </a:r>
            <a:r>
              <a:rPr lang="en-US" sz="2200" b="1" baseline="30000" dirty="0"/>
              <a:t>19</a:t>
            </a:r>
            <a:r>
              <a:rPr lang="en-US" sz="2200" dirty="0"/>
              <a:t> For in him all the fullness of God was pleased to dwell, </a:t>
            </a:r>
            <a:r>
              <a:rPr lang="en-US" sz="2200" b="1" baseline="30000" dirty="0"/>
              <a:t>20</a:t>
            </a:r>
            <a:r>
              <a:rPr lang="en-US" sz="2200" dirty="0"/>
              <a:t> and through him to reconcile to himself all things, whether on earth or in heaven, making peace by the blood of his cross. </a:t>
            </a:r>
            <a:r>
              <a:rPr lang="en-US" sz="2200" b="1" baseline="30000" dirty="0"/>
              <a:t>21</a:t>
            </a:r>
            <a:r>
              <a:rPr lang="en-US" sz="2200" dirty="0"/>
              <a:t> And you, who once were alienated and hostile in mind, doing evil deeds, </a:t>
            </a:r>
            <a:r>
              <a:rPr lang="en-US" sz="2200" b="1" baseline="30000" dirty="0"/>
              <a:t>22</a:t>
            </a:r>
            <a:r>
              <a:rPr lang="en-US" sz="2200" dirty="0"/>
              <a:t> he has now reconciled in his body of flesh by his death, in order to present you holy and blameless and above reproach before him, </a:t>
            </a:r>
            <a:r>
              <a:rPr lang="en-US" sz="2200" b="1" baseline="30000" dirty="0"/>
              <a:t>23</a:t>
            </a:r>
            <a:r>
              <a:rPr lang="en-US" sz="2200" dirty="0"/>
              <a:t> if indeed you continue in the faith, stable and steadfast, not shifting from the hope of the gospel that you heard, which has been proclaimed in all creation under heaven, and of which I, Paul, became a minister. </a:t>
            </a:r>
          </a:p>
        </p:txBody>
      </p:sp>
      <p:sp>
        <p:nvSpPr>
          <p:cNvPr id="6" name="Rectangle 5"/>
          <p:cNvSpPr/>
          <p:nvPr/>
        </p:nvSpPr>
        <p:spPr>
          <a:xfrm>
            <a:off x="76200" y="76200"/>
            <a:ext cx="1295400" cy="6705600"/>
          </a:xfrm>
          <a:prstGeom prst="rect">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600" b="1" dirty="0"/>
          </a:p>
        </p:txBody>
      </p:sp>
    </p:spTree>
    <p:extLst>
      <p:ext uri="{BB962C8B-B14F-4D97-AF65-F5344CB8AC3E}">
        <p14:creationId xmlns:p14="http://schemas.microsoft.com/office/powerpoint/2010/main" val="967595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631</Words>
  <Application>Microsoft Office PowerPoint</Application>
  <PresentationFormat>On-screen Show (4:3)</PresentationFormat>
  <Paragraphs>48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Cambria</vt:lpstr>
      <vt:lpstr>Office Theme</vt:lpstr>
      <vt:lpstr>PowerPoint Presentation</vt:lpstr>
      <vt:lpstr>“…Christ is all, and in all.”</vt:lpstr>
      <vt:lpstr>The city of Colossae</vt:lpstr>
      <vt:lpstr>General Notes on Colossians</vt:lpstr>
      <vt:lpstr>Key Notes from Colossians 1</vt:lpstr>
      <vt:lpstr>Key Notes from Colossians 1</vt:lpstr>
      <vt:lpstr>Key Notes from Colossians 1</vt:lpstr>
      <vt:lpstr>Key Notes from Colossians 1</vt:lpstr>
      <vt:lpstr>Christ as Lord and Redeemer (1:15-23)</vt:lpstr>
      <vt:lpstr>Paul’s Suffering and Work (1:24-29)</vt:lpstr>
      <vt:lpstr>Mystery of Christ (2:1-3)</vt:lpstr>
      <vt:lpstr>Warnings against False Teachers (2:4-8)</vt:lpstr>
      <vt:lpstr>Christ the Safeguard (2:9-15)</vt:lpstr>
      <vt:lpstr>Warnings against False Teachers (2:16-23)</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dc:creator>
  <cp:lastModifiedBy>Ben Holt</cp:lastModifiedBy>
  <cp:revision>32</cp:revision>
  <dcterms:created xsi:type="dcterms:W3CDTF">2011-11-30T02:20:05Z</dcterms:created>
  <dcterms:modified xsi:type="dcterms:W3CDTF">2017-09-24T21:46:31Z</dcterms:modified>
</cp:coreProperties>
</file>