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0" r:id="rId4"/>
    <p:sldId id="267" r:id="rId5"/>
    <p:sldId id="257" r:id="rId6"/>
    <p:sldId id="263" r:id="rId7"/>
    <p:sldId id="262" r:id="rId8"/>
    <p:sldId id="264" r:id="rId9"/>
    <p:sldId id="265"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028" autoAdjust="0"/>
    <p:restoredTop sz="94660"/>
  </p:normalViewPr>
  <p:slideViewPr>
    <p:cSldViewPr snapToGrid="0">
      <p:cViewPr varScale="1">
        <p:scale>
          <a:sx n="70" d="100"/>
          <a:sy n="70" d="100"/>
        </p:scale>
        <p:origin x="-114" y="-23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pPr/>
              <a:t>9/24/2017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pPr/>
              <a:t>9/24/2017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pPr/>
              <a:t>9/24/2017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pPr/>
              <a:t>9/24/2017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pPr/>
              <a:t>9/24/2017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pPr/>
              <a:t>9/24/2017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pPr/>
              <a:t>9/24/2017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pPr/>
              <a:t>9/24/2017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pPr/>
              <a:t>9/24/2017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pPr/>
              <a:t>9/24/2017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pPr/>
              <a:t>9/24/2017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pPr/>
              <a:t>9/24/2017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pPr/>
              <a:t>9/24/2017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pPr/>
              <a:t>9/24/2017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pPr/>
              <a:t>9/24/2017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pPr/>
              <a:t>9/24/2017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pPr/>
              <a:t>9/24/2017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pPr/>
              <a:t>9/24/2017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Getting Back on Track…</a:t>
            </a:r>
            <a:endParaRPr lang="en-US" dirty="0"/>
          </a:p>
        </p:txBody>
      </p:sp>
      <p:sp>
        <p:nvSpPr>
          <p:cNvPr id="3" name="Subtitle 2"/>
          <p:cNvSpPr>
            <a:spLocks noGrp="1"/>
          </p:cNvSpPr>
          <p:nvPr>
            <p:ph type="subTitle" idx="1"/>
          </p:nvPr>
        </p:nvSpPr>
        <p:spPr>
          <a:xfrm>
            <a:off x="7265097" y="0"/>
            <a:ext cx="4013546" cy="4521896"/>
          </a:xfrm>
        </p:spPr>
        <p:txBody>
          <a:bodyPr>
            <a:normAutofit fontScale="85000" lnSpcReduction="10000"/>
          </a:bodyPr>
          <a:lstStyle/>
          <a:p>
            <a:pPr algn="ctr"/>
            <a:r>
              <a:rPr lang="en-US" dirty="0" smtClean="0"/>
              <a:t>Do you not know that those who run in a race all run, but one receives the prize? Run in such a way that you may obtain it. And everyone who competes for the prize is temperate in all things. Now they do it to obtain a perishable crown, but we for an imperishable crown. (1 Corinthians 9:24-25 NKJV)</a:t>
            </a:r>
            <a:endParaRPr lang="en-US" dirty="0"/>
          </a:p>
        </p:txBody>
      </p:sp>
      <p:pic>
        <p:nvPicPr>
          <p:cNvPr id="4" name="Picture 3" descr="let-us-run-perseverence-race-marked-track-christian-wallpaper_1920x1200.jpg"/>
          <p:cNvPicPr>
            <a:picLocks noChangeAspect="1"/>
          </p:cNvPicPr>
          <p:nvPr/>
        </p:nvPicPr>
        <p:blipFill>
          <a:blip r:embed="rId2" cstate="screen"/>
          <a:stretch>
            <a:fillRect/>
          </a:stretch>
        </p:blipFill>
        <p:spPr>
          <a:xfrm>
            <a:off x="0" y="0"/>
            <a:ext cx="7235035" cy="4521896"/>
          </a:xfrm>
          <a:prstGeom prst="rect">
            <a:avLst/>
          </a:prstGeom>
        </p:spPr>
      </p:pic>
    </p:spTree>
    <p:extLst>
      <p:ext uri="{BB962C8B-B14F-4D97-AF65-F5344CB8AC3E}">
        <p14:creationId xmlns="" xmlns:p14="http://schemas.microsoft.com/office/powerpoint/2010/main" val="2634998239"/>
      </p:ext>
    </p:extLst>
  </p:cSld>
  <p:clrMapOvr>
    <a:masterClrMapping/>
  </p:clrMapOvr>
  <p:transition spd="slow">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70b40bd21a9c246765aafba2bbacf9fd--hebrews--daily-quotes.jpg"/>
          <p:cNvPicPr>
            <a:picLocks noGrp="1" noChangeAspect="1"/>
          </p:cNvPicPr>
          <p:nvPr>
            <p:ph idx="1"/>
          </p:nvPr>
        </p:nvPicPr>
        <p:blipFill>
          <a:blip r:embed="rId2"/>
          <a:stretch>
            <a:fillRect/>
          </a:stretch>
        </p:blipFill>
        <p:spPr>
          <a:xfrm>
            <a:off x="3155718" y="0"/>
            <a:ext cx="5550694" cy="6858000"/>
          </a:xfrm>
        </p:spPr>
      </p:pic>
    </p:spTree>
  </p:cSld>
  <p:clrMapOvr>
    <a:masterClrMapping/>
  </p:clrMapOvr>
  <p:transition spd="slow">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Why </a:t>
            </a:r>
            <a:r>
              <a:rPr lang="en-US" dirty="0" smtClean="0"/>
              <a:t>Some Get Off Track</a:t>
            </a:r>
            <a:endParaRPr lang="en-US" dirty="0"/>
          </a:p>
        </p:txBody>
      </p:sp>
      <p:sp>
        <p:nvSpPr>
          <p:cNvPr id="4099" name="Rectangle 3"/>
          <p:cNvSpPr>
            <a:spLocks noGrp="1" noChangeArrowheads="1"/>
          </p:cNvSpPr>
          <p:nvPr>
            <p:ph idx="1"/>
          </p:nvPr>
        </p:nvSpPr>
        <p:spPr>
          <a:xfrm>
            <a:off x="1552074" y="1600200"/>
            <a:ext cx="8987589" cy="4876800"/>
          </a:xfrm>
        </p:spPr>
        <p:txBody>
          <a:bodyPr>
            <a:normAutofit/>
          </a:bodyPr>
          <a:lstStyle/>
          <a:p>
            <a:pPr>
              <a:lnSpc>
                <a:spcPct val="90000"/>
              </a:lnSpc>
            </a:pPr>
            <a:r>
              <a:rPr lang="en-US" sz="3200" b="1" u="sng" dirty="0"/>
              <a:t>Tribulations</a:t>
            </a:r>
          </a:p>
          <a:p>
            <a:pPr lvl="1">
              <a:lnSpc>
                <a:spcPct val="90000"/>
              </a:lnSpc>
            </a:pPr>
            <a:r>
              <a:rPr lang="en-US" sz="2800" i="1" dirty="0"/>
              <a:t>Therefore I ask that you do not lose heart at my tribulations for you, which is your glory.</a:t>
            </a:r>
            <a:r>
              <a:rPr lang="en-US" sz="2800" dirty="0"/>
              <a:t> (Ephesians 3:13 NKJV)</a:t>
            </a:r>
          </a:p>
          <a:p>
            <a:pPr lvl="1">
              <a:lnSpc>
                <a:spcPct val="90000"/>
              </a:lnSpc>
            </a:pPr>
            <a:r>
              <a:rPr lang="en-US" sz="2800" i="1" dirty="0"/>
              <a:t>As for what was sown on rocky ground, this is he who hears the word and immediately receives it with joy; yet he has no root in himself, but endures for a while, and when tribulation or persecution arises on account of the word, immediately he falls away.</a:t>
            </a:r>
            <a:r>
              <a:rPr lang="en-US" sz="2800" dirty="0"/>
              <a:t> (Matthew 13:20-21 RSV)</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1000"/>
                                        <p:tgtEl>
                                          <p:spTgt spid="4099">
                                            <p:txEl>
                                              <p:pRg st="0" end="0"/>
                                            </p:txEl>
                                          </p:spTgt>
                                        </p:tgtEl>
                                      </p:cBhvr>
                                    </p:animEffect>
                                    <p:anim calcmode="lin" valueType="num">
                                      <p:cBhvr>
                                        <p:cTn id="8"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09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9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099">
                                            <p:txEl>
                                              <p:pRg st="1" end="1"/>
                                            </p:txEl>
                                          </p:spTgt>
                                        </p:tgtEl>
                                        <p:attrNameLst>
                                          <p:attrName>style.visibility</p:attrName>
                                        </p:attrNameLst>
                                      </p:cBhvr>
                                      <p:to>
                                        <p:strVal val="visible"/>
                                      </p:to>
                                    </p:set>
                                    <p:animEffect transition="in" filter="fade">
                                      <p:cBhvr>
                                        <p:cTn id="15" dur="1000"/>
                                        <p:tgtEl>
                                          <p:spTgt spid="4099">
                                            <p:txEl>
                                              <p:pRg st="1" end="1"/>
                                            </p:txEl>
                                          </p:spTgt>
                                        </p:tgtEl>
                                      </p:cBhvr>
                                    </p:animEffect>
                                    <p:anim calcmode="lin" valueType="num">
                                      <p:cBhvr>
                                        <p:cTn id="16"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099">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09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099">
                                            <p:txEl>
                                              <p:pRg st="2" end="2"/>
                                            </p:txEl>
                                          </p:spTgt>
                                        </p:tgtEl>
                                        <p:attrNameLst>
                                          <p:attrName>style.visibility</p:attrName>
                                        </p:attrNameLst>
                                      </p:cBhvr>
                                      <p:to>
                                        <p:strVal val="visible"/>
                                      </p:to>
                                    </p:set>
                                    <p:animEffect transition="in" filter="fade">
                                      <p:cBhvr>
                                        <p:cTn id="23" dur="1000"/>
                                        <p:tgtEl>
                                          <p:spTgt spid="4099">
                                            <p:txEl>
                                              <p:pRg st="2" end="2"/>
                                            </p:txEl>
                                          </p:spTgt>
                                        </p:tgtEl>
                                      </p:cBhvr>
                                    </p:animEffect>
                                    <p:anim calcmode="lin" valueType="num">
                                      <p:cBhvr>
                                        <p:cTn id="24" dur="10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099">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099">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a:t>Why Some </a:t>
            </a:r>
            <a:r>
              <a:rPr lang="en-US" dirty="0" smtClean="0"/>
              <a:t>Get Off Track</a:t>
            </a:r>
            <a:endParaRPr lang="en-US" dirty="0"/>
          </a:p>
        </p:txBody>
      </p:sp>
      <p:sp>
        <p:nvSpPr>
          <p:cNvPr id="5123" name="Rectangle 3"/>
          <p:cNvSpPr>
            <a:spLocks noGrp="1" noChangeArrowheads="1"/>
          </p:cNvSpPr>
          <p:nvPr>
            <p:ph idx="1"/>
          </p:nvPr>
        </p:nvSpPr>
        <p:spPr>
          <a:xfrm>
            <a:off x="1937078" y="1636296"/>
            <a:ext cx="8386011" cy="4800600"/>
          </a:xfrm>
        </p:spPr>
        <p:txBody>
          <a:bodyPr>
            <a:normAutofit/>
          </a:bodyPr>
          <a:lstStyle/>
          <a:p>
            <a:pPr>
              <a:lnSpc>
                <a:spcPct val="90000"/>
              </a:lnSpc>
            </a:pPr>
            <a:r>
              <a:rPr lang="en-US" sz="3200" b="1" u="sng" dirty="0" smtClean="0"/>
              <a:t>Sin</a:t>
            </a:r>
            <a:endParaRPr lang="en-US" sz="3200" b="1" u="sng" dirty="0"/>
          </a:p>
          <a:p>
            <a:pPr lvl="1">
              <a:lnSpc>
                <a:spcPct val="90000"/>
              </a:lnSpc>
            </a:pPr>
            <a:r>
              <a:rPr lang="en-US" sz="2800" i="1" dirty="0"/>
              <a:t>And because wickedness is multiplied, most men's love will grow cold</a:t>
            </a:r>
            <a:r>
              <a:rPr lang="en-US" sz="2800" dirty="0"/>
              <a:t>. (Matthew 24:12 RSV)</a:t>
            </a:r>
          </a:p>
          <a:p>
            <a:pPr lvl="1">
              <a:lnSpc>
                <a:spcPct val="90000"/>
              </a:lnSpc>
            </a:pPr>
            <a:r>
              <a:rPr lang="en-US" sz="2800" i="1" dirty="0"/>
              <a:t>But even if our gospel is veiled, it is veiled to those who are perishing, whose minds </a:t>
            </a:r>
            <a:r>
              <a:rPr lang="en-US" sz="2800" b="1" i="1" u="sng" dirty="0"/>
              <a:t>the god of this age</a:t>
            </a:r>
            <a:r>
              <a:rPr lang="en-US" sz="2800" i="1" dirty="0"/>
              <a:t> has blinded, who do not believe, lest the light of the gospel of the glory of Christ, who is the image of God, should shine on them</a:t>
            </a:r>
            <a:r>
              <a:rPr lang="en-US" sz="2800" dirty="0"/>
              <a:t>. (2 Corinthians 4:3-4 NKJV)</a:t>
            </a:r>
          </a:p>
          <a:p>
            <a:pPr lvl="1">
              <a:lnSpc>
                <a:spcPct val="90000"/>
              </a:lnSpc>
            </a:pPr>
            <a:endParaRPr lang="en-US" sz="2800" dirty="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12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12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123">
                                            <p:txEl>
                                              <p:pRg st="1" end="1"/>
                                            </p:txEl>
                                          </p:spTgt>
                                        </p:tgtEl>
                                        <p:attrNameLst>
                                          <p:attrName>style.visibility</p:attrName>
                                        </p:attrNameLst>
                                      </p:cBhvr>
                                      <p:to>
                                        <p:strVal val="visible"/>
                                      </p:to>
                                    </p:set>
                                    <p:animEffect transition="in" filter="fade">
                                      <p:cBhvr>
                                        <p:cTn id="15" dur="1000"/>
                                        <p:tgtEl>
                                          <p:spTgt spid="5123">
                                            <p:txEl>
                                              <p:pRg st="1" end="1"/>
                                            </p:txEl>
                                          </p:spTgt>
                                        </p:tgtEl>
                                      </p:cBhvr>
                                    </p:animEffect>
                                    <p:anim calcmode="lin" valueType="num">
                                      <p:cBhvr>
                                        <p:cTn id="16"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512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2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123">
                                            <p:txEl>
                                              <p:pRg st="2" end="2"/>
                                            </p:txEl>
                                          </p:spTgt>
                                        </p:tgtEl>
                                        <p:attrNameLst>
                                          <p:attrName>style.visibility</p:attrName>
                                        </p:attrNameLst>
                                      </p:cBhvr>
                                      <p:to>
                                        <p:strVal val="visible"/>
                                      </p:to>
                                    </p:set>
                                    <p:animEffect transition="in" filter="fade">
                                      <p:cBhvr>
                                        <p:cTn id="23" dur="1000"/>
                                        <p:tgtEl>
                                          <p:spTgt spid="5123">
                                            <p:txEl>
                                              <p:pRg st="2" end="2"/>
                                            </p:txEl>
                                          </p:spTgt>
                                        </p:tgtEl>
                                      </p:cBhvr>
                                    </p:animEffect>
                                    <p:anim calcmode="lin" valueType="num">
                                      <p:cBhvr>
                                        <p:cTn id="24"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512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2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62264" y="365125"/>
            <a:ext cx="10515600" cy="1325563"/>
          </a:xfrm>
        </p:spPr>
        <p:txBody>
          <a:bodyPr>
            <a:normAutofit fontScale="90000"/>
          </a:bodyPr>
          <a:lstStyle/>
          <a:p>
            <a:pPr algn="ctr"/>
            <a:r>
              <a:rPr lang="en-US" dirty="0" smtClean="0"/>
              <a:t>Remember The Temporal </a:t>
            </a:r>
            <a:r>
              <a:rPr lang="en-US" dirty="0"/>
              <a:t>And Eternal</a:t>
            </a:r>
          </a:p>
        </p:txBody>
      </p:sp>
      <p:sp>
        <p:nvSpPr>
          <p:cNvPr id="8195" name="Rectangle 3"/>
          <p:cNvSpPr>
            <a:spLocks noGrp="1" noChangeArrowheads="1"/>
          </p:cNvSpPr>
          <p:nvPr>
            <p:ph idx="1"/>
          </p:nvPr>
        </p:nvSpPr>
        <p:spPr>
          <a:xfrm>
            <a:off x="1978924" y="1600200"/>
            <a:ext cx="8120419" cy="4953000"/>
          </a:xfrm>
        </p:spPr>
        <p:txBody>
          <a:bodyPr>
            <a:normAutofit/>
          </a:bodyPr>
          <a:lstStyle/>
          <a:p>
            <a:pPr>
              <a:lnSpc>
                <a:spcPct val="90000"/>
              </a:lnSpc>
            </a:pPr>
            <a:r>
              <a:rPr lang="en-US" sz="3200" i="1" dirty="0"/>
              <a:t>while we do not look at the things which are seen, but at the things which are not seen. For the things which are seen are temporary, but the things which are not seen are eternal</a:t>
            </a:r>
            <a:r>
              <a:rPr lang="en-US" sz="3200" dirty="0"/>
              <a:t>. (2 Corinthians 4:18 NKJV)</a:t>
            </a:r>
          </a:p>
          <a:p>
            <a:pPr lvl="1">
              <a:lnSpc>
                <a:spcPct val="90000"/>
              </a:lnSpc>
            </a:pPr>
            <a:r>
              <a:rPr lang="en-US" sz="2800" i="1" dirty="0"/>
              <a:t>For we walk by faith, not by sight</a:t>
            </a:r>
            <a:r>
              <a:rPr lang="en-US" sz="2800" dirty="0"/>
              <a:t>. (2 Corinthians 5:7 NKJV)</a:t>
            </a:r>
          </a:p>
          <a:p>
            <a:pPr lvl="1">
              <a:lnSpc>
                <a:spcPct val="90000"/>
              </a:lnSpc>
            </a:pPr>
            <a:r>
              <a:rPr lang="en-US" sz="2800" i="1" dirty="0"/>
              <a:t>By faith he forsook Egypt, not fearing the wrath of the king; for he endured as seeing Him who is invisible</a:t>
            </a:r>
            <a:r>
              <a:rPr lang="en-US" sz="2800" dirty="0"/>
              <a:t>. (Hebrews 11:27 NKJV)</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000"/>
                                        <p:tgtEl>
                                          <p:spTgt spid="8195">
                                            <p:txEl>
                                              <p:pRg st="0" end="0"/>
                                            </p:txEl>
                                          </p:spTgt>
                                        </p:tgtEl>
                                      </p:cBhvr>
                                    </p:animEffect>
                                    <p:anim calcmode="lin" valueType="num">
                                      <p:cBhvr>
                                        <p:cTn id="8"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819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19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8195">
                                            <p:txEl>
                                              <p:pRg st="1" end="1"/>
                                            </p:txEl>
                                          </p:spTgt>
                                        </p:tgtEl>
                                        <p:attrNameLst>
                                          <p:attrName>style.visibility</p:attrName>
                                        </p:attrNameLst>
                                      </p:cBhvr>
                                      <p:to>
                                        <p:strVal val="visible"/>
                                      </p:to>
                                    </p:set>
                                    <p:animEffect transition="in" filter="fade">
                                      <p:cBhvr>
                                        <p:cTn id="15" dur="1000"/>
                                        <p:tgtEl>
                                          <p:spTgt spid="8195">
                                            <p:txEl>
                                              <p:pRg st="1" end="1"/>
                                            </p:txEl>
                                          </p:spTgt>
                                        </p:tgtEl>
                                      </p:cBhvr>
                                    </p:animEffect>
                                    <p:anim calcmode="lin" valueType="num">
                                      <p:cBhvr>
                                        <p:cTn id="16"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8195">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819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8195">
                                            <p:txEl>
                                              <p:pRg st="2" end="2"/>
                                            </p:txEl>
                                          </p:spTgt>
                                        </p:tgtEl>
                                        <p:attrNameLst>
                                          <p:attrName>style.visibility</p:attrName>
                                        </p:attrNameLst>
                                      </p:cBhvr>
                                      <p:to>
                                        <p:strVal val="visible"/>
                                      </p:to>
                                    </p:set>
                                    <p:animEffect transition="in" filter="fade">
                                      <p:cBhvr>
                                        <p:cTn id="23" dur="1000"/>
                                        <p:tgtEl>
                                          <p:spTgt spid="8195">
                                            <p:txEl>
                                              <p:pRg st="2" end="2"/>
                                            </p:txEl>
                                          </p:spTgt>
                                        </p:tgtEl>
                                      </p:cBhvr>
                                    </p:animEffect>
                                    <p:anim calcmode="lin" valueType="num">
                                      <p:cBhvr>
                                        <p:cTn id="24"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8195">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195">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 And Hardship Will Come!</a:t>
            </a:r>
            <a:endParaRPr lang="en-US" dirty="0"/>
          </a:p>
        </p:txBody>
      </p:sp>
      <p:sp>
        <p:nvSpPr>
          <p:cNvPr id="3" name="Content Placeholder 2"/>
          <p:cNvSpPr>
            <a:spLocks noGrp="1"/>
          </p:cNvSpPr>
          <p:nvPr>
            <p:ph sz="half" idx="1"/>
          </p:nvPr>
        </p:nvSpPr>
        <p:spPr/>
        <p:txBody>
          <a:bodyPr>
            <a:normAutofit fontScale="92500" lnSpcReduction="10000"/>
          </a:bodyPr>
          <a:lstStyle/>
          <a:p>
            <a:r>
              <a:rPr lang="en-US" i="1" dirty="0" smtClean="0"/>
              <a:t>For affliction does not come from the dust, nor does trouble sprout from the ground; </a:t>
            </a:r>
            <a:r>
              <a:rPr lang="en-US" i="1" u="sng" dirty="0" smtClean="0"/>
              <a:t>but man is born to trouble</a:t>
            </a:r>
            <a:r>
              <a:rPr lang="en-US" i="1" dirty="0" smtClean="0"/>
              <a:t> as the sparks fly upward. </a:t>
            </a:r>
            <a:r>
              <a:rPr lang="en-US" dirty="0" smtClean="0"/>
              <a:t>(Job 5:6-7 RSV)</a:t>
            </a:r>
          </a:p>
          <a:p>
            <a:r>
              <a:rPr lang="en-US" i="1" dirty="0" smtClean="0"/>
              <a:t>"</a:t>
            </a:r>
            <a:r>
              <a:rPr lang="en-US" i="1" u="sng" dirty="0" smtClean="0"/>
              <a:t>Man that is born of a woman is of few days, and full of trouble. </a:t>
            </a:r>
            <a:r>
              <a:rPr lang="en-US" i="1" dirty="0" smtClean="0"/>
              <a:t>He comes forth like a flower, and withers; he flees like a shadow, and continues not. </a:t>
            </a:r>
            <a:r>
              <a:rPr lang="en-US" dirty="0" smtClean="0"/>
              <a:t>(Job 14:1-2 RSV)</a:t>
            </a:r>
            <a:endParaRPr lang="en-US" dirty="0"/>
          </a:p>
        </p:txBody>
      </p:sp>
      <p:sp>
        <p:nvSpPr>
          <p:cNvPr id="4" name="Content Placeholder 3"/>
          <p:cNvSpPr>
            <a:spLocks noGrp="1"/>
          </p:cNvSpPr>
          <p:nvPr>
            <p:ph sz="half" idx="2"/>
          </p:nvPr>
        </p:nvSpPr>
        <p:spPr>
          <a:xfrm>
            <a:off x="6187488" y="1825625"/>
            <a:ext cx="5033960" cy="4351338"/>
          </a:xfrm>
        </p:spPr>
        <p:txBody>
          <a:bodyPr>
            <a:normAutofit fontScale="92500" lnSpcReduction="10000"/>
          </a:bodyPr>
          <a:lstStyle/>
          <a:p>
            <a:r>
              <a:rPr lang="en-US" i="1" dirty="0" smtClean="0"/>
              <a:t>Beloved, do not be surprised at the fiery ordeal which comes upon you to prove you, as though something strange were happening to you. But rejoice in so far as you share Christ's sufferings, that you may also rejoice and be glad when his glory is revealed. If you are reproached for the name of Christ, you are blessed, because the spirit of glory and of God rests upon you. </a:t>
            </a:r>
            <a:r>
              <a:rPr lang="en-US" dirty="0" smtClean="0"/>
              <a:t>(1 Peter 4:12-14 RSV)</a:t>
            </a:r>
            <a:endParaRPr lang="en-US" dirty="0"/>
          </a:p>
        </p:txBody>
      </p:sp>
    </p:spTree>
    <p:extLst>
      <p:ext uri="{BB962C8B-B14F-4D97-AF65-F5344CB8AC3E}">
        <p14:creationId xmlns="" xmlns:p14="http://schemas.microsoft.com/office/powerpoint/2010/main" val="12196235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4645"/>
            <a:ext cx="10515600" cy="1325563"/>
          </a:xfrm>
        </p:spPr>
        <p:txBody>
          <a:bodyPr/>
          <a:lstStyle/>
          <a:p>
            <a:pPr algn="ctr"/>
            <a:r>
              <a:rPr lang="en-US" dirty="0" smtClean="0"/>
              <a:t>Our Only True Anchor: JESUS</a:t>
            </a:r>
            <a:endParaRPr lang="en-US" dirty="0"/>
          </a:p>
        </p:txBody>
      </p:sp>
      <p:pic>
        <p:nvPicPr>
          <p:cNvPr id="4" name="Content Placeholder 3" descr="AnchorCross_web.jpg"/>
          <p:cNvPicPr>
            <a:picLocks noGrp="1" noChangeAspect="1"/>
          </p:cNvPicPr>
          <p:nvPr>
            <p:ph idx="1"/>
          </p:nvPr>
        </p:nvPicPr>
        <p:blipFill>
          <a:blip r:embed="rId2"/>
          <a:stretch>
            <a:fillRect/>
          </a:stretch>
        </p:blipFill>
        <p:spPr>
          <a:xfrm>
            <a:off x="4600879" y="1325354"/>
            <a:ext cx="5292014" cy="5292014"/>
          </a:xfrm>
        </p:spPr>
      </p:pic>
      <p:sp>
        <p:nvSpPr>
          <p:cNvPr id="5" name="TextBox 4"/>
          <p:cNvSpPr txBox="1"/>
          <p:nvPr/>
        </p:nvSpPr>
        <p:spPr>
          <a:xfrm>
            <a:off x="1780717" y="1588172"/>
            <a:ext cx="2791327" cy="3970318"/>
          </a:xfrm>
          <a:prstGeom prst="rect">
            <a:avLst/>
          </a:prstGeom>
          <a:noFill/>
        </p:spPr>
        <p:txBody>
          <a:bodyPr wrap="square" rtlCol="0">
            <a:spAutoFit/>
          </a:bodyPr>
          <a:lstStyle/>
          <a:p>
            <a:r>
              <a:rPr lang="en-US" sz="3600" dirty="0" smtClean="0"/>
              <a:t>We must stay connected to Our Anchor or we will shipwreck!</a:t>
            </a:r>
          </a:p>
          <a:p>
            <a:r>
              <a:rPr lang="en-US" sz="3600" dirty="0" smtClean="0"/>
              <a:t>John 10:10; 14:6; 15:4-6</a:t>
            </a:r>
            <a:endParaRPr lang="en-US" sz="3600" dirty="0"/>
          </a:p>
        </p:txBody>
      </p:sp>
    </p:spTree>
  </p:cSld>
  <p:clrMapOvr>
    <a:masterClrMapping/>
  </p:clrMapOvr>
  <p:transition spd="slow">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Responding To Hardship…</a:t>
            </a:r>
            <a:endParaRPr lang="en-US" dirty="0"/>
          </a:p>
        </p:txBody>
      </p:sp>
      <p:sp>
        <p:nvSpPr>
          <p:cNvPr id="3" name="Content Placeholder 2"/>
          <p:cNvSpPr>
            <a:spLocks noGrp="1"/>
          </p:cNvSpPr>
          <p:nvPr>
            <p:ph sz="half" idx="1"/>
          </p:nvPr>
        </p:nvSpPr>
        <p:spPr>
          <a:xfrm>
            <a:off x="1120000" y="1825625"/>
            <a:ext cx="5025216" cy="4671428"/>
          </a:xfrm>
        </p:spPr>
        <p:txBody>
          <a:bodyPr>
            <a:normAutofit/>
          </a:bodyPr>
          <a:lstStyle/>
          <a:p>
            <a:r>
              <a:rPr lang="en-US" sz="4000" b="1" dirty="0" smtClean="0"/>
              <a:t>Trust God </a:t>
            </a:r>
            <a:r>
              <a:rPr lang="en-US" sz="4000" dirty="0" smtClean="0"/>
              <a:t>(1 Cor. 10:13; Psalm 40:4)</a:t>
            </a:r>
          </a:p>
          <a:p>
            <a:r>
              <a:rPr lang="en-US" sz="4000" b="1" dirty="0" smtClean="0"/>
              <a:t>Persevere</a:t>
            </a:r>
            <a:r>
              <a:rPr lang="en-US" sz="4000" dirty="0" smtClean="0"/>
              <a:t> (2 Tim. 2:10-13; 1 Cor. 15:58)</a:t>
            </a:r>
          </a:p>
          <a:p>
            <a:r>
              <a:rPr lang="en-US" sz="4000" b="1" dirty="0" smtClean="0"/>
              <a:t>Remember that God is in Control </a:t>
            </a:r>
            <a:r>
              <a:rPr lang="en-US" sz="4000" dirty="0" smtClean="0"/>
              <a:t>(Acts 17:24-26)</a:t>
            </a:r>
            <a:endParaRPr lang="en-US" sz="4000" dirty="0"/>
          </a:p>
        </p:txBody>
      </p:sp>
      <p:pic>
        <p:nvPicPr>
          <p:cNvPr id="5" name="Content Placeholder 4" descr="Hebrews12Wallpaper.jpg"/>
          <p:cNvPicPr>
            <a:picLocks noGrp="1" noChangeAspect="1"/>
          </p:cNvPicPr>
          <p:nvPr>
            <p:ph sz="half" idx="2"/>
          </p:nvPr>
        </p:nvPicPr>
        <p:blipFill>
          <a:blip r:embed="rId2"/>
          <a:stretch>
            <a:fillRect/>
          </a:stretch>
        </p:blipFill>
        <p:spPr>
          <a:xfrm>
            <a:off x="5906261" y="2105526"/>
            <a:ext cx="6016552" cy="3148195"/>
          </a:xfr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Re-Focusing On Jesus…</a:t>
            </a:r>
            <a:endParaRPr lang="en-US" dirty="0"/>
          </a:p>
        </p:txBody>
      </p:sp>
      <p:sp>
        <p:nvSpPr>
          <p:cNvPr id="3" name="Content Placeholder 2"/>
          <p:cNvSpPr>
            <a:spLocks noGrp="1"/>
          </p:cNvSpPr>
          <p:nvPr>
            <p:ph sz="half" idx="1"/>
          </p:nvPr>
        </p:nvSpPr>
        <p:spPr>
          <a:xfrm>
            <a:off x="1130974" y="1825625"/>
            <a:ext cx="5170658" cy="4351338"/>
          </a:xfrm>
        </p:spPr>
        <p:txBody>
          <a:bodyPr>
            <a:normAutofit fontScale="92500"/>
          </a:bodyPr>
          <a:lstStyle/>
          <a:p>
            <a:r>
              <a:rPr lang="en-US" dirty="0" smtClean="0"/>
              <a:t>Read John 15:4-6</a:t>
            </a:r>
          </a:p>
          <a:p>
            <a:r>
              <a:rPr lang="en-US" dirty="0" smtClean="0"/>
              <a:t>Acknowledge Your Heart Problem</a:t>
            </a:r>
          </a:p>
          <a:p>
            <a:r>
              <a:rPr lang="en-US" dirty="0" smtClean="0"/>
              <a:t>Identify What is drawing You Away</a:t>
            </a:r>
          </a:p>
          <a:p>
            <a:r>
              <a:rPr lang="en-US" dirty="0" smtClean="0"/>
              <a:t>Repent</a:t>
            </a:r>
          </a:p>
          <a:p>
            <a:r>
              <a:rPr lang="en-US" dirty="0" smtClean="0"/>
              <a:t>Get Whatever Help Is Necessary</a:t>
            </a:r>
          </a:p>
          <a:p>
            <a:r>
              <a:rPr lang="en-US" dirty="0" smtClean="0"/>
              <a:t>Refocus on Jesus:</a:t>
            </a:r>
          </a:p>
          <a:p>
            <a:pPr marL="914400" lvl="1" indent="-457200">
              <a:buFont typeface="+mj-lt"/>
              <a:buAutoNum type="arabicPeriod"/>
            </a:pPr>
            <a:r>
              <a:rPr lang="en-US" dirty="0" smtClean="0"/>
              <a:t>Read the Word Everyday!</a:t>
            </a:r>
          </a:p>
          <a:p>
            <a:pPr marL="914400" lvl="1" indent="-457200">
              <a:buFont typeface="+mj-lt"/>
              <a:buAutoNum type="arabicPeriod"/>
            </a:pPr>
            <a:r>
              <a:rPr lang="en-US" dirty="0" smtClean="0"/>
              <a:t>Praying</a:t>
            </a:r>
          </a:p>
          <a:p>
            <a:pPr marL="914400" lvl="1" indent="-457200">
              <a:buFont typeface="+mj-lt"/>
              <a:buAutoNum type="arabicPeriod"/>
            </a:pPr>
            <a:r>
              <a:rPr lang="en-US" dirty="0" smtClean="0"/>
              <a:t>Learning from Biblical messages</a:t>
            </a:r>
          </a:p>
          <a:p>
            <a:pPr marL="914400" lvl="1" indent="-457200">
              <a:buFont typeface="+mj-lt"/>
              <a:buAutoNum type="arabicPeriod"/>
            </a:pPr>
            <a:r>
              <a:rPr lang="en-US" dirty="0" smtClean="0"/>
              <a:t>Spending time with godly friends</a:t>
            </a:r>
            <a:endParaRPr lang="en-US" dirty="0"/>
          </a:p>
        </p:txBody>
      </p:sp>
      <p:pic>
        <p:nvPicPr>
          <p:cNvPr id="5" name="Content Placeholder 4" descr="RefocusYourFocus_T_NV.jpg"/>
          <p:cNvPicPr>
            <a:picLocks noGrp="1" noChangeAspect="1"/>
          </p:cNvPicPr>
          <p:nvPr>
            <p:ph sz="half" idx="2"/>
          </p:nvPr>
        </p:nvPicPr>
        <p:blipFill>
          <a:blip r:embed="rId2"/>
          <a:stretch>
            <a:fillRect/>
          </a:stretch>
        </p:blipFill>
        <p:spPr>
          <a:xfrm>
            <a:off x="6319838" y="2123987"/>
            <a:ext cx="5033962" cy="3754613"/>
          </a:xfrm>
        </p:spPr>
      </p:pic>
      <p:pic>
        <p:nvPicPr>
          <p:cNvPr id="6" name="Picture 5" descr="orlando-espinosa-change-your-attitude-sign1.jpg"/>
          <p:cNvPicPr>
            <a:picLocks noChangeAspect="1"/>
          </p:cNvPicPr>
          <p:nvPr/>
        </p:nvPicPr>
        <p:blipFill>
          <a:blip r:embed="rId3" cstate="screen"/>
          <a:srcRect/>
          <a:stretch>
            <a:fillRect/>
          </a:stretch>
        </p:blipFill>
        <p:spPr>
          <a:xfrm>
            <a:off x="10517204" y="0"/>
            <a:ext cx="1674796" cy="1828800"/>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Delay!</a:t>
            </a:r>
            <a:endParaRPr lang="en-US" dirty="0"/>
          </a:p>
        </p:txBody>
      </p:sp>
      <p:sp>
        <p:nvSpPr>
          <p:cNvPr id="3" name="Content Placeholder 2"/>
          <p:cNvSpPr>
            <a:spLocks noGrp="1"/>
          </p:cNvSpPr>
          <p:nvPr>
            <p:ph sz="half" idx="1"/>
          </p:nvPr>
        </p:nvSpPr>
        <p:spPr>
          <a:xfrm>
            <a:off x="1120000" y="1825625"/>
            <a:ext cx="5268768" cy="4351338"/>
          </a:xfrm>
        </p:spPr>
        <p:txBody>
          <a:bodyPr>
            <a:normAutofit fontScale="92500" lnSpcReduction="20000"/>
          </a:bodyPr>
          <a:lstStyle/>
          <a:p>
            <a:r>
              <a:rPr lang="en-US" i="1" dirty="0" smtClean="0"/>
              <a:t>Therefore, since we are surrounded by so great a cloud of witnesses, let us also lay aside every weight, and sin which clings so closely, and let us run with perseverance the race that is set before us, </a:t>
            </a:r>
            <a:r>
              <a:rPr lang="en-US" b="1" i="1" u="sng" dirty="0" smtClean="0"/>
              <a:t>looking to Jesus </a:t>
            </a:r>
            <a:r>
              <a:rPr lang="en-US" i="1" dirty="0" smtClean="0"/>
              <a:t>the pioneer and </a:t>
            </a:r>
            <a:r>
              <a:rPr lang="en-US" i="1" dirty="0" err="1" smtClean="0"/>
              <a:t>perfecter</a:t>
            </a:r>
            <a:r>
              <a:rPr lang="en-US" i="1" dirty="0" smtClean="0"/>
              <a:t> of our faith, who for the joy that was set before him endured the cross, despising the shame, and is seated at the right hand of the throne of God. </a:t>
            </a:r>
            <a:r>
              <a:rPr lang="en-US" b="1" i="1" u="sng" dirty="0" smtClean="0"/>
              <a:t>Consider him </a:t>
            </a:r>
            <a:r>
              <a:rPr lang="en-US" i="1" dirty="0" smtClean="0"/>
              <a:t>who endured from sinners such hostility against himself, so that you may not grow weary or fainthearted. </a:t>
            </a:r>
            <a:r>
              <a:rPr lang="en-US" dirty="0" smtClean="0"/>
              <a:t>(Hebrews 12:1-3 RSV)</a:t>
            </a:r>
            <a:endParaRPr lang="en-US" dirty="0"/>
          </a:p>
        </p:txBody>
      </p:sp>
      <p:pic>
        <p:nvPicPr>
          <p:cNvPr id="5" name="Content Placeholder 4" descr="photo.jpg"/>
          <p:cNvPicPr>
            <a:picLocks noGrp="1" noChangeAspect="1"/>
          </p:cNvPicPr>
          <p:nvPr>
            <p:ph sz="half" idx="2"/>
          </p:nvPr>
        </p:nvPicPr>
        <p:blipFill>
          <a:blip r:embed="rId2" cstate="screen"/>
          <a:stretch>
            <a:fillRect/>
          </a:stretch>
        </p:blipFill>
        <p:spPr>
          <a:xfrm>
            <a:off x="6661150" y="1825625"/>
            <a:ext cx="4351338" cy="4351338"/>
          </a:xfrm>
        </p:spPr>
      </p:pic>
    </p:spTree>
  </p:cSld>
  <p:clrMapOvr>
    <a:masterClrMapping/>
  </p:clrMapOvr>
  <p:transition spd="slow">
    <p:blinds dir="vert"/>
  </p:transition>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4551"/>
      </a:dk2>
      <a:lt2>
        <a:srgbClr val="F2ACD2"/>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Depth">
      <a:maj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Depth" id="{7BEAFC2A-325C-49C4-AC08-2B765DA903F9}" vid="{3016C5A4-E631-4977-A608-ACFB47552625}"/>
    </a:ext>
  </a:extLst>
</a:theme>
</file>

<file path=docProps/app.xml><?xml version="1.0" encoding="utf-8"?>
<Properties xmlns="http://schemas.openxmlformats.org/officeDocument/2006/extended-properties" xmlns:vt="http://schemas.openxmlformats.org/officeDocument/2006/docPropsVTypes">
  <Template>Depth</Template>
  <TotalTime>318</TotalTime>
  <Words>727</Words>
  <Application>Microsoft Office PowerPoint</Application>
  <PresentationFormat>Custom</PresentationFormat>
  <Paragraphs>38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Depth</vt:lpstr>
      <vt:lpstr>Getting Back on Track…</vt:lpstr>
      <vt:lpstr>Why Some Get Off Track</vt:lpstr>
      <vt:lpstr>Why Some Get Off Track</vt:lpstr>
      <vt:lpstr>Remember The Temporal And Eternal</vt:lpstr>
      <vt:lpstr>Troubles And Hardship Will Come!</vt:lpstr>
      <vt:lpstr>Our Only True Anchor: JESUS</vt:lpstr>
      <vt:lpstr>Responding To Hardship…</vt:lpstr>
      <vt:lpstr>Re-Focusing On Jesus…</vt:lpstr>
      <vt:lpstr>Don’t Delay!</vt:lpstr>
      <vt:lpstr>Slide 10</vt:lpstr>
    </vt:vector>
  </TitlesOfParts>
  <Company>The Carlstar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Back on Course</dc:title>
  <dc:creator>Smith, Chris</dc:creator>
  <cp:lastModifiedBy>DELL</cp:lastModifiedBy>
  <cp:revision>10</cp:revision>
  <dcterms:created xsi:type="dcterms:W3CDTF">2017-09-22T21:28:55Z</dcterms:created>
  <dcterms:modified xsi:type="dcterms:W3CDTF">2017-09-24T11:48:20Z</dcterms:modified>
</cp:coreProperties>
</file>