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6"/>
  </p:notesMasterIdLst>
  <p:sldIdLst>
    <p:sldId id="256" r:id="rId2"/>
    <p:sldId id="257" r:id="rId3"/>
    <p:sldId id="258" r:id="rId4"/>
    <p:sldId id="259" r:id="rId5"/>
  </p:sldIdLst>
  <p:sldSz cx="9144000" cy="6858000" type="screen4x3"/>
  <p:notesSz cx="6858000" cy="9144000"/>
  <p:embeddedFontLst>
    <p:embeddedFont>
      <p:font typeface="Calibri" panose="020F0502020204030204" pitchFamily="34" charset="0"/>
      <p:regular r:id="rId7"/>
      <p:bold r:id="rId8"/>
      <p:italic r:id="rId9"/>
      <p:boldItalic r:id="rId10"/>
    </p:embeddedFont>
    <p:embeddedFont>
      <p:font typeface="Rage Italic" panose="03070502040507070304" pitchFamily="66" charset="0"/>
      <p:regular r:id="rId11"/>
    </p:embeddedFont>
    <p:embeddedFont>
      <p:font typeface="Monotype Corsiva" panose="03010101010201010101" pitchFamily="66" charset="0"/>
      <p:italic r:id="rId12"/>
    </p:embeddedFont>
    <p:embeddedFont>
      <p:font typeface="Britannic Bold" panose="020B0903060703020204" pitchFamily="34" charset="0"/>
      <p:regular r:id="rId13"/>
    </p:embeddedFont>
    <p:embeddedFont>
      <p:font typeface="Calibri Light" panose="020F0302020204030204" pitchFamily="34" charset="0"/>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65" d="100"/>
          <a:sy n="65" d="100"/>
        </p:scale>
        <p:origin x="12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AC3CDB-F08A-4729-94DD-13183BFEB8D0}" type="datetimeFigureOut">
              <a:rPr lang="en-US" smtClean="0"/>
              <a:t>10/24/2017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C3892D-0219-46AA-B07D-2B9427A729DF}" type="slidenum">
              <a:rPr lang="en-US" smtClean="0"/>
              <a:t>‹#›</a:t>
            </a:fld>
            <a:endParaRPr lang="en-US"/>
          </a:p>
        </p:txBody>
      </p:sp>
    </p:spTree>
    <p:extLst>
      <p:ext uri="{BB962C8B-B14F-4D97-AF65-F5344CB8AC3E}">
        <p14:creationId xmlns:p14="http://schemas.microsoft.com/office/powerpoint/2010/main" val="1365389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our culture</a:t>
            </a:r>
            <a:r>
              <a:rPr lang="en-US" baseline="0" dirty="0"/>
              <a:t> is caught up in ethnic division and racial tension, the Christian is called to shine the light of the gospel to all in this world, with no partiality.  We are to “honor all men” as we share Christ’s love.</a:t>
            </a:r>
            <a:endParaRPr lang="en-US" dirty="0"/>
          </a:p>
        </p:txBody>
      </p:sp>
      <p:sp>
        <p:nvSpPr>
          <p:cNvPr id="4" name="Slide Number Placeholder 3"/>
          <p:cNvSpPr>
            <a:spLocks noGrp="1"/>
          </p:cNvSpPr>
          <p:nvPr>
            <p:ph type="sldNum" sz="quarter" idx="10"/>
          </p:nvPr>
        </p:nvSpPr>
        <p:spPr/>
        <p:txBody>
          <a:bodyPr/>
          <a:lstStyle/>
          <a:p>
            <a:fld id="{7CC3892D-0219-46AA-B07D-2B9427A729DF}" type="slidenum">
              <a:rPr lang="en-US" smtClean="0"/>
              <a:t>1</a:t>
            </a:fld>
            <a:endParaRPr lang="en-US"/>
          </a:p>
        </p:txBody>
      </p:sp>
    </p:spTree>
    <p:extLst>
      <p:ext uri="{BB962C8B-B14F-4D97-AF65-F5344CB8AC3E}">
        <p14:creationId xmlns:p14="http://schemas.microsoft.com/office/powerpoint/2010/main" val="20009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69509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210227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1771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A7011B-7CC2-4A43-AFFE-D335901615A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230207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A7011B-7CC2-4A43-AFFE-D335901615AD}"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4257078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A7011B-7CC2-4A43-AFFE-D335901615A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2082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A7011B-7CC2-4A43-AFFE-D335901615AD}"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26527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A7011B-7CC2-4A43-AFFE-D335901615AD}"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1883597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A7011B-7CC2-4A43-AFFE-D335901615AD}"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97407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7011B-7CC2-4A43-AFFE-D335901615A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339738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A7011B-7CC2-4A43-AFFE-D335901615AD}"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CBC118-A150-4C44-B962-25501948BECA}" type="slidenum">
              <a:rPr lang="en-US" smtClean="0"/>
              <a:t>‹#›</a:t>
            </a:fld>
            <a:endParaRPr lang="en-US"/>
          </a:p>
        </p:txBody>
      </p:sp>
    </p:spTree>
    <p:extLst>
      <p:ext uri="{BB962C8B-B14F-4D97-AF65-F5344CB8AC3E}">
        <p14:creationId xmlns:p14="http://schemas.microsoft.com/office/powerpoint/2010/main" val="188056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835">
              <a:schemeClr val="bg1"/>
            </a:gs>
            <a:gs pos="30000">
              <a:schemeClr val="bg1">
                <a:lumMod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011B-7CC2-4A43-AFFE-D335901615AD}" type="datetimeFigureOut">
              <a:rPr lang="en-US" smtClean="0"/>
              <a:t>10/24/2017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BC118-A150-4C44-B962-25501948BECA}" type="slidenum">
              <a:rPr lang="en-US" smtClean="0"/>
              <a:t>‹#›</a:t>
            </a:fld>
            <a:endParaRPr lang="en-US"/>
          </a:p>
        </p:txBody>
      </p:sp>
    </p:spTree>
    <p:extLst>
      <p:ext uri="{BB962C8B-B14F-4D97-AF65-F5344CB8AC3E}">
        <p14:creationId xmlns:p14="http://schemas.microsoft.com/office/powerpoint/2010/main" val="394336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701"/>
            <a:ext cx="7772400" cy="1572556"/>
          </a:xfrm>
        </p:spPr>
        <p:txBody>
          <a:bodyPr>
            <a:normAutofit fontScale="90000"/>
          </a:bodyPr>
          <a:lstStyle/>
          <a:p>
            <a:r>
              <a:rPr lang="en-US" dirty="0">
                <a:latin typeface="Britannic Bold" panose="020B0903060703020204" pitchFamily="34" charset="0"/>
              </a:rPr>
              <a:t>The Problem of Partiality</a:t>
            </a:r>
            <a:br>
              <a:rPr lang="en-US" dirty="0"/>
            </a:br>
            <a:r>
              <a:rPr lang="en-US" dirty="0">
                <a:latin typeface="Rage Italic" panose="03070502040507070304" pitchFamily="66" charset="0"/>
              </a:rPr>
              <a:t>Your Race &amp; Your Religion</a:t>
            </a:r>
          </a:p>
        </p:txBody>
      </p:sp>
      <p:sp>
        <p:nvSpPr>
          <p:cNvPr id="3" name="Subtitle 2"/>
          <p:cNvSpPr>
            <a:spLocks noGrp="1"/>
          </p:cNvSpPr>
          <p:nvPr>
            <p:ph type="subTitle" idx="1"/>
          </p:nvPr>
        </p:nvSpPr>
        <p:spPr/>
        <p:txBody>
          <a:bodyPr/>
          <a:lstStyle/>
          <a:p>
            <a:endParaRPr lang="en-US"/>
          </a:p>
        </p:txBody>
      </p:sp>
      <p:pic>
        <p:nvPicPr>
          <p:cNvPr id="1026" name="Picture 2" descr="https://usercontent1.hubstatic.com/7724290_f49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849" y="1745595"/>
            <a:ext cx="7582301" cy="48287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93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00" y="374652"/>
            <a:ext cx="6476800" cy="1325563"/>
          </a:xfrm>
        </p:spPr>
        <p:txBody>
          <a:bodyPr>
            <a:normAutofit/>
          </a:bodyPr>
          <a:lstStyle/>
          <a:p>
            <a:r>
              <a:rPr lang="en-US" dirty="0">
                <a:latin typeface="Britannic Bold" panose="020B0903060703020204" pitchFamily="34" charset="0"/>
              </a:rPr>
              <a:t>The Problem of Partiality</a:t>
            </a:r>
            <a:br>
              <a:rPr lang="en-US" dirty="0"/>
            </a:br>
            <a:r>
              <a:rPr lang="en-US" dirty="0">
                <a:latin typeface="Rage Italic" panose="03070502040507070304" pitchFamily="66" charset="0"/>
              </a:rPr>
              <a:t>Your Race &amp; Your Religion</a:t>
            </a:r>
            <a:endParaRPr lang="en-US" dirty="0"/>
          </a:p>
        </p:txBody>
      </p:sp>
      <p:sp>
        <p:nvSpPr>
          <p:cNvPr id="3" name="Content Placeholder 2"/>
          <p:cNvSpPr>
            <a:spLocks noGrp="1"/>
          </p:cNvSpPr>
          <p:nvPr>
            <p:ph idx="1"/>
          </p:nvPr>
        </p:nvSpPr>
        <p:spPr>
          <a:xfrm>
            <a:off x="615950" y="2006599"/>
            <a:ext cx="7981950" cy="4005263"/>
          </a:xfrm>
        </p:spPr>
        <p:txBody>
          <a:bodyPr>
            <a:normAutofit/>
          </a:bodyPr>
          <a:lstStyle/>
          <a:p>
            <a:pPr marL="0" indent="0" algn="ctr">
              <a:buNone/>
            </a:pPr>
            <a:r>
              <a:rPr lang="en-US" sz="3200" b="1" dirty="0"/>
              <a:t>Jesus died for all. The gospel is for </a:t>
            </a:r>
            <a:r>
              <a:rPr lang="en-US" sz="3200" b="1" i="1" dirty="0"/>
              <a:t>all nations</a:t>
            </a:r>
            <a:r>
              <a:rPr lang="en-US" sz="3200" i="1" dirty="0"/>
              <a:t>.</a:t>
            </a:r>
            <a:r>
              <a:rPr lang="en-US" sz="3200" dirty="0"/>
              <a:t> (Matthew 28:19; Mark 16:15; Luke 24:46-48)</a:t>
            </a:r>
          </a:p>
          <a:p>
            <a:pPr marL="0" indent="0" algn="ctr">
              <a:buNone/>
            </a:pPr>
            <a:r>
              <a:rPr lang="en-US" sz="3200" b="1" dirty="0"/>
              <a:t>Consider Peter’s journey from partiality     </a:t>
            </a:r>
            <a:r>
              <a:rPr lang="en-US" sz="3200" dirty="0"/>
              <a:t>(Acts 10:9-35; Galatians 2:11-16)</a:t>
            </a:r>
          </a:p>
          <a:p>
            <a:pPr marL="457200" lvl="1" indent="0">
              <a:buNone/>
            </a:pPr>
            <a:endParaRPr lang="en-US" dirty="0"/>
          </a:p>
          <a:p>
            <a:endParaRPr lang="en-US" dirty="0"/>
          </a:p>
        </p:txBody>
      </p:sp>
      <p:pic>
        <p:nvPicPr>
          <p:cNvPr id="4" name="Picture 2" descr="https://usercontent1.hubstatic.com/7724290_f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374652"/>
            <a:ext cx="1962351"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descr="http://biblescan.com/gsmedium/wjpas0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67" y="4213866"/>
            <a:ext cx="1985564" cy="2396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0" name="Picture 4" descr="https://graceofourlord.files.wordpress.com/2012/10/cornelius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3775" y="4213866"/>
            <a:ext cx="3667025" cy="23966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5"/>
          <a:stretch>
            <a:fillRect/>
          </a:stretch>
        </p:blipFill>
        <p:spPr>
          <a:xfrm>
            <a:off x="6562644" y="4203442"/>
            <a:ext cx="2140004" cy="2407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038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0"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fade">
                                      <p:cBhvr>
                                        <p:cTn id="19" dur="500"/>
                                        <p:tgtEl>
                                          <p:spTgt spid="4098"/>
                                        </p:tgtEl>
                                      </p:cBhvr>
                                    </p:animEffect>
                                  </p:childTnLst>
                                </p:cTn>
                              </p:par>
                              <p:par>
                                <p:cTn id="20" presetID="10" presetClass="entr" presetSubtype="0"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animEffect transition="in" filter="fade">
                                      <p:cBhvr>
                                        <p:cTn id="22" dur="500"/>
                                        <p:tgtEl>
                                          <p:spTgt spid="4100"/>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00" y="374652"/>
            <a:ext cx="6476800" cy="1325563"/>
          </a:xfrm>
        </p:spPr>
        <p:txBody>
          <a:bodyPr>
            <a:normAutofit/>
          </a:bodyPr>
          <a:lstStyle/>
          <a:p>
            <a:r>
              <a:rPr lang="en-US" dirty="0">
                <a:latin typeface="Britannic Bold" panose="020B0903060703020204" pitchFamily="34" charset="0"/>
              </a:rPr>
              <a:t>The Problem of Partiality</a:t>
            </a:r>
            <a:br>
              <a:rPr lang="en-US" dirty="0"/>
            </a:br>
            <a:r>
              <a:rPr lang="en-US" dirty="0">
                <a:latin typeface="Rage Italic" panose="03070502040507070304" pitchFamily="66" charset="0"/>
              </a:rPr>
              <a:t>Your Race &amp; Your Religion</a:t>
            </a:r>
            <a:endParaRPr lang="en-US" dirty="0"/>
          </a:p>
        </p:txBody>
      </p:sp>
      <p:sp>
        <p:nvSpPr>
          <p:cNvPr id="3" name="Content Placeholder 2"/>
          <p:cNvSpPr>
            <a:spLocks noGrp="1"/>
          </p:cNvSpPr>
          <p:nvPr>
            <p:ph idx="1"/>
          </p:nvPr>
        </p:nvSpPr>
        <p:spPr>
          <a:xfrm>
            <a:off x="628650" y="1943100"/>
            <a:ext cx="7981950" cy="4724399"/>
          </a:xfrm>
        </p:spPr>
        <p:txBody>
          <a:bodyPr>
            <a:normAutofit/>
          </a:bodyPr>
          <a:lstStyle/>
          <a:p>
            <a:pPr marL="0" indent="0">
              <a:buNone/>
            </a:pPr>
            <a:r>
              <a:rPr lang="en-US" sz="3600" b="1" cap="small" dirty="0">
                <a:effectLst>
                  <a:glow rad="101600">
                    <a:schemeClr val="accent3">
                      <a:satMod val="175000"/>
                      <a:alpha val="40000"/>
                    </a:schemeClr>
                  </a:glow>
                </a:effectLst>
              </a:rPr>
              <a:t>Partiality based on race or ethnicity is sin</a:t>
            </a:r>
          </a:p>
          <a:p>
            <a:r>
              <a:rPr lang="en-US" sz="3200" b="1" dirty="0"/>
              <a:t>It’s not new </a:t>
            </a:r>
            <a:r>
              <a:rPr lang="en-US" dirty="0"/>
              <a:t>(John 4:9; Acts 22:21-22)</a:t>
            </a:r>
          </a:p>
          <a:p>
            <a:r>
              <a:rPr lang="en-US" sz="3200" b="1" dirty="0"/>
              <a:t>But </a:t>
            </a:r>
            <a:r>
              <a:rPr lang="en-US" sz="3200" b="1"/>
              <a:t>Jesus broke </a:t>
            </a:r>
            <a:r>
              <a:rPr lang="en-US" sz="3200" b="1" dirty="0"/>
              <a:t>through ethnic barriers  </a:t>
            </a:r>
            <a:r>
              <a:rPr lang="en-US" dirty="0"/>
              <a:t>	          (Luke 10:29-37; 17:11-19; John 4)</a:t>
            </a:r>
          </a:p>
          <a:p>
            <a:r>
              <a:rPr lang="en-US" sz="3200" b="1" dirty="0"/>
              <a:t>Disciples of Jesus must not show partiality     </a:t>
            </a:r>
            <a:r>
              <a:rPr lang="en-US" dirty="0"/>
              <a:t>(1 Timothy 5:21; James 2:1; Acts 10:34-35;  Galatians 3:27-29; 1 Thess. 5:15; 1 Peter 2:17)</a:t>
            </a:r>
          </a:p>
          <a:p>
            <a:r>
              <a:rPr lang="en-US" sz="3200" b="1" dirty="0"/>
              <a:t>Our speech should demean none and persuade all </a:t>
            </a:r>
            <a:r>
              <a:rPr lang="en-US" dirty="0"/>
              <a:t>(Titus 1:12; 1 Cor. 9:19-22; Eph. 4:29)</a:t>
            </a:r>
          </a:p>
          <a:p>
            <a:pPr marL="457200" lvl="1" indent="0">
              <a:buNone/>
            </a:pPr>
            <a:endParaRPr lang="en-US" dirty="0"/>
          </a:p>
          <a:p>
            <a:endParaRPr lang="en-US" dirty="0"/>
          </a:p>
        </p:txBody>
      </p:sp>
      <p:pic>
        <p:nvPicPr>
          <p:cNvPr id="4" name="Picture 2" descr="https://usercontent1.hubstatic.com/7724290_f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374652"/>
            <a:ext cx="1962351"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09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500" y="374652"/>
            <a:ext cx="6476800" cy="1325563"/>
          </a:xfrm>
        </p:spPr>
        <p:txBody>
          <a:bodyPr>
            <a:normAutofit/>
          </a:bodyPr>
          <a:lstStyle/>
          <a:p>
            <a:r>
              <a:rPr lang="en-US" dirty="0">
                <a:latin typeface="Britannic Bold" panose="020B0903060703020204" pitchFamily="34" charset="0"/>
              </a:rPr>
              <a:t>The Problem of Partiality</a:t>
            </a:r>
            <a:br>
              <a:rPr lang="en-US" dirty="0"/>
            </a:br>
            <a:r>
              <a:rPr lang="en-US" dirty="0">
                <a:latin typeface="Rage Italic" panose="03070502040507070304" pitchFamily="66" charset="0"/>
              </a:rPr>
              <a:t>Your Race &amp; Your Religion</a:t>
            </a:r>
            <a:endParaRPr lang="en-US" dirty="0"/>
          </a:p>
        </p:txBody>
      </p:sp>
      <p:sp>
        <p:nvSpPr>
          <p:cNvPr id="3" name="Content Placeholder 2"/>
          <p:cNvSpPr>
            <a:spLocks noGrp="1"/>
          </p:cNvSpPr>
          <p:nvPr>
            <p:ph idx="1"/>
          </p:nvPr>
        </p:nvSpPr>
        <p:spPr>
          <a:xfrm>
            <a:off x="1419325" y="2146300"/>
            <a:ext cx="6597650" cy="4571999"/>
          </a:xfrm>
        </p:spPr>
        <p:txBody>
          <a:bodyPr>
            <a:normAutofit/>
          </a:bodyPr>
          <a:lstStyle/>
          <a:p>
            <a:pPr marL="0" indent="0" algn="ctr">
              <a:buNone/>
            </a:pPr>
            <a:r>
              <a:rPr lang="en-US" sz="3600" dirty="0">
                <a:latin typeface="Monotype Corsiva" panose="03010101010201010101" pitchFamily="66" charset="0"/>
              </a:rPr>
              <a:t>“Do all things without grumbling or disputing, that you may be blameless and innocent, children of God without blemish in the midst of a crooked and twisted generation, among whom you shine as lights in the world.” (Philippians 2:14-15) </a:t>
            </a:r>
          </a:p>
          <a:p>
            <a:pPr marL="457200" lvl="1" indent="0" algn="ctr">
              <a:buNone/>
            </a:pPr>
            <a:endParaRPr lang="en-US" dirty="0"/>
          </a:p>
          <a:p>
            <a:pPr algn="ctr"/>
            <a:endParaRPr lang="en-US" dirty="0"/>
          </a:p>
        </p:txBody>
      </p:sp>
      <p:pic>
        <p:nvPicPr>
          <p:cNvPr id="4" name="Picture 2" descr="https://usercontent1.hubstatic.com/7724290_f4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374652"/>
            <a:ext cx="1962351"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1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169</Words>
  <Application>Microsoft Office PowerPoint</Application>
  <PresentationFormat>On-screen Show (4:3)</PresentationFormat>
  <Paragraphs>14</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Rage Italic</vt:lpstr>
      <vt:lpstr>Monotype Corsiva</vt:lpstr>
      <vt:lpstr>Britannic Bold</vt:lpstr>
      <vt:lpstr>Calibri Light</vt:lpstr>
      <vt:lpstr>Office Theme</vt:lpstr>
      <vt:lpstr>The Problem of Partiality Your Race &amp; Your Religion</vt:lpstr>
      <vt:lpstr>The Problem of Partiality Your Race &amp; Your Religion</vt:lpstr>
      <vt:lpstr>The Problem of Partiality Your Race &amp; Your Religion</vt:lpstr>
      <vt:lpstr>The Problem of Partiality Your Race &amp; Your Religion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Problem of Partiality Your Race &amp; Your Religion</dc:title>
  <dc:creator>user</dc:creator>
  <cp:lastModifiedBy>Steve Klein</cp:lastModifiedBy>
  <cp:revision>14</cp:revision>
  <dcterms:created xsi:type="dcterms:W3CDTF">2016-07-23T13:24:07Z</dcterms:created>
  <dcterms:modified xsi:type="dcterms:W3CDTF">2017-10-24T23:37:53Z</dcterms:modified>
</cp:coreProperties>
</file>