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8" r:id="rId2"/>
    <p:sldId id="260" r:id="rId3"/>
    <p:sldId id="257" r:id="rId4"/>
    <p:sldId id="261" r:id="rId5"/>
    <p:sldId id="262" r:id="rId6"/>
    <p:sldId id="263" r:id="rId7"/>
    <p:sldId id="264" r:id="rId8"/>
    <p:sldId id="266" r:id="rId9"/>
    <p:sldId id="267" r:id="rId10"/>
    <p:sldId id="268"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4" autoAdjust="0"/>
    <p:restoredTop sz="94660"/>
  </p:normalViewPr>
  <p:slideViewPr>
    <p:cSldViewPr snapToGrid="0">
      <p:cViewPr varScale="1">
        <p:scale>
          <a:sx n="68" d="100"/>
          <a:sy n="68" d="100"/>
        </p:scale>
        <p:origin x="7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A1144F1F-FF9D-4CBE-A86D-346BF83DA1EB}" type="datetimeFigureOut">
              <a:rPr lang="en-US" smtClean="0"/>
              <a:t>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5A49F-1F88-4FA0-A07F-226929A06ACF}"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24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144F1F-FF9D-4CBE-A86D-346BF83DA1EB}" type="datetimeFigureOut">
              <a:rPr lang="en-US" smtClean="0"/>
              <a:t>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5A49F-1F88-4FA0-A07F-226929A06ACF}" type="slidenum">
              <a:rPr lang="en-US" smtClean="0"/>
              <a:t>‹#›</a:t>
            </a:fld>
            <a:endParaRPr lang="en-US"/>
          </a:p>
        </p:txBody>
      </p:sp>
    </p:spTree>
    <p:extLst>
      <p:ext uri="{BB962C8B-B14F-4D97-AF65-F5344CB8AC3E}">
        <p14:creationId xmlns:p14="http://schemas.microsoft.com/office/powerpoint/2010/main" val="3888385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144F1F-FF9D-4CBE-A86D-346BF83DA1EB}" type="datetimeFigureOut">
              <a:rPr lang="en-US" smtClean="0"/>
              <a:t>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5A49F-1F88-4FA0-A07F-226929A06ACF}"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053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2615" y="270917"/>
            <a:ext cx="7190510" cy="52570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A1144F1F-FF9D-4CBE-A86D-346BF83DA1EB}" type="datetimeFigureOut">
              <a:rPr lang="en-US" smtClean="0"/>
              <a:t>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5A49F-1F88-4FA0-A07F-226929A06ACF}" type="slidenum">
              <a:rPr lang="en-US" smtClean="0"/>
              <a:t>‹#›</a:t>
            </a:fld>
            <a:endParaRPr lang="en-US"/>
          </a:p>
        </p:txBody>
      </p:sp>
    </p:spTree>
    <p:extLst>
      <p:ext uri="{BB962C8B-B14F-4D97-AF65-F5344CB8AC3E}">
        <p14:creationId xmlns:p14="http://schemas.microsoft.com/office/powerpoint/2010/main" val="3665743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144F1F-FF9D-4CBE-A86D-346BF83DA1EB}" type="datetimeFigureOut">
              <a:rPr lang="en-US" smtClean="0"/>
              <a:t>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5A49F-1F88-4FA0-A07F-226929A06ACF}"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828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144F1F-FF9D-4CBE-A86D-346BF83DA1EB}" type="datetimeFigureOut">
              <a:rPr lang="en-US" smtClean="0"/>
              <a:t>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5A49F-1F88-4FA0-A07F-226929A06ACF}" type="slidenum">
              <a:rPr lang="en-US" smtClean="0"/>
              <a:t>‹#›</a:t>
            </a:fld>
            <a:endParaRPr lang="en-US"/>
          </a:p>
        </p:txBody>
      </p:sp>
    </p:spTree>
    <p:extLst>
      <p:ext uri="{BB962C8B-B14F-4D97-AF65-F5344CB8AC3E}">
        <p14:creationId xmlns:p14="http://schemas.microsoft.com/office/powerpoint/2010/main" val="343245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144F1F-FF9D-4CBE-A86D-346BF83DA1EB}" type="datetimeFigureOut">
              <a:rPr lang="en-US" smtClean="0"/>
              <a:t>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05A49F-1F88-4FA0-A07F-226929A06ACF}" type="slidenum">
              <a:rPr lang="en-US" smtClean="0"/>
              <a:t>‹#›</a:t>
            </a:fld>
            <a:endParaRPr lang="en-US"/>
          </a:p>
        </p:txBody>
      </p:sp>
    </p:spTree>
    <p:extLst>
      <p:ext uri="{BB962C8B-B14F-4D97-AF65-F5344CB8AC3E}">
        <p14:creationId xmlns:p14="http://schemas.microsoft.com/office/powerpoint/2010/main" val="147477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144F1F-FF9D-4CBE-A86D-346BF83DA1EB}" type="datetimeFigureOut">
              <a:rPr lang="en-US" smtClean="0"/>
              <a:t>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05A49F-1F88-4FA0-A07F-226929A06ACF}" type="slidenum">
              <a:rPr lang="en-US" smtClean="0"/>
              <a:t>‹#›</a:t>
            </a:fld>
            <a:endParaRPr lang="en-US"/>
          </a:p>
        </p:txBody>
      </p:sp>
    </p:spTree>
    <p:extLst>
      <p:ext uri="{BB962C8B-B14F-4D97-AF65-F5344CB8AC3E}">
        <p14:creationId xmlns:p14="http://schemas.microsoft.com/office/powerpoint/2010/main" val="1560591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44F1F-FF9D-4CBE-A86D-346BF83DA1EB}" type="datetimeFigureOut">
              <a:rPr lang="en-US" smtClean="0"/>
              <a:t>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05A49F-1F88-4FA0-A07F-226929A06ACF}" type="slidenum">
              <a:rPr lang="en-US" smtClean="0"/>
              <a:t>‹#›</a:t>
            </a:fld>
            <a:endParaRPr lang="en-US"/>
          </a:p>
        </p:txBody>
      </p:sp>
    </p:spTree>
    <p:extLst>
      <p:ext uri="{BB962C8B-B14F-4D97-AF65-F5344CB8AC3E}">
        <p14:creationId xmlns:p14="http://schemas.microsoft.com/office/powerpoint/2010/main" val="11719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1144F1F-FF9D-4CBE-A86D-346BF83DA1EB}" type="datetimeFigureOut">
              <a:rPr lang="en-US" smtClean="0"/>
              <a:t>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5A49F-1F88-4FA0-A07F-226929A06ACF}" type="slidenum">
              <a:rPr lang="en-US" smtClean="0"/>
              <a:t>‹#›</a:t>
            </a:fld>
            <a:endParaRPr lang="en-US"/>
          </a:p>
        </p:txBody>
      </p:sp>
    </p:spTree>
    <p:extLst>
      <p:ext uri="{BB962C8B-B14F-4D97-AF65-F5344CB8AC3E}">
        <p14:creationId xmlns:p14="http://schemas.microsoft.com/office/powerpoint/2010/main" val="41867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1144F1F-FF9D-4CBE-A86D-346BF83DA1EB}" type="datetimeFigureOut">
              <a:rPr lang="en-US" smtClean="0"/>
              <a:t>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5A49F-1F88-4FA0-A07F-226929A06ACF}" type="slidenum">
              <a:rPr lang="en-US" smtClean="0"/>
              <a:t>‹#›</a:t>
            </a:fld>
            <a:endParaRPr 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93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E077BC-9328-4B38-BF33-8F65BB558D2A}"/>
              </a:ext>
            </a:extLst>
          </p:cNvPr>
          <p:cNvSpPr/>
          <p:nvPr userDrawn="1"/>
        </p:nvSpPr>
        <p:spPr>
          <a:xfrm>
            <a:off x="0" y="1"/>
            <a:ext cx="9144000" cy="55279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 y="5527965"/>
            <a:ext cx="9143997" cy="13300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57942"/>
            <a:ext cx="6026721" cy="5257048"/>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A1144F1F-FF9D-4CBE-A86D-346BF83DA1EB}" type="datetimeFigureOut">
              <a:rPr lang="en-US" smtClean="0"/>
              <a:t>2/3/2018</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B05A49F-1F88-4FA0-A07F-226929A06ACF}" type="slidenum">
              <a:rPr lang="en-US" smtClean="0"/>
              <a:t>‹#›</a:t>
            </a:fld>
            <a:endParaRPr lang="en-US"/>
          </a:p>
        </p:txBody>
      </p:sp>
      <p:cxnSp>
        <p:nvCxnSpPr>
          <p:cNvPr id="7" name="Straight Connector 6"/>
          <p:cNvCxnSpPr/>
          <p:nvPr/>
        </p:nvCxnSpPr>
        <p:spPr>
          <a:xfrm flipV="1">
            <a:off x="6154882" y="0"/>
            <a:ext cx="0" cy="5486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7581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lnSpc>
          <a:spcPct val="80000"/>
        </a:lnSpc>
        <a:spcBef>
          <a:spcPct val="0"/>
        </a:spcBef>
        <a:buNone/>
        <a:defRPr sz="3600" kern="1200" cap="none" spc="100" baseline="0">
          <a:solidFill>
            <a:schemeClr val="tx1">
              <a:lumMod val="90000"/>
              <a:lumOff val="10000"/>
            </a:schemeClr>
          </a:solidFill>
          <a:latin typeface="Calibri" panose="020F0502020204030204" pitchFamily="34" charset="0"/>
          <a:ea typeface="+mj-ea"/>
          <a:cs typeface="Calibri" panose="020F0502020204030204" pitchFamily="34" charset="0"/>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3200" kern="1200">
          <a:solidFill>
            <a:schemeClr val="bg1"/>
          </a:solidFill>
          <a:latin typeface="Calibri" panose="020F0502020204030204" pitchFamily="34" charset="0"/>
          <a:ea typeface="+mn-ea"/>
          <a:cs typeface="Calibri" panose="020F0502020204030204" pitchFamily="34" charset="0"/>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2400" kern="1200">
          <a:solidFill>
            <a:schemeClr val="bg1"/>
          </a:solidFill>
          <a:latin typeface="Calibri" panose="020F0502020204030204" pitchFamily="34" charset="0"/>
          <a:ea typeface="+mn-ea"/>
          <a:cs typeface="Calibri" panose="020F0502020204030204" pitchFamily="34" charset="0"/>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259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862F-1C51-42B6-8721-FD57AE5471DC}"/>
              </a:ext>
            </a:extLst>
          </p:cNvPr>
          <p:cNvSpPr>
            <a:spLocks noGrp="1"/>
          </p:cNvSpPr>
          <p:nvPr>
            <p:ph type="ctrTitle"/>
          </p:nvPr>
        </p:nvSpPr>
        <p:spPr>
          <a:xfrm>
            <a:off x="61540" y="4960137"/>
            <a:ext cx="6115050" cy="1463040"/>
          </a:xfrm>
        </p:spPr>
        <p:txBody>
          <a:bodyPr>
            <a:normAutofit fontScale="90000"/>
          </a:bodyPr>
          <a:lstStyle/>
          <a:p>
            <a:pPr algn="l"/>
            <a:r>
              <a:rPr lang="en-US" dirty="0"/>
              <a:t>Psalm 8</a:t>
            </a:r>
            <a:br>
              <a:rPr lang="en-US" dirty="0"/>
            </a:br>
            <a:r>
              <a:rPr lang="en-US" dirty="0"/>
              <a:t>The Song of the Shepherd</a:t>
            </a:r>
          </a:p>
        </p:txBody>
      </p:sp>
      <p:sp>
        <p:nvSpPr>
          <p:cNvPr id="3" name="Subtitle 2">
            <a:extLst>
              <a:ext uri="{FF2B5EF4-FFF2-40B4-BE49-F238E27FC236}">
                <a16:creationId xmlns:a16="http://schemas.microsoft.com/office/drawing/2014/main" id="{3F54820E-D4B2-4319-B0E5-1F5A497033AB}"/>
              </a:ext>
            </a:extLst>
          </p:cNvPr>
          <p:cNvSpPr>
            <a:spLocks noGrp="1"/>
          </p:cNvSpPr>
          <p:nvPr>
            <p:ph type="subTitle" idx="1"/>
          </p:nvPr>
        </p:nvSpPr>
        <p:spPr/>
        <p:txBody>
          <a:bodyPr/>
          <a:lstStyle/>
          <a:p>
            <a:r>
              <a:rPr lang="en-US" dirty="0"/>
              <a:t>Church of Christ at Medina</a:t>
            </a:r>
          </a:p>
          <a:p>
            <a:r>
              <a:rPr lang="en-US" dirty="0"/>
              <a:t>February 4</a:t>
            </a:r>
            <a:r>
              <a:rPr lang="en-US" baseline="30000" dirty="0"/>
              <a:t>th</a:t>
            </a:r>
            <a:r>
              <a:rPr lang="en-US" dirty="0"/>
              <a:t>, 2018</a:t>
            </a:r>
          </a:p>
        </p:txBody>
      </p:sp>
      <p:pic>
        <p:nvPicPr>
          <p:cNvPr id="5" name="Picture 4">
            <a:extLst>
              <a:ext uri="{FF2B5EF4-FFF2-40B4-BE49-F238E27FC236}">
                <a16:creationId xmlns:a16="http://schemas.microsoft.com/office/drawing/2014/main" id="{561D750E-9853-42BC-BA1C-1D036E387A84}"/>
              </a:ext>
            </a:extLst>
          </p:cNvPr>
          <p:cNvPicPr>
            <a:picLocks noChangeAspect="1"/>
          </p:cNvPicPr>
          <p:nvPr/>
        </p:nvPicPr>
        <p:blipFill>
          <a:blip r:embed="rId2"/>
          <a:stretch>
            <a:fillRect/>
          </a:stretch>
        </p:blipFill>
        <p:spPr>
          <a:xfrm>
            <a:off x="1722986" y="119985"/>
            <a:ext cx="6232600" cy="3895375"/>
          </a:xfrm>
          <a:prstGeom prst="rect">
            <a:avLst/>
          </a:prstGeom>
        </p:spPr>
      </p:pic>
      <p:sp>
        <p:nvSpPr>
          <p:cNvPr id="6" name="Content Placeholder 2">
            <a:extLst>
              <a:ext uri="{FF2B5EF4-FFF2-40B4-BE49-F238E27FC236}">
                <a16:creationId xmlns:a16="http://schemas.microsoft.com/office/drawing/2014/main" id="{B54606FE-825B-46A8-A0F7-51751BDD6A6F}"/>
              </a:ext>
            </a:extLst>
          </p:cNvPr>
          <p:cNvSpPr txBox="1">
            <a:spLocks/>
          </p:cNvSpPr>
          <p:nvPr/>
        </p:nvSpPr>
        <p:spPr>
          <a:xfrm>
            <a:off x="4" y="4015360"/>
            <a:ext cx="9143996" cy="567828"/>
          </a:xfrm>
          <a:prstGeom prst="rect">
            <a:avLst/>
          </a:prstGeom>
          <a:noFill/>
        </p:spPr>
        <p:txBody>
          <a:bodyPr vert="horz" lIns="91440" tIns="45720" rIns="91440" bIns="45720" rtlCol="0" anchor="ctr">
            <a:noAutofit/>
          </a:bodyPr>
          <a:lstStyle>
            <a:lvl1pPr marL="0" indent="0" algn="l" defTabSz="914377"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600" kern="1200">
                <a:solidFill>
                  <a:schemeClr val="tx1">
                    <a:lumMod val="90000"/>
                    <a:lumOff val="10000"/>
                  </a:schemeClr>
                </a:solidFill>
                <a:latin typeface="Calibri" panose="020F0502020204030204" pitchFamily="34" charset="0"/>
                <a:ea typeface="+mn-ea"/>
                <a:cs typeface="Calibri" panose="020F0502020204030204" pitchFamily="34" charset="0"/>
              </a:defRPr>
            </a:lvl1pPr>
            <a:lvl2pPr marL="457189"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bg1"/>
                </a:solidFill>
                <a:latin typeface="Calibri" panose="020F0502020204030204" pitchFamily="34" charset="0"/>
                <a:ea typeface="+mn-ea"/>
                <a:cs typeface="Calibri" panose="020F0502020204030204" pitchFamily="34" charset="0"/>
              </a:defRPr>
            </a:lvl2pPr>
            <a:lvl3pPr marL="914377"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bg1"/>
                </a:solidFill>
                <a:latin typeface="Calibri" panose="020F0502020204030204" pitchFamily="34" charset="0"/>
                <a:ea typeface="+mn-ea"/>
                <a:cs typeface="Calibri" panose="020F0502020204030204" pitchFamily="34" charset="0"/>
              </a:defRPr>
            </a:lvl3pPr>
            <a:lvl4pPr marL="1371566"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bg1"/>
                </a:solidFill>
                <a:latin typeface="Calibri" panose="020F0502020204030204" pitchFamily="34" charset="0"/>
                <a:ea typeface="+mn-ea"/>
                <a:cs typeface="Calibri" panose="020F0502020204030204" pitchFamily="34" charset="0"/>
              </a:defRPr>
            </a:lvl4pPr>
            <a:lvl5pPr marL="1828754"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bg1"/>
                </a:solidFill>
                <a:latin typeface="Calibri" panose="020F0502020204030204" pitchFamily="34" charset="0"/>
                <a:ea typeface="+mn-ea"/>
                <a:cs typeface="Calibri" panose="020F0502020204030204" pitchFamily="34" charset="0"/>
              </a:defRPr>
            </a:lvl5pPr>
            <a:lvl6pPr marL="2285943"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9pPr>
          </a:lstStyle>
          <a:p>
            <a:r>
              <a:rPr lang="en-US" sz="2700" b="1" baseline="30000" dirty="0">
                <a:solidFill>
                  <a:schemeClr val="bg1"/>
                </a:solidFill>
              </a:rPr>
              <a:t>9</a:t>
            </a:r>
            <a:r>
              <a:rPr lang="en-US" sz="2700" dirty="0">
                <a:solidFill>
                  <a:schemeClr val="bg1"/>
                </a:solidFill>
              </a:rPr>
              <a:t> O </a:t>
            </a:r>
            <a:r>
              <a:rPr lang="en-US" sz="2700" cap="small" dirty="0">
                <a:solidFill>
                  <a:schemeClr val="bg1"/>
                </a:solidFill>
              </a:rPr>
              <a:t>Lord</a:t>
            </a:r>
            <a:r>
              <a:rPr lang="en-US" sz="2700" dirty="0">
                <a:solidFill>
                  <a:schemeClr val="bg1"/>
                </a:solidFill>
              </a:rPr>
              <a:t>, our Lord, how majestic is your name in all the earth!</a:t>
            </a:r>
          </a:p>
        </p:txBody>
      </p:sp>
    </p:spTree>
    <p:extLst>
      <p:ext uri="{BB962C8B-B14F-4D97-AF65-F5344CB8AC3E}">
        <p14:creationId xmlns:p14="http://schemas.microsoft.com/office/powerpoint/2010/main" val="675962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824D-3DF5-4510-B2BF-47E2A7AEF9A6}"/>
              </a:ext>
            </a:extLst>
          </p:cNvPr>
          <p:cNvSpPr>
            <a:spLocks noGrp="1"/>
          </p:cNvSpPr>
          <p:nvPr>
            <p:ph type="title"/>
          </p:nvPr>
        </p:nvSpPr>
        <p:spPr/>
        <p:txBody>
          <a:bodyPr/>
          <a:lstStyle/>
          <a:p>
            <a:r>
              <a:rPr lang="en-US" dirty="0"/>
              <a:t>Psalm 8</a:t>
            </a:r>
          </a:p>
        </p:txBody>
      </p:sp>
      <p:sp>
        <p:nvSpPr>
          <p:cNvPr id="3" name="Content Placeholder 2">
            <a:extLst>
              <a:ext uri="{FF2B5EF4-FFF2-40B4-BE49-F238E27FC236}">
                <a16:creationId xmlns:a16="http://schemas.microsoft.com/office/drawing/2014/main" id="{7781451C-EE54-4925-91CD-614F0C4EA1FF}"/>
              </a:ext>
            </a:extLst>
          </p:cNvPr>
          <p:cNvSpPr>
            <a:spLocks noGrp="1"/>
          </p:cNvSpPr>
          <p:nvPr>
            <p:ph idx="1"/>
          </p:nvPr>
        </p:nvSpPr>
        <p:spPr>
          <a:xfrm>
            <a:off x="0" y="0"/>
            <a:ext cx="9143996" cy="5527965"/>
          </a:xfrm>
          <a:solidFill>
            <a:schemeClr val="accent2">
              <a:lumMod val="75000"/>
            </a:schemeClr>
          </a:solidFill>
        </p:spPr>
        <p:txBody>
          <a:bodyPr>
            <a:noAutofit/>
          </a:bodyPr>
          <a:lstStyle/>
          <a:p>
            <a:r>
              <a:rPr lang="en-US" sz="2700" b="1" baseline="30000" dirty="0"/>
              <a:t>1</a:t>
            </a:r>
            <a:r>
              <a:rPr lang="en-US" sz="2700" dirty="0"/>
              <a:t>O </a:t>
            </a:r>
            <a:r>
              <a:rPr lang="en-US" sz="2700" cap="small" dirty="0"/>
              <a:t>Lord</a:t>
            </a:r>
            <a:r>
              <a:rPr lang="en-US" sz="2700" dirty="0"/>
              <a:t>, our Lord, how majestic is your name in all the earth! You have set your glory above the heavens. </a:t>
            </a:r>
            <a:r>
              <a:rPr lang="en-US" sz="2700" b="1" baseline="30000" dirty="0"/>
              <a:t>2</a:t>
            </a:r>
            <a:r>
              <a:rPr lang="en-US" sz="2700" dirty="0"/>
              <a:t>Out of the mouth of babes and infants, you have established strength because of your foes, to still the enemy and the avenger. </a:t>
            </a:r>
            <a:br>
              <a:rPr lang="en-US" sz="2700" dirty="0"/>
            </a:br>
            <a:r>
              <a:rPr lang="en-US" sz="2700" b="1" baseline="30000" dirty="0"/>
              <a:t>3</a:t>
            </a:r>
            <a:r>
              <a:rPr lang="en-US" sz="2700" dirty="0"/>
              <a:t>When I look at your heavens, the work of your fingers, the moon and the stars, which you have set in place, </a:t>
            </a:r>
            <a:r>
              <a:rPr lang="en-US" sz="2700" b="1" baseline="30000" dirty="0"/>
              <a:t>4</a:t>
            </a:r>
            <a:r>
              <a:rPr lang="en-US" sz="2700" dirty="0"/>
              <a:t>what is man that you are mindful of him, and the son of man that you care for him? </a:t>
            </a:r>
            <a:br>
              <a:rPr lang="en-US" sz="2700" dirty="0"/>
            </a:br>
            <a:r>
              <a:rPr lang="en-US" sz="2700" b="1" baseline="30000" dirty="0"/>
              <a:t>5</a:t>
            </a:r>
            <a:r>
              <a:rPr lang="en-US" sz="2700" dirty="0"/>
              <a:t>Yet you have made him a little lower than the heavenly beings and crowned him with glory and honor. </a:t>
            </a:r>
            <a:r>
              <a:rPr lang="en-US" sz="2700" b="1" baseline="30000" dirty="0"/>
              <a:t>6</a:t>
            </a:r>
            <a:r>
              <a:rPr lang="en-US" sz="2700" dirty="0"/>
              <a:t>You have given him dominion over the works of your hands; you have put all things under his feet, </a:t>
            </a:r>
            <a:r>
              <a:rPr lang="en-US" sz="2700" b="1" baseline="30000" dirty="0"/>
              <a:t>7</a:t>
            </a:r>
            <a:r>
              <a:rPr lang="en-US" sz="2700" dirty="0"/>
              <a:t>all sheep and oxen, and also the beasts of the field, </a:t>
            </a:r>
            <a:r>
              <a:rPr lang="en-US" sz="2700" b="1" baseline="30000" dirty="0"/>
              <a:t>8</a:t>
            </a:r>
            <a:r>
              <a:rPr lang="en-US" sz="2700" dirty="0"/>
              <a:t>the birds of the heavens, and the fish of the sea, whatever passes along the paths of the seas. </a:t>
            </a:r>
            <a:br>
              <a:rPr lang="en-US" sz="2700" dirty="0"/>
            </a:br>
            <a:r>
              <a:rPr lang="en-US" sz="2700" b="1" baseline="30000" dirty="0"/>
              <a:t>9</a:t>
            </a:r>
            <a:r>
              <a:rPr lang="en-US" sz="2700" dirty="0"/>
              <a:t> O </a:t>
            </a:r>
            <a:r>
              <a:rPr lang="en-US" sz="2700" cap="small" dirty="0"/>
              <a:t>Lord</a:t>
            </a:r>
            <a:r>
              <a:rPr lang="en-US" sz="2700" dirty="0"/>
              <a:t>, our Lord, how majestic is your name in all the earth!</a:t>
            </a:r>
          </a:p>
        </p:txBody>
      </p:sp>
    </p:spTree>
    <p:extLst>
      <p:ext uri="{BB962C8B-B14F-4D97-AF65-F5344CB8AC3E}">
        <p14:creationId xmlns:p14="http://schemas.microsoft.com/office/powerpoint/2010/main" val="1777297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862F-1C51-42B6-8721-FD57AE5471DC}"/>
              </a:ext>
            </a:extLst>
          </p:cNvPr>
          <p:cNvSpPr>
            <a:spLocks noGrp="1"/>
          </p:cNvSpPr>
          <p:nvPr>
            <p:ph type="ctrTitle"/>
          </p:nvPr>
        </p:nvSpPr>
        <p:spPr/>
        <p:txBody>
          <a:bodyPr>
            <a:normAutofit fontScale="90000"/>
          </a:bodyPr>
          <a:lstStyle/>
          <a:p>
            <a:pPr algn="l"/>
            <a:r>
              <a:rPr lang="en-US" dirty="0"/>
              <a:t>Psalm 8</a:t>
            </a:r>
            <a:br>
              <a:rPr lang="en-US" dirty="0"/>
            </a:br>
            <a:r>
              <a:rPr lang="en-US" dirty="0"/>
              <a:t>The Song of the Shepherd</a:t>
            </a:r>
          </a:p>
        </p:txBody>
      </p:sp>
      <p:sp>
        <p:nvSpPr>
          <p:cNvPr id="3" name="Subtitle 2">
            <a:extLst>
              <a:ext uri="{FF2B5EF4-FFF2-40B4-BE49-F238E27FC236}">
                <a16:creationId xmlns:a16="http://schemas.microsoft.com/office/drawing/2014/main" id="{3F54820E-D4B2-4319-B0E5-1F5A497033AB}"/>
              </a:ext>
            </a:extLst>
          </p:cNvPr>
          <p:cNvSpPr>
            <a:spLocks noGrp="1"/>
          </p:cNvSpPr>
          <p:nvPr>
            <p:ph type="subTitle" idx="1"/>
          </p:nvPr>
        </p:nvSpPr>
        <p:spPr/>
        <p:txBody>
          <a:bodyPr/>
          <a:lstStyle/>
          <a:p>
            <a:r>
              <a:rPr lang="en-US" dirty="0"/>
              <a:t>Church of Christ at Medina</a:t>
            </a:r>
          </a:p>
          <a:p>
            <a:r>
              <a:rPr lang="en-US" dirty="0"/>
              <a:t>February 4</a:t>
            </a:r>
            <a:r>
              <a:rPr lang="en-US" baseline="30000" dirty="0"/>
              <a:t>th</a:t>
            </a:r>
            <a:r>
              <a:rPr lang="en-US" dirty="0"/>
              <a:t>, 2018</a:t>
            </a:r>
          </a:p>
        </p:txBody>
      </p:sp>
      <p:pic>
        <p:nvPicPr>
          <p:cNvPr id="4" name="Picture 3">
            <a:extLst>
              <a:ext uri="{FF2B5EF4-FFF2-40B4-BE49-F238E27FC236}">
                <a16:creationId xmlns:a16="http://schemas.microsoft.com/office/drawing/2014/main" id="{8D732300-47D9-4832-99B3-42A8938D979F}"/>
              </a:ext>
            </a:extLst>
          </p:cNvPr>
          <p:cNvPicPr>
            <a:picLocks noChangeAspect="1"/>
          </p:cNvPicPr>
          <p:nvPr/>
        </p:nvPicPr>
        <p:blipFill>
          <a:blip r:embed="rId2"/>
          <a:stretch>
            <a:fillRect/>
          </a:stretch>
        </p:blipFill>
        <p:spPr>
          <a:xfrm>
            <a:off x="608100" y="130064"/>
            <a:ext cx="8227002" cy="4259056"/>
          </a:xfrm>
          <a:prstGeom prst="rect">
            <a:avLst/>
          </a:prstGeom>
        </p:spPr>
      </p:pic>
    </p:spTree>
    <p:extLst>
      <p:ext uri="{BB962C8B-B14F-4D97-AF65-F5344CB8AC3E}">
        <p14:creationId xmlns:p14="http://schemas.microsoft.com/office/powerpoint/2010/main" val="1018476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824D-3DF5-4510-B2BF-47E2A7AEF9A6}"/>
              </a:ext>
            </a:extLst>
          </p:cNvPr>
          <p:cNvSpPr>
            <a:spLocks noGrp="1"/>
          </p:cNvSpPr>
          <p:nvPr>
            <p:ph type="title"/>
          </p:nvPr>
        </p:nvSpPr>
        <p:spPr/>
        <p:txBody>
          <a:bodyPr/>
          <a:lstStyle/>
          <a:p>
            <a:r>
              <a:rPr lang="en-US" dirty="0"/>
              <a:t>Psalm 8:  A Psalm of Praise</a:t>
            </a:r>
          </a:p>
        </p:txBody>
      </p:sp>
      <p:sp>
        <p:nvSpPr>
          <p:cNvPr id="3" name="Content Placeholder 2">
            <a:extLst>
              <a:ext uri="{FF2B5EF4-FFF2-40B4-BE49-F238E27FC236}">
                <a16:creationId xmlns:a16="http://schemas.microsoft.com/office/drawing/2014/main" id="{7781451C-EE54-4925-91CD-614F0C4EA1FF}"/>
              </a:ext>
            </a:extLst>
          </p:cNvPr>
          <p:cNvSpPr>
            <a:spLocks noGrp="1"/>
          </p:cNvSpPr>
          <p:nvPr>
            <p:ph idx="1"/>
          </p:nvPr>
        </p:nvSpPr>
        <p:spPr>
          <a:xfrm>
            <a:off x="182881" y="0"/>
            <a:ext cx="5387926" cy="5373221"/>
          </a:xfrm>
        </p:spPr>
        <p:txBody>
          <a:bodyPr>
            <a:noAutofit/>
          </a:bodyPr>
          <a:lstStyle/>
          <a:p>
            <a:pPr marL="0" indent="0">
              <a:buNone/>
            </a:pPr>
            <a:r>
              <a:rPr lang="en-US" sz="2800" dirty="0">
                <a:latin typeface="Calibri" panose="020F0502020204030204" pitchFamily="34" charset="0"/>
                <a:cs typeface="Calibri" panose="020F0502020204030204" pitchFamily="34" charset="0"/>
              </a:rPr>
              <a:t>It is an obvious Psalm that exalts the name of God!</a:t>
            </a:r>
          </a:p>
          <a:p>
            <a:pPr marL="463550" indent="-463550">
              <a:buFont typeface="Wingdings" panose="05000000000000000000" pitchFamily="2" charset="2"/>
              <a:buChar char="§"/>
            </a:pPr>
            <a:r>
              <a:rPr lang="en-US" sz="2800" b="1" u="sng" dirty="0">
                <a:solidFill>
                  <a:srgbClr val="FFFF00"/>
                </a:solidFill>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Addressing the Lord as ruler and authority.</a:t>
            </a:r>
          </a:p>
          <a:p>
            <a:pPr marL="463550" indent="-463550">
              <a:buFont typeface="Wingdings" panose="05000000000000000000" pitchFamily="2" charset="2"/>
              <a:buChar char="§"/>
            </a:pPr>
            <a:r>
              <a:rPr lang="en-US" sz="2800" b="1" u="sng" dirty="0">
                <a:solidFill>
                  <a:srgbClr val="FFFF00"/>
                </a:solidFill>
                <a:latin typeface="Calibri" panose="020F0502020204030204" pitchFamily="34" charset="0"/>
                <a:cs typeface="Calibri" panose="020F0502020204030204" pitchFamily="34" charset="0"/>
              </a:rPr>
              <a:t>Our Lord</a:t>
            </a:r>
            <a:r>
              <a:rPr lang="en-US" sz="2800" dirty="0">
                <a:latin typeface="Calibri" panose="020F0502020204030204" pitchFamily="34" charset="0"/>
                <a:cs typeface="Calibri" panose="020F0502020204030204" pitchFamily="34" charset="0"/>
              </a:rPr>
              <a:t>:  Someone the Psalmist knew.</a:t>
            </a:r>
          </a:p>
          <a:p>
            <a:pPr marL="463550" indent="-463550">
              <a:buFont typeface="Wingdings" panose="05000000000000000000" pitchFamily="2" charset="2"/>
              <a:buChar char="§"/>
            </a:pPr>
            <a:r>
              <a:rPr lang="en-US" sz="2800" b="1" u="sng" dirty="0">
                <a:solidFill>
                  <a:srgbClr val="FFFF00"/>
                </a:solidFill>
                <a:latin typeface="Calibri" panose="020F0502020204030204" pitchFamily="34" charset="0"/>
                <a:cs typeface="Calibri" panose="020F0502020204030204" pitchFamily="34" charset="0"/>
              </a:rPr>
              <a:t>Majestic</a:t>
            </a:r>
            <a:r>
              <a:rPr lang="en-US" sz="2800" dirty="0">
                <a:latin typeface="Calibri" panose="020F0502020204030204" pitchFamily="34" charset="0"/>
                <a:cs typeface="Calibri" panose="020F0502020204030204" pitchFamily="34" charset="0"/>
              </a:rPr>
              <a:t>:  A name – character and nature – that is to be magnified because it is excellent.</a:t>
            </a:r>
          </a:p>
          <a:p>
            <a:pPr marL="914400" lvl="1" indent="-463550">
              <a:buFont typeface="Wingdings" panose="05000000000000000000" pitchFamily="2" charset="2"/>
              <a:buChar char="§"/>
            </a:pPr>
            <a:endParaRPr lang="en-US" sz="2800" dirty="0"/>
          </a:p>
        </p:txBody>
      </p:sp>
      <p:pic>
        <p:nvPicPr>
          <p:cNvPr id="4" name="Picture 3">
            <a:extLst>
              <a:ext uri="{FF2B5EF4-FFF2-40B4-BE49-F238E27FC236}">
                <a16:creationId xmlns:a16="http://schemas.microsoft.com/office/drawing/2014/main" id="{EF02EAF6-963F-4516-A739-B8BAABEDE712}"/>
              </a:ext>
            </a:extLst>
          </p:cNvPr>
          <p:cNvPicPr>
            <a:picLocks noChangeAspect="1"/>
          </p:cNvPicPr>
          <p:nvPr/>
        </p:nvPicPr>
        <p:blipFill>
          <a:blip r:embed="rId2"/>
          <a:stretch>
            <a:fillRect/>
          </a:stretch>
        </p:blipFill>
        <p:spPr>
          <a:xfrm>
            <a:off x="6521777" y="317290"/>
            <a:ext cx="2439342" cy="1828800"/>
          </a:xfrm>
          <a:prstGeom prst="rect">
            <a:avLst/>
          </a:prstGeom>
        </p:spPr>
      </p:pic>
      <p:sp>
        <p:nvSpPr>
          <p:cNvPr id="5" name="Content Placeholder 2">
            <a:extLst>
              <a:ext uri="{FF2B5EF4-FFF2-40B4-BE49-F238E27FC236}">
                <a16:creationId xmlns:a16="http://schemas.microsoft.com/office/drawing/2014/main" id="{A0574710-08BC-4B13-8D41-D7B3E37D36A1}"/>
              </a:ext>
            </a:extLst>
          </p:cNvPr>
          <p:cNvSpPr txBox="1">
            <a:spLocks/>
          </p:cNvSpPr>
          <p:nvPr/>
        </p:nvSpPr>
        <p:spPr>
          <a:xfrm>
            <a:off x="6521777" y="2399310"/>
            <a:ext cx="2439342" cy="2791668"/>
          </a:xfrm>
          <a:prstGeom prst="rect">
            <a:avLst/>
          </a:prstGeom>
          <a:solidFill>
            <a:schemeClr val="accent2">
              <a:lumMod val="75000"/>
            </a:schemeClr>
          </a:solidFill>
        </p:spPr>
        <p:txBody>
          <a:bodyPr vert="horz" lIns="45720" tIns="45720" rIns="45720" bIns="45720" rtlCol="0">
            <a:no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3200" kern="1200">
                <a:solidFill>
                  <a:schemeClr val="bg1"/>
                </a:solidFill>
                <a:latin typeface="Calibri" panose="020F0502020204030204" pitchFamily="34" charset="0"/>
                <a:ea typeface="+mn-ea"/>
                <a:cs typeface="Calibri" panose="020F0502020204030204" pitchFamily="34" charset="0"/>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2400" kern="1200">
                <a:solidFill>
                  <a:schemeClr val="bg1"/>
                </a:solidFill>
                <a:latin typeface="Calibri" panose="020F0502020204030204" pitchFamily="34" charset="0"/>
                <a:ea typeface="+mn-ea"/>
                <a:cs typeface="Calibri" panose="020F0502020204030204" pitchFamily="34" charset="0"/>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1800" dirty="0"/>
              <a:t>“O </a:t>
            </a:r>
            <a:r>
              <a:rPr lang="en-US" sz="1800" cap="small" dirty="0"/>
              <a:t>Lord</a:t>
            </a:r>
            <a:r>
              <a:rPr lang="en-US" sz="1800" dirty="0"/>
              <a:t>, our Lord, how majestic is your name in all the earth! You have set your glory above the heavens. </a:t>
            </a:r>
            <a:r>
              <a:rPr lang="en-US" sz="1800" b="1" baseline="30000" dirty="0"/>
              <a:t>2</a:t>
            </a:r>
            <a:r>
              <a:rPr lang="en-US" sz="1800" dirty="0"/>
              <a:t>Out of the mouth of babes and infants, you have established strength because of your foes, to still the enemy and the avenger.”  (8:1-2, ESV)</a:t>
            </a:r>
          </a:p>
        </p:txBody>
      </p:sp>
    </p:spTree>
    <p:extLst>
      <p:ext uri="{BB962C8B-B14F-4D97-AF65-F5344CB8AC3E}">
        <p14:creationId xmlns:p14="http://schemas.microsoft.com/office/powerpoint/2010/main" val="116908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824D-3DF5-4510-B2BF-47E2A7AEF9A6}"/>
              </a:ext>
            </a:extLst>
          </p:cNvPr>
          <p:cNvSpPr>
            <a:spLocks noGrp="1"/>
          </p:cNvSpPr>
          <p:nvPr>
            <p:ph type="title"/>
          </p:nvPr>
        </p:nvSpPr>
        <p:spPr/>
        <p:txBody>
          <a:bodyPr/>
          <a:lstStyle/>
          <a:p>
            <a:r>
              <a:rPr lang="en-US" dirty="0"/>
              <a:t>Psalm 8:  A Psalm of Praise</a:t>
            </a:r>
          </a:p>
        </p:txBody>
      </p:sp>
      <p:sp>
        <p:nvSpPr>
          <p:cNvPr id="3" name="Content Placeholder 2">
            <a:extLst>
              <a:ext uri="{FF2B5EF4-FFF2-40B4-BE49-F238E27FC236}">
                <a16:creationId xmlns:a16="http://schemas.microsoft.com/office/drawing/2014/main" id="{7781451C-EE54-4925-91CD-614F0C4EA1FF}"/>
              </a:ext>
            </a:extLst>
          </p:cNvPr>
          <p:cNvSpPr>
            <a:spLocks noGrp="1"/>
          </p:cNvSpPr>
          <p:nvPr>
            <p:ph idx="1"/>
          </p:nvPr>
        </p:nvSpPr>
        <p:spPr>
          <a:xfrm>
            <a:off x="182881" y="0"/>
            <a:ext cx="6063174" cy="5373221"/>
          </a:xfrm>
        </p:spPr>
        <p:txBody>
          <a:bodyPr>
            <a:noAutofit/>
          </a:bodyPr>
          <a:lstStyle/>
          <a:p>
            <a:pPr marL="463550" indent="-463550">
              <a:buFont typeface="Wingdings" panose="05000000000000000000" pitchFamily="2" charset="2"/>
              <a:buChar char="§"/>
            </a:pPr>
            <a:r>
              <a:rPr lang="en-US" sz="2800" b="1" u="sng" dirty="0">
                <a:solidFill>
                  <a:srgbClr val="FFFF00"/>
                </a:solidFill>
                <a:latin typeface="Calibri" panose="020F0502020204030204" pitchFamily="34" charset="0"/>
                <a:cs typeface="Calibri" panose="020F0502020204030204" pitchFamily="34" charset="0"/>
              </a:rPr>
              <a:t>You have set your glory above the heavens…</a:t>
            </a:r>
            <a:endParaRPr lang="en-US" sz="2800" dirty="0">
              <a:latin typeface="Calibri" panose="020F0502020204030204" pitchFamily="34" charset="0"/>
              <a:cs typeface="Calibri" panose="020F0502020204030204" pitchFamily="34" charset="0"/>
            </a:endParaRPr>
          </a:p>
          <a:p>
            <a:pPr marL="637286" lvl="1" indent="-463550">
              <a:buFont typeface="Wingdings" panose="05000000000000000000" pitchFamily="2" charset="2"/>
              <a:buChar char="§"/>
            </a:pPr>
            <a:r>
              <a:rPr lang="en-US" dirty="0"/>
              <a:t>The earth and the universe proclaim the glory of the Lord, but His glory exceeds even this.  It is beyond our ability to express!</a:t>
            </a:r>
          </a:p>
          <a:p>
            <a:pPr marL="637286" lvl="1" indent="-463550">
              <a:buFont typeface="Wingdings" panose="05000000000000000000" pitchFamily="2" charset="2"/>
              <a:buChar char="§"/>
            </a:pPr>
            <a:r>
              <a:rPr lang="en-US" dirty="0"/>
              <a:t>Isaiah 40:26</a:t>
            </a:r>
          </a:p>
          <a:p>
            <a:pPr marL="637286" lvl="1" indent="-463550">
              <a:buFont typeface="Wingdings" panose="05000000000000000000" pitchFamily="2" charset="2"/>
              <a:buChar char="§"/>
            </a:pPr>
            <a:r>
              <a:rPr lang="en-US" dirty="0"/>
              <a:t>1 Kings 8:27</a:t>
            </a:r>
          </a:p>
          <a:p>
            <a:pPr marL="463550" indent="-463550">
              <a:buFont typeface="Wingdings" panose="05000000000000000000" pitchFamily="2" charset="2"/>
              <a:buChar char="§"/>
            </a:pPr>
            <a:r>
              <a:rPr lang="en-US" sz="2800" b="1" u="sng" dirty="0">
                <a:solidFill>
                  <a:srgbClr val="FFFF00"/>
                </a:solidFill>
                <a:latin typeface="Calibri" panose="020F0502020204030204" pitchFamily="34" charset="0"/>
                <a:cs typeface="Calibri" panose="020F0502020204030204" pitchFamily="34" charset="0"/>
              </a:rPr>
              <a:t>Out of the mouth of babies and infants...</a:t>
            </a:r>
            <a:endParaRPr lang="en-US" sz="2800" dirty="0">
              <a:latin typeface="Calibri" panose="020F0502020204030204" pitchFamily="34" charset="0"/>
              <a:cs typeface="Calibri" panose="020F0502020204030204" pitchFamily="34" charset="0"/>
            </a:endParaRPr>
          </a:p>
          <a:p>
            <a:pPr marL="637286" lvl="1" indent="-463550">
              <a:buFont typeface="Wingdings" panose="05000000000000000000" pitchFamily="2" charset="2"/>
              <a:buChar char="§"/>
            </a:pPr>
            <a:r>
              <a:rPr lang="en-US" dirty="0"/>
              <a:t>Exalting and revering God comes from the mouth of the simple.</a:t>
            </a:r>
          </a:p>
          <a:p>
            <a:pPr marL="637286" lvl="1" indent="-463550">
              <a:buFont typeface="Wingdings" panose="05000000000000000000" pitchFamily="2" charset="2"/>
              <a:buChar char="§"/>
            </a:pPr>
            <a:r>
              <a:rPr lang="en-US" dirty="0"/>
              <a:t>1 Corinthians 1:18-31</a:t>
            </a:r>
          </a:p>
          <a:p>
            <a:pPr marL="637286" lvl="1" indent="-463550">
              <a:buFont typeface="Wingdings" panose="05000000000000000000" pitchFamily="2" charset="2"/>
              <a:buChar char="§"/>
            </a:pPr>
            <a:r>
              <a:rPr lang="en-US" dirty="0"/>
              <a:t>Matthew 21:12-17, 11:25</a:t>
            </a:r>
          </a:p>
        </p:txBody>
      </p:sp>
      <p:pic>
        <p:nvPicPr>
          <p:cNvPr id="4" name="Picture 3">
            <a:extLst>
              <a:ext uri="{FF2B5EF4-FFF2-40B4-BE49-F238E27FC236}">
                <a16:creationId xmlns:a16="http://schemas.microsoft.com/office/drawing/2014/main" id="{EF02EAF6-963F-4516-A739-B8BAABEDE712}"/>
              </a:ext>
            </a:extLst>
          </p:cNvPr>
          <p:cNvPicPr>
            <a:picLocks noChangeAspect="1"/>
          </p:cNvPicPr>
          <p:nvPr/>
        </p:nvPicPr>
        <p:blipFill>
          <a:blip r:embed="rId2"/>
          <a:stretch>
            <a:fillRect/>
          </a:stretch>
        </p:blipFill>
        <p:spPr>
          <a:xfrm>
            <a:off x="6521777" y="317290"/>
            <a:ext cx="2439342" cy="1828800"/>
          </a:xfrm>
          <a:prstGeom prst="rect">
            <a:avLst/>
          </a:prstGeom>
        </p:spPr>
      </p:pic>
      <p:sp>
        <p:nvSpPr>
          <p:cNvPr id="5" name="Content Placeholder 2">
            <a:extLst>
              <a:ext uri="{FF2B5EF4-FFF2-40B4-BE49-F238E27FC236}">
                <a16:creationId xmlns:a16="http://schemas.microsoft.com/office/drawing/2014/main" id="{A0574710-08BC-4B13-8D41-D7B3E37D36A1}"/>
              </a:ext>
            </a:extLst>
          </p:cNvPr>
          <p:cNvSpPr txBox="1">
            <a:spLocks/>
          </p:cNvSpPr>
          <p:nvPr/>
        </p:nvSpPr>
        <p:spPr>
          <a:xfrm>
            <a:off x="6521777" y="2399310"/>
            <a:ext cx="2439342" cy="2791668"/>
          </a:xfrm>
          <a:prstGeom prst="rect">
            <a:avLst/>
          </a:prstGeom>
          <a:solidFill>
            <a:schemeClr val="accent2">
              <a:lumMod val="75000"/>
            </a:schemeClr>
          </a:solidFill>
        </p:spPr>
        <p:txBody>
          <a:bodyPr vert="horz" lIns="45720" tIns="45720" rIns="45720" bIns="45720" rtlCol="0">
            <a:no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3200" kern="1200">
                <a:solidFill>
                  <a:schemeClr val="bg1"/>
                </a:solidFill>
                <a:latin typeface="Calibri" panose="020F0502020204030204" pitchFamily="34" charset="0"/>
                <a:ea typeface="+mn-ea"/>
                <a:cs typeface="Calibri" panose="020F0502020204030204" pitchFamily="34" charset="0"/>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2400" kern="1200">
                <a:solidFill>
                  <a:schemeClr val="bg1"/>
                </a:solidFill>
                <a:latin typeface="Calibri" panose="020F0502020204030204" pitchFamily="34" charset="0"/>
                <a:ea typeface="+mn-ea"/>
                <a:cs typeface="Calibri" panose="020F0502020204030204" pitchFamily="34" charset="0"/>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1800" dirty="0"/>
              <a:t>“O </a:t>
            </a:r>
            <a:r>
              <a:rPr lang="en-US" sz="1800" cap="small" dirty="0"/>
              <a:t>Lord</a:t>
            </a:r>
            <a:r>
              <a:rPr lang="en-US" sz="1800" dirty="0"/>
              <a:t>, our Lord, how majestic is your name in all the earth! You have set your glory above the heavens. </a:t>
            </a:r>
            <a:r>
              <a:rPr lang="en-US" sz="1800" b="1" baseline="30000" dirty="0"/>
              <a:t>2</a:t>
            </a:r>
            <a:r>
              <a:rPr lang="en-US" sz="1800" dirty="0"/>
              <a:t>Out of the mouth of babes and infants, you have established strength because of your foes, to still the enemy and the avenger.”  (8:1-2, ESV)</a:t>
            </a:r>
          </a:p>
        </p:txBody>
      </p:sp>
    </p:spTree>
    <p:extLst>
      <p:ext uri="{BB962C8B-B14F-4D97-AF65-F5344CB8AC3E}">
        <p14:creationId xmlns:p14="http://schemas.microsoft.com/office/powerpoint/2010/main" val="92572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824D-3DF5-4510-B2BF-47E2A7AEF9A6}"/>
              </a:ext>
            </a:extLst>
          </p:cNvPr>
          <p:cNvSpPr>
            <a:spLocks noGrp="1"/>
          </p:cNvSpPr>
          <p:nvPr>
            <p:ph type="title"/>
          </p:nvPr>
        </p:nvSpPr>
        <p:spPr/>
        <p:txBody>
          <a:bodyPr/>
          <a:lstStyle/>
          <a:p>
            <a:r>
              <a:rPr lang="en-US" dirty="0"/>
              <a:t>Psalm 8:  A Psalm of Praise</a:t>
            </a:r>
          </a:p>
        </p:txBody>
      </p:sp>
      <p:sp>
        <p:nvSpPr>
          <p:cNvPr id="3" name="Content Placeholder 2">
            <a:extLst>
              <a:ext uri="{FF2B5EF4-FFF2-40B4-BE49-F238E27FC236}">
                <a16:creationId xmlns:a16="http://schemas.microsoft.com/office/drawing/2014/main" id="{7781451C-EE54-4925-91CD-614F0C4EA1FF}"/>
              </a:ext>
            </a:extLst>
          </p:cNvPr>
          <p:cNvSpPr>
            <a:spLocks noGrp="1"/>
          </p:cNvSpPr>
          <p:nvPr>
            <p:ph idx="1"/>
          </p:nvPr>
        </p:nvSpPr>
        <p:spPr>
          <a:xfrm>
            <a:off x="182881" y="0"/>
            <a:ext cx="5387926" cy="5373221"/>
          </a:xfrm>
        </p:spPr>
        <p:txBody>
          <a:bodyPr>
            <a:noAutofit/>
          </a:bodyPr>
          <a:lstStyle/>
          <a:p>
            <a:pPr marL="637286" lvl="1" indent="-463550">
              <a:buFont typeface="Wingdings" panose="05000000000000000000" pitchFamily="2" charset="2"/>
              <a:buChar char="§"/>
            </a:pPr>
            <a:r>
              <a:rPr lang="en-US" b="1" u="sng" baseline="30000" dirty="0"/>
              <a:t>3</a:t>
            </a:r>
            <a:r>
              <a:rPr lang="en-US" b="1" u="sng" dirty="0"/>
              <a:t>When I look at your heavens, the work of your fingers, the moon and the stars, which you have set in place, </a:t>
            </a:r>
            <a:r>
              <a:rPr lang="en-US" b="1" baseline="30000" dirty="0"/>
              <a:t>4</a:t>
            </a:r>
            <a:r>
              <a:rPr lang="en-US" dirty="0"/>
              <a:t>what is man that you are mindful of him, and the son of man that you care for him?”  (8:3-4, ESV)</a:t>
            </a:r>
            <a:endParaRPr lang="en-US"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A0574710-08BC-4B13-8D41-D7B3E37D36A1}"/>
              </a:ext>
            </a:extLst>
          </p:cNvPr>
          <p:cNvSpPr txBox="1">
            <a:spLocks/>
          </p:cNvSpPr>
          <p:nvPr/>
        </p:nvSpPr>
        <p:spPr>
          <a:xfrm>
            <a:off x="6274191" y="2399309"/>
            <a:ext cx="2686928" cy="3128655"/>
          </a:xfrm>
          <a:prstGeom prst="rect">
            <a:avLst/>
          </a:prstGeom>
          <a:solidFill>
            <a:schemeClr val="accent2">
              <a:lumMod val="75000"/>
            </a:schemeClr>
          </a:solidFill>
        </p:spPr>
        <p:txBody>
          <a:bodyPr vert="horz" lIns="45720" tIns="45720" rIns="45720" bIns="45720" rtlCol="0">
            <a:no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3200" kern="1200">
                <a:solidFill>
                  <a:schemeClr val="bg1"/>
                </a:solidFill>
                <a:latin typeface="Calibri" panose="020F0502020204030204" pitchFamily="34" charset="0"/>
                <a:ea typeface="+mn-ea"/>
                <a:cs typeface="Calibri" panose="020F0502020204030204" pitchFamily="34" charset="0"/>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2400" kern="1200">
                <a:solidFill>
                  <a:schemeClr val="bg1"/>
                </a:solidFill>
                <a:latin typeface="Calibri" panose="020F0502020204030204" pitchFamily="34" charset="0"/>
                <a:ea typeface="+mn-ea"/>
                <a:cs typeface="Calibri" panose="020F0502020204030204" pitchFamily="34" charset="0"/>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2000" dirty="0"/>
              <a:t>“</a:t>
            </a:r>
            <a:r>
              <a:rPr lang="en-US" sz="2000" b="1" baseline="30000" dirty="0"/>
              <a:t>3</a:t>
            </a:r>
            <a:r>
              <a:rPr lang="en-US" sz="2000" dirty="0"/>
              <a:t>When I look at your heavens, the work of your fingers, the moon and the stars, which you have set in place, </a:t>
            </a:r>
            <a:r>
              <a:rPr lang="en-US" sz="2000" b="1" baseline="30000" dirty="0"/>
              <a:t>4</a:t>
            </a:r>
            <a:r>
              <a:rPr lang="en-US" sz="2000" dirty="0"/>
              <a:t>what is man that you are mindful of him, and the son of man that you care for him?”  (8:3-4, ESV)</a:t>
            </a:r>
          </a:p>
        </p:txBody>
      </p:sp>
      <p:pic>
        <p:nvPicPr>
          <p:cNvPr id="6" name="Picture 5">
            <a:extLst>
              <a:ext uri="{FF2B5EF4-FFF2-40B4-BE49-F238E27FC236}">
                <a16:creationId xmlns:a16="http://schemas.microsoft.com/office/drawing/2014/main" id="{118DEC7C-FECC-48DA-9504-6CD27C372451}"/>
              </a:ext>
            </a:extLst>
          </p:cNvPr>
          <p:cNvPicPr>
            <a:picLocks noChangeAspect="1"/>
          </p:cNvPicPr>
          <p:nvPr/>
        </p:nvPicPr>
        <p:blipFill>
          <a:blip r:embed="rId2"/>
          <a:stretch>
            <a:fillRect/>
          </a:stretch>
        </p:blipFill>
        <p:spPr>
          <a:xfrm>
            <a:off x="6398888" y="216926"/>
            <a:ext cx="2437533" cy="1828800"/>
          </a:xfrm>
          <a:prstGeom prst="rect">
            <a:avLst/>
          </a:prstGeom>
        </p:spPr>
      </p:pic>
    </p:spTree>
    <p:extLst>
      <p:ext uri="{BB962C8B-B14F-4D97-AF65-F5344CB8AC3E}">
        <p14:creationId xmlns:p14="http://schemas.microsoft.com/office/powerpoint/2010/main" val="1784174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824D-3DF5-4510-B2BF-47E2A7AEF9A6}"/>
              </a:ext>
            </a:extLst>
          </p:cNvPr>
          <p:cNvSpPr>
            <a:spLocks noGrp="1"/>
          </p:cNvSpPr>
          <p:nvPr>
            <p:ph type="title"/>
          </p:nvPr>
        </p:nvSpPr>
        <p:spPr/>
        <p:txBody>
          <a:bodyPr/>
          <a:lstStyle/>
          <a:p>
            <a:r>
              <a:rPr lang="en-US" dirty="0"/>
              <a:t>Psalm 8:  A Psalm of Humility</a:t>
            </a:r>
          </a:p>
        </p:txBody>
      </p:sp>
      <p:sp>
        <p:nvSpPr>
          <p:cNvPr id="3" name="Content Placeholder 2">
            <a:extLst>
              <a:ext uri="{FF2B5EF4-FFF2-40B4-BE49-F238E27FC236}">
                <a16:creationId xmlns:a16="http://schemas.microsoft.com/office/drawing/2014/main" id="{7781451C-EE54-4925-91CD-614F0C4EA1FF}"/>
              </a:ext>
            </a:extLst>
          </p:cNvPr>
          <p:cNvSpPr>
            <a:spLocks noGrp="1"/>
          </p:cNvSpPr>
          <p:nvPr>
            <p:ph idx="1"/>
          </p:nvPr>
        </p:nvSpPr>
        <p:spPr>
          <a:xfrm>
            <a:off x="182880" y="0"/>
            <a:ext cx="5908433" cy="5373221"/>
          </a:xfrm>
        </p:spPr>
        <p:txBody>
          <a:bodyPr>
            <a:noAutofit/>
          </a:bodyPr>
          <a:lstStyle/>
          <a:p>
            <a:pPr marL="463550" indent="-463550">
              <a:buFont typeface="Wingdings" panose="05000000000000000000" pitchFamily="2" charset="2"/>
              <a:buChar char="§"/>
            </a:pPr>
            <a:r>
              <a:rPr lang="en-US" sz="2800" b="1" u="sng" dirty="0">
                <a:solidFill>
                  <a:srgbClr val="FFFF00"/>
                </a:solidFill>
                <a:latin typeface="Calibri" panose="020F0502020204030204" pitchFamily="34" charset="0"/>
                <a:cs typeface="Calibri" panose="020F0502020204030204" pitchFamily="34" charset="0"/>
              </a:rPr>
              <a:t>The Position of Man</a:t>
            </a:r>
            <a:endParaRPr lang="en-US" sz="2800" dirty="0">
              <a:latin typeface="Calibri" panose="020F0502020204030204" pitchFamily="34" charset="0"/>
              <a:cs typeface="Calibri" panose="020F0502020204030204" pitchFamily="34" charset="0"/>
            </a:endParaRPr>
          </a:p>
          <a:p>
            <a:pPr marL="637286" lvl="1" indent="-463550">
              <a:buFont typeface="Wingdings" panose="05000000000000000000" pitchFamily="2" charset="2"/>
              <a:buChar char="§"/>
            </a:pPr>
            <a:r>
              <a:rPr lang="en-US" dirty="0"/>
              <a:t>When David considers the great wonders of the visible universe, he is keenly aware of the frailty of man!</a:t>
            </a:r>
            <a:endParaRPr lang="en-US" dirty="0">
              <a:latin typeface="Calibri" panose="020F0502020204030204" pitchFamily="34" charset="0"/>
              <a:cs typeface="Calibri" panose="020F0502020204030204" pitchFamily="34" charset="0"/>
            </a:endParaRPr>
          </a:p>
          <a:p>
            <a:pPr marL="463550" indent="-463550">
              <a:buFont typeface="Wingdings" panose="05000000000000000000" pitchFamily="2" charset="2"/>
              <a:buChar char="§"/>
            </a:pPr>
            <a:r>
              <a:rPr lang="en-US" sz="2800" b="1" u="sng" dirty="0">
                <a:solidFill>
                  <a:srgbClr val="FFFF00"/>
                </a:solidFill>
              </a:rPr>
              <a:t>The Danger of Pride</a:t>
            </a:r>
            <a:endParaRPr lang="en-US" sz="2800" dirty="0"/>
          </a:p>
          <a:p>
            <a:pPr marL="637286" lvl="1" indent="-463550">
              <a:buFont typeface="Wingdings" panose="05000000000000000000" pitchFamily="2" charset="2"/>
              <a:buChar char="§"/>
            </a:pPr>
            <a:r>
              <a:rPr lang="en-US" dirty="0"/>
              <a:t>Despite the obvious faults and weaknesses of man, we are still prone to pride and self-exaltation.</a:t>
            </a:r>
          </a:p>
          <a:p>
            <a:pPr marL="637286" lvl="1" indent="-463550">
              <a:buFont typeface="Wingdings" panose="05000000000000000000" pitchFamily="2" charset="2"/>
              <a:buChar char="§"/>
            </a:pPr>
            <a:r>
              <a:rPr lang="en-US" dirty="0"/>
              <a:t>James 4:6</a:t>
            </a:r>
          </a:p>
          <a:p>
            <a:pPr marL="637286" lvl="1" indent="-463550">
              <a:buFont typeface="Wingdings" panose="05000000000000000000" pitchFamily="2" charset="2"/>
              <a:buChar char="§"/>
            </a:pPr>
            <a:r>
              <a:rPr lang="en-US" dirty="0"/>
              <a:t>How we should constantly contemplate our own “smallness”!  How often we should remember we are but dust!  We are dependent upon God for everything!  Yes, as we consider the world around us, we should be humbled!</a:t>
            </a:r>
          </a:p>
        </p:txBody>
      </p:sp>
      <p:sp>
        <p:nvSpPr>
          <p:cNvPr id="5" name="Content Placeholder 2">
            <a:extLst>
              <a:ext uri="{FF2B5EF4-FFF2-40B4-BE49-F238E27FC236}">
                <a16:creationId xmlns:a16="http://schemas.microsoft.com/office/drawing/2014/main" id="{A0574710-08BC-4B13-8D41-D7B3E37D36A1}"/>
              </a:ext>
            </a:extLst>
          </p:cNvPr>
          <p:cNvSpPr txBox="1">
            <a:spLocks/>
          </p:cNvSpPr>
          <p:nvPr/>
        </p:nvSpPr>
        <p:spPr>
          <a:xfrm>
            <a:off x="6274191" y="2399309"/>
            <a:ext cx="2686928" cy="3128655"/>
          </a:xfrm>
          <a:prstGeom prst="rect">
            <a:avLst/>
          </a:prstGeom>
          <a:solidFill>
            <a:schemeClr val="accent2">
              <a:lumMod val="75000"/>
            </a:schemeClr>
          </a:solidFill>
        </p:spPr>
        <p:txBody>
          <a:bodyPr vert="horz" lIns="45720" tIns="45720" rIns="45720" bIns="45720" rtlCol="0">
            <a:no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3200" kern="1200">
                <a:solidFill>
                  <a:schemeClr val="bg1"/>
                </a:solidFill>
                <a:latin typeface="Calibri" panose="020F0502020204030204" pitchFamily="34" charset="0"/>
                <a:ea typeface="+mn-ea"/>
                <a:cs typeface="Calibri" panose="020F0502020204030204" pitchFamily="34" charset="0"/>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2400" kern="1200">
                <a:solidFill>
                  <a:schemeClr val="bg1"/>
                </a:solidFill>
                <a:latin typeface="Calibri" panose="020F0502020204030204" pitchFamily="34" charset="0"/>
                <a:ea typeface="+mn-ea"/>
                <a:cs typeface="Calibri" panose="020F0502020204030204" pitchFamily="34" charset="0"/>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2000" dirty="0"/>
              <a:t>“</a:t>
            </a:r>
            <a:r>
              <a:rPr lang="en-US" sz="2000" b="1" baseline="30000" dirty="0"/>
              <a:t>3</a:t>
            </a:r>
            <a:r>
              <a:rPr lang="en-US" sz="2000" dirty="0"/>
              <a:t>When I look at your heavens, the work of your fingers, the moon and the stars, which you have set in place, </a:t>
            </a:r>
            <a:r>
              <a:rPr lang="en-US" sz="2000" b="1" baseline="30000" dirty="0"/>
              <a:t>4</a:t>
            </a:r>
            <a:r>
              <a:rPr lang="en-US" sz="2000" dirty="0"/>
              <a:t>what is man that you are mindful of him, and the son of man that you care for him?”  (8:3-4, ESV)</a:t>
            </a:r>
          </a:p>
        </p:txBody>
      </p:sp>
      <p:pic>
        <p:nvPicPr>
          <p:cNvPr id="7" name="Picture 6">
            <a:extLst>
              <a:ext uri="{FF2B5EF4-FFF2-40B4-BE49-F238E27FC236}">
                <a16:creationId xmlns:a16="http://schemas.microsoft.com/office/drawing/2014/main" id="{09F5D0F1-E276-4AD2-97CB-0AA404DBF941}"/>
              </a:ext>
            </a:extLst>
          </p:cNvPr>
          <p:cNvPicPr>
            <a:picLocks noChangeAspect="1"/>
          </p:cNvPicPr>
          <p:nvPr/>
        </p:nvPicPr>
        <p:blipFill>
          <a:blip r:embed="rId2"/>
          <a:stretch>
            <a:fillRect/>
          </a:stretch>
        </p:blipFill>
        <p:spPr>
          <a:xfrm>
            <a:off x="6228774" y="439652"/>
            <a:ext cx="2873022" cy="1254857"/>
          </a:xfrm>
          <a:prstGeom prst="rect">
            <a:avLst/>
          </a:prstGeom>
        </p:spPr>
      </p:pic>
    </p:spTree>
    <p:extLst>
      <p:ext uri="{BB962C8B-B14F-4D97-AF65-F5344CB8AC3E}">
        <p14:creationId xmlns:p14="http://schemas.microsoft.com/office/powerpoint/2010/main" val="40246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824D-3DF5-4510-B2BF-47E2A7AEF9A6}"/>
              </a:ext>
            </a:extLst>
          </p:cNvPr>
          <p:cNvSpPr>
            <a:spLocks noGrp="1"/>
          </p:cNvSpPr>
          <p:nvPr>
            <p:ph type="title"/>
          </p:nvPr>
        </p:nvSpPr>
        <p:spPr/>
        <p:txBody>
          <a:bodyPr/>
          <a:lstStyle/>
          <a:p>
            <a:r>
              <a:rPr lang="en-US" dirty="0"/>
              <a:t>Psalm 8:  A Psalm of Exaltation</a:t>
            </a:r>
          </a:p>
        </p:txBody>
      </p:sp>
      <p:sp>
        <p:nvSpPr>
          <p:cNvPr id="3" name="Content Placeholder 2">
            <a:extLst>
              <a:ext uri="{FF2B5EF4-FFF2-40B4-BE49-F238E27FC236}">
                <a16:creationId xmlns:a16="http://schemas.microsoft.com/office/drawing/2014/main" id="{7781451C-EE54-4925-91CD-614F0C4EA1FF}"/>
              </a:ext>
            </a:extLst>
          </p:cNvPr>
          <p:cNvSpPr>
            <a:spLocks noGrp="1"/>
          </p:cNvSpPr>
          <p:nvPr>
            <p:ph idx="1"/>
          </p:nvPr>
        </p:nvSpPr>
        <p:spPr>
          <a:xfrm>
            <a:off x="182880" y="0"/>
            <a:ext cx="5908433" cy="5373221"/>
          </a:xfrm>
        </p:spPr>
        <p:txBody>
          <a:bodyPr>
            <a:noAutofit/>
          </a:bodyPr>
          <a:lstStyle/>
          <a:p>
            <a:pPr marL="463550" indent="-463550">
              <a:buFont typeface="Wingdings" panose="05000000000000000000" pitchFamily="2" charset="2"/>
              <a:buChar char="§"/>
            </a:pPr>
            <a:r>
              <a:rPr lang="en-US" sz="2800" b="1" u="sng" dirty="0">
                <a:solidFill>
                  <a:srgbClr val="FFFF00"/>
                </a:solidFill>
                <a:latin typeface="Calibri" panose="020F0502020204030204" pitchFamily="34" charset="0"/>
                <a:cs typeface="Calibri" panose="020F0502020204030204" pitchFamily="34" charset="0"/>
              </a:rPr>
              <a:t>Yet, God considers man…</a:t>
            </a:r>
            <a:endParaRPr lang="en-US" sz="2800" dirty="0">
              <a:latin typeface="Calibri" panose="020F0502020204030204" pitchFamily="34" charset="0"/>
              <a:cs typeface="Calibri" panose="020F0502020204030204" pitchFamily="34" charset="0"/>
            </a:endParaRPr>
          </a:p>
          <a:p>
            <a:pPr marL="637286" lvl="1" indent="-463550">
              <a:buFont typeface="Wingdings" panose="05000000000000000000" pitchFamily="2" charset="2"/>
              <a:buChar char="§"/>
            </a:pPr>
            <a:r>
              <a:rPr lang="en-US" dirty="0"/>
              <a:t>“Man is by nature an ‘earthling’, and yet he is the particular object of God’s attention.  The God who gave shape to heaven with His fingers continues to focus His attention to man.”  (William </a:t>
            </a:r>
            <a:r>
              <a:rPr lang="en-US" dirty="0" err="1"/>
              <a:t>VanGemeren</a:t>
            </a:r>
            <a:r>
              <a:rPr lang="en-US" dirty="0"/>
              <a:t>)</a:t>
            </a:r>
          </a:p>
          <a:p>
            <a:pPr marL="637286" lvl="1" indent="-463550">
              <a:buFont typeface="Wingdings" panose="05000000000000000000" pitchFamily="2" charset="2"/>
              <a:buChar char="§"/>
            </a:pPr>
            <a:r>
              <a:rPr lang="en-US" dirty="0">
                <a:latin typeface="Calibri" panose="020F0502020204030204" pitchFamily="34" charset="0"/>
                <a:cs typeface="Calibri" panose="020F0502020204030204" pitchFamily="34" charset="0"/>
              </a:rPr>
              <a:t>Matthew 10:28-33</a:t>
            </a:r>
          </a:p>
          <a:p>
            <a:pPr marL="463550" indent="-463550">
              <a:buFont typeface="Wingdings" panose="05000000000000000000" pitchFamily="2" charset="2"/>
              <a:buChar char="§"/>
            </a:pPr>
            <a:r>
              <a:rPr lang="en-US" sz="2800" b="1" u="sng" dirty="0">
                <a:solidFill>
                  <a:srgbClr val="FFFF00"/>
                </a:solidFill>
              </a:rPr>
              <a:t>God provides us with dominion…</a:t>
            </a:r>
            <a:endParaRPr lang="en-US" sz="2800" dirty="0"/>
          </a:p>
          <a:p>
            <a:pPr marL="637286" lvl="1" indent="-463550">
              <a:buFont typeface="Wingdings" panose="05000000000000000000" pitchFamily="2" charset="2"/>
              <a:buChar char="§"/>
            </a:pPr>
            <a:r>
              <a:rPr lang="en-US" dirty="0"/>
              <a:t>Genesis 1:26-28</a:t>
            </a:r>
          </a:p>
          <a:p>
            <a:pPr marL="637286" lvl="1" indent="-463550">
              <a:buFont typeface="Wingdings" panose="05000000000000000000" pitchFamily="2" charset="2"/>
              <a:buChar char="§"/>
            </a:pPr>
            <a:r>
              <a:rPr lang="en-US" dirty="0"/>
              <a:t>Our dominion is not to the same extent as originally designed because of sin.</a:t>
            </a:r>
          </a:p>
          <a:p>
            <a:pPr marL="463550" indent="-463550">
              <a:buFont typeface="Wingdings" panose="05000000000000000000" pitchFamily="2" charset="2"/>
              <a:buChar char="§"/>
            </a:pPr>
            <a:r>
              <a:rPr lang="en-US" sz="2800" b="1" u="sng" dirty="0">
                <a:solidFill>
                  <a:srgbClr val="FFFF00"/>
                </a:solidFill>
              </a:rPr>
              <a:t>God exalts man…</a:t>
            </a:r>
            <a:endParaRPr lang="en-US" sz="2800" dirty="0"/>
          </a:p>
          <a:p>
            <a:pPr marL="637286" lvl="1" indent="-463550">
              <a:buFont typeface="Wingdings" panose="05000000000000000000" pitchFamily="2" charset="2"/>
              <a:buChar char="§"/>
            </a:pPr>
            <a:r>
              <a:rPr lang="en-US" dirty="0"/>
              <a:t>1 Peter 5:6, James 4:10</a:t>
            </a:r>
          </a:p>
        </p:txBody>
      </p:sp>
      <p:sp>
        <p:nvSpPr>
          <p:cNvPr id="5" name="Content Placeholder 2">
            <a:extLst>
              <a:ext uri="{FF2B5EF4-FFF2-40B4-BE49-F238E27FC236}">
                <a16:creationId xmlns:a16="http://schemas.microsoft.com/office/drawing/2014/main" id="{A0574710-08BC-4B13-8D41-D7B3E37D36A1}"/>
              </a:ext>
            </a:extLst>
          </p:cNvPr>
          <p:cNvSpPr txBox="1">
            <a:spLocks/>
          </p:cNvSpPr>
          <p:nvPr/>
        </p:nvSpPr>
        <p:spPr>
          <a:xfrm>
            <a:off x="6228774" y="1694509"/>
            <a:ext cx="2873022" cy="3833455"/>
          </a:xfrm>
          <a:prstGeom prst="rect">
            <a:avLst/>
          </a:prstGeom>
          <a:solidFill>
            <a:schemeClr val="accent2">
              <a:lumMod val="75000"/>
            </a:schemeClr>
          </a:solidFill>
        </p:spPr>
        <p:txBody>
          <a:bodyPr vert="horz" lIns="45720" tIns="45720" rIns="45720" bIns="45720" rtlCol="0">
            <a:no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3200" kern="1200">
                <a:solidFill>
                  <a:schemeClr val="bg1"/>
                </a:solidFill>
                <a:latin typeface="Calibri" panose="020F0502020204030204" pitchFamily="34" charset="0"/>
                <a:ea typeface="+mn-ea"/>
                <a:cs typeface="Calibri" panose="020F0502020204030204" pitchFamily="34" charset="0"/>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2400" kern="1200">
                <a:solidFill>
                  <a:schemeClr val="bg1"/>
                </a:solidFill>
                <a:latin typeface="Calibri" panose="020F0502020204030204" pitchFamily="34" charset="0"/>
                <a:ea typeface="+mn-ea"/>
                <a:cs typeface="Calibri" panose="020F0502020204030204" pitchFamily="34" charset="0"/>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1800" dirty="0"/>
              <a:t>“</a:t>
            </a:r>
            <a:r>
              <a:rPr lang="en-US" sz="1800" b="1" baseline="30000" dirty="0"/>
              <a:t>5</a:t>
            </a:r>
            <a:r>
              <a:rPr lang="en-US" sz="1800" dirty="0"/>
              <a:t>Yet you have made him a little lower than the heavenly beings and crowned him with glory and honor. </a:t>
            </a:r>
            <a:r>
              <a:rPr lang="en-US" sz="1800" b="1" baseline="30000" dirty="0"/>
              <a:t>6</a:t>
            </a:r>
            <a:r>
              <a:rPr lang="en-US" sz="1800" dirty="0"/>
              <a:t>You have given him dominion over the works of your hands; you have put all things under his feet, </a:t>
            </a:r>
            <a:r>
              <a:rPr lang="en-US" sz="1800" b="1" baseline="30000" dirty="0"/>
              <a:t>7</a:t>
            </a:r>
            <a:r>
              <a:rPr lang="en-US" sz="1800" dirty="0"/>
              <a:t>all sheep and oxen, and also the beasts of the field, </a:t>
            </a:r>
            <a:r>
              <a:rPr lang="en-US" sz="1800" b="1" baseline="30000" dirty="0"/>
              <a:t>8</a:t>
            </a:r>
            <a:r>
              <a:rPr lang="en-US" sz="1800" dirty="0"/>
              <a:t>the birds of the heavens, and the fish of the sea, whatever passes along the paths of the seas.”  (8:5-8, ESV)</a:t>
            </a:r>
          </a:p>
        </p:txBody>
      </p:sp>
      <p:pic>
        <p:nvPicPr>
          <p:cNvPr id="6" name="Picture 5">
            <a:extLst>
              <a:ext uri="{FF2B5EF4-FFF2-40B4-BE49-F238E27FC236}">
                <a16:creationId xmlns:a16="http://schemas.microsoft.com/office/drawing/2014/main" id="{48D131BC-1620-4DFD-9E53-63602BDC4C31}"/>
              </a:ext>
            </a:extLst>
          </p:cNvPr>
          <p:cNvPicPr>
            <a:picLocks noChangeAspect="1"/>
          </p:cNvPicPr>
          <p:nvPr/>
        </p:nvPicPr>
        <p:blipFill>
          <a:blip r:embed="rId2"/>
          <a:stretch>
            <a:fillRect/>
          </a:stretch>
        </p:blipFill>
        <p:spPr>
          <a:xfrm>
            <a:off x="6353834" y="132992"/>
            <a:ext cx="2575948" cy="1448971"/>
          </a:xfrm>
          <a:prstGeom prst="rect">
            <a:avLst/>
          </a:prstGeom>
        </p:spPr>
      </p:pic>
    </p:spTree>
    <p:extLst>
      <p:ext uri="{BB962C8B-B14F-4D97-AF65-F5344CB8AC3E}">
        <p14:creationId xmlns:p14="http://schemas.microsoft.com/office/powerpoint/2010/main" val="103926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824D-3DF5-4510-B2BF-47E2A7AEF9A6}"/>
              </a:ext>
            </a:extLst>
          </p:cNvPr>
          <p:cNvSpPr>
            <a:spLocks noGrp="1"/>
          </p:cNvSpPr>
          <p:nvPr>
            <p:ph type="title"/>
          </p:nvPr>
        </p:nvSpPr>
        <p:spPr/>
        <p:txBody>
          <a:bodyPr/>
          <a:lstStyle/>
          <a:p>
            <a:r>
              <a:rPr lang="en-US" dirty="0"/>
              <a:t>Psalm 8:  A Psalm of Messianic Hope</a:t>
            </a:r>
          </a:p>
        </p:txBody>
      </p:sp>
      <p:sp>
        <p:nvSpPr>
          <p:cNvPr id="3" name="Content Placeholder 2">
            <a:extLst>
              <a:ext uri="{FF2B5EF4-FFF2-40B4-BE49-F238E27FC236}">
                <a16:creationId xmlns:a16="http://schemas.microsoft.com/office/drawing/2014/main" id="{7781451C-EE54-4925-91CD-614F0C4EA1FF}"/>
              </a:ext>
            </a:extLst>
          </p:cNvPr>
          <p:cNvSpPr>
            <a:spLocks noGrp="1"/>
          </p:cNvSpPr>
          <p:nvPr>
            <p:ph idx="1"/>
          </p:nvPr>
        </p:nvSpPr>
        <p:spPr>
          <a:xfrm>
            <a:off x="-1" y="0"/>
            <a:ext cx="6186575" cy="5373221"/>
          </a:xfrm>
        </p:spPr>
        <p:txBody>
          <a:bodyPr>
            <a:noAutofit/>
          </a:bodyPr>
          <a:lstStyle/>
          <a:p>
            <a:pPr marL="0" indent="0">
              <a:buNone/>
            </a:pPr>
            <a:r>
              <a:rPr lang="en-US" sz="2400" dirty="0"/>
              <a:t>“Now it was not to angels that God subjected the world to come, of which we are speaking.  </a:t>
            </a:r>
            <a:r>
              <a:rPr lang="en-US" sz="2400" b="1" baseline="30000" dirty="0"/>
              <a:t>6</a:t>
            </a:r>
            <a:r>
              <a:rPr lang="en-US" sz="2400" dirty="0"/>
              <a:t> It has been testified somewhere, "What is man, that you are mindful of him, or the son of man, that you care for him?  </a:t>
            </a:r>
            <a:r>
              <a:rPr lang="en-US" sz="2400" b="1" baseline="30000" dirty="0"/>
              <a:t>7</a:t>
            </a:r>
            <a:r>
              <a:rPr lang="en-US" sz="2400" dirty="0"/>
              <a:t> You made him for a little while lower than the angels; you have crowned him with glory and honor, </a:t>
            </a:r>
            <a:r>
              <a:rPr lang="en-US" sz="2400" b="1" baseline="30000" dirty="0"/>
              <a:t>8</a:t>
            </a:r>
            <a:r>
              <a:rPr lang="en-US" sz="2400" dirty="0"/>
              <a:t> putting everything in subjection under his feet." Now in putting everything in subjection to him, he left nothing outside his control. At present, we do not yet see everything in subjection to him.  </a:t>
            </a:r>
            <a:r>
              <a:rPr lang="en-US" sz="2400" b="1" baseline="30000" dirty="0"/>
              <a:t>9</a:t>
            </a:r>
            <a:r>
              <a:rPr lang="en-US" sz="2400" dirty="0"/>
              <a:t> But we see him who for a little while was made lower than the angels, namely Jesus, crowned with glory and honor because of the suffering of death, so that by the grace of God he might taste death for everyone.”  (Hebrews 2:5-9, ESV)</a:t>
            </a:r>
          </a:p>
          <a:p>
            <a:pPr marL="463550" indent="-463550"/>
            <a:endParaRPr lang="en-US" sz="2000" b="1" u="sng" dirty="0">
              <a:solidFill>
                <a:srgbClr val="FFFF00"/>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A0574710-08BC-4B13-8D41-D7B3E37D36A1}"/>
              </a:ext>
            </a:extLst>
          </p:cNvPr>
          <p:cNvSpPr txBox="1">
            <a:spLocks/>
          </p:cNvSpPr>
          <p:nvPr/>
        </p:nvSpPr>
        <p:spPr>
          <a:xfrm>
            <a:off x="6228774" y="1694509"/>
            <a:ext cx="2873022" cy="3833455"/>
          </a:xfrm>
          <a:prstGeom prst="rect">
            <a:avLst/>
          </a:prstGeom>
          <a:solidFill>
            <a:schemeClr val="accent2">
              <a:lumMod val="75000"/>
            </a:schemeClr>
          </a:solidFill>
        </p:spPr>
        <p:txBody>
          <a:bodyPr vert="horz" lIns="45720" tIns="45720" rIns="45720" bIns="45720" rtlCol="0">
            <a:no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3200" kern="1200">
                <a:solidFill>
                  <a:schemeClr val="bg1"/>
                </a:solidFill>
                <a:latin typeface="Calibri" panose="020F0502020204030204" pitchFamily="34" charset="0"/>
                <a:ea typeface="+mn-ea"/>
                <a:cs typeface="Calibri" panose="020F0502020204030204" pitchFamily="34" charset="0"/>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2400" kern="1200">
                <a:solidFill>
                  <a:schemeClr val="bg1"/>
                </a:solidFill>
                <a:latin typeface="Calibri" panose="020F0502020204030204" pitchFamily="34" charset="0"/>
                <a:ea typeface="+mn-ea"/>
                <a:cs typeface="Calibri" panose="020F0502020204030204" pitchFamily="34" charset="0"/>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bg1"/>
                </a:solidFill>
                <a:latin typeface="Calibri" panose="020F0502020204030204" pitchFamily="34" charset="0"/>
                <a:ea typeface="+mn-ea"/>
                <a:cs typeface="Calibri" panose="020F0502020204030204" pitchFamily="34" charset="0"/>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1800" dirty="0"/>
              <a:t>“</a:t>
            </a:r>
            <a:r>
              <a:rPr lang="en-US" sz="1800" b="1" baseline="30000" dirty="0"/>
              <a:t>5</a:t>
            </a:r>
            <a:r>
              <a:rPr lang="en-US" sz="1800" dirty="0"/>
              <a:t>Yet you have made him a little lower than the heavenly beings and crowned him with glory and honor. </a:t>
            </a:r>
            <a:r>
              <a:rPr lang="en-US" sz="1800" b="1" baseline="30000" dirty="0"/>
              <a:t>6</a:t>
            </a:r>
            <a:r>
              <a:rPr lang="en-US" sz="1800" dirty="0"/>
              <a:t>You have given him dominion over the works of your hands; you have put all things under his feet, </a:t>
            </a:r>
            <a:r>
              <a:rPr lang="en-US" sz="1800" b="1" baseline="30000" dirty="0"/>
              <a:t>7</a:t>
            </a:r>
            <a:r>
              <a:rPr lang="en-US" sz="1800" dirty="0"/>
              <a:t>all sheep and oxen, and also the beasts of the field, </a:t>
            </a:r>
            <a:r>
              <a:rPr lang="en-US" sz="1800" b="1" baseline="30000" dirty="0"/>
              <a:t>8</a:t>
            </a:r>
            <a:r>
              <a:rPr lang="en-US" sz="1800" dirty="0"/>
              <a:t>the birds of the heavens, and the fish of the sea, whatever passes along the paths of the seas.”  (8:5-8, ESV)</a:t>
            </a:r>
          </a:p>
        </p:txBody>
      </p:sp>
      <p:pic>
        <p:nvPicPr>
          <p:cNvPr id="6" name="Picture 5">
            <a:extLst>
              <a:ext uri="{FF2B5EF4-FFF2-40B4-BE49-F238E27FC236}">
                <a16:creationId xmlns:a16="http://schemas.microsoft.com/office/drawing/2014/main" id="{48D131BC-1620-4DFD-9E53-63602BDC4C31}"/>
              </a:ext>
            </a:extLst>
          </p:cNvPr>
          <p:cNvPicPr>
            <a:picLocks noChangeAspect="1"/>
          </p:cNvPicPr>
          <p:nvPr/>
        </p:nvPicPr>
        <p:blipFill>
          <a:blip r:embed="rId2"/>
          <a:stretch>
            <a:fillRect/>
          </a:stretch>
        </p:blipFill>
        <p:spPr>
          <a:xfrm>
            <a:off x="6353834" y="132992"/>
            <a:ext cx="2575948" cy="1448971"/>
          </a:xfrm>
          <a:prstGeom prst="rect">
            <a:avLst/>
          </a:prstGeom>
        </p:spPr>
      </p:pic>
    </p:spTree>
    <p:extLst>
      <p:ext uri="{BB962C8B-B14F-4D97-AF65-F5344CB8AC3E}">
        <p14:creationId xmlns:p14="http://schemas.microsoft.com/office/powerpoint/2010/main" val="82775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docProps/app.xml><?xml version="1.0" encoding="utf-8"?>
<Properties xmlns="http://schemas.openxmlformats.org/officeDocument/2006/extended-properties" xmlns:vt="http://schemas.openxmlformats.org/officeDocument/2006/docPropsVTypes">
  <Template>Integral</Template>
  <TotalTime>972</TotalTime>
  <Words>870</Words>
  <Application>Microsoft Office PowerPoint</Application>
  <PresentationFormat>On-screen Show (4:3)</PresentationFormat>
  <Paragraphs>49</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Tw Cen MT</vt:lpstr>
      <vt:lpstr>Tw Cen MT Condensed</vt:lpstr>
      <vt:lpstr>Wingdings</vt:lpstr>
      <vt:lpstr>Wingdings 3</vt:lpstr>
      <vt:lpstr>Integral</vt:lpstr>
      <vt:lpstr>PowerPoint Presentation</vt:lpstr>
      <vt:lpstr>Psalm 8</vt:lpstr>
      <vt:lpstr>Psalm 8 The Song of the Shepherd</vt:lpstr>
      <vt:lpstr>Psalm 8:  A Psalm of Praise</vt:lpstr>
      <vt:lpstr>Psalm 8:  A Psalm of Praise</vt:lpstr>
      <vt:lpstr>Psalm 8:  A Psalm of Praise</vt:lpstr>
      <vt:lpstr>Psalm 8:  A Psalm of Humility</vt:lpstr>
      <vt:lpstr>Psalm 8:  A Psalm of Exaltation</vt:lpstr>
      <vt:lpstr>Psalm 8:  A Psalm of Messianic Hope</vt:lpstr>
      <vt:lpstr>Psalm 8 The Song of the Shepherd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Holt</dc:creator>
  <cp:lastModifiedBy>Ben Holt</cp:lastModifiedBy>
  <cp:revision>11</cp:revision>
  <dcterms:created xsi:type="dcterms:W3CDTF">2018-02-03T22:33:44Z</dcterms:created>
  <dcterms:modified xsi:type="dcterms:W3CDTF">2018-02-04T14:46:32Z</dcterms:modified>
</cp:coreProperties>
</file>