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4" r:id="rId2"/>
    <p:sldId id="256" r:id="rId3"/>
    <p:sldId id="261" r:id="rId4"/>
    <p:sldId id="259" r:id="rId5"/>
    <p:sldId id="264" r:id="rId6"/>
    <p:sldId id="260" r:id="rId7"/>
    <p:sldId id="265" r:id="rId8"/>
    <p:sldId id="266" r:id="rId9"/>
    <p:sldId id="267" r:id="rId10"/>
    <p:sldId id="268" r:id="rId11"/>
    <p:sldId id="269" r:id="rId12"/>
    <p:sldId id="270" r:id="rId13"/>
    <p:sldId id="271" r:id="rId14"/>
    <p:sldId id="272" r:id="rId15"/>
    <p:sldId id="273" r:id="rId16"/>
    <p:sldId id="257" r:id="rId17"/>
    <p:sldId id="258" r:id="rId18"/>
    <p:sldId id="262"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88776-51B1-4F14-A1B2-34FD7DDB8188}" type="datetimeFigureOut">
              <a:rPr lang="en-US" smtClean="0"/>
              <a:pPr/>
              <a:t>5/27/2018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E5647C-4C83-4C7F-BCA5-2553B08C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D9CCD3-952D-4B14-BBDA-16D938E6C6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916E2B-8F40-43EF-85F2-22B337B59159}" type="datetimeFigureOut">
              <a:rPr lang="en-US" smtClean="0"/>
              <a:pPr/>
              <a:t>5/27/2018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D9CCD3-952D-4B14-BBDA-16D938E6C640}"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B916E2B-8F40-43EF-85F2-22B337B59159}" type="datetimeFigureOut">
              <a:rPr lang="en-US" smtClean="0"/>
              <a:pPr/>
              <a:t>5/27/2018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BD9CCD3-952D-4B14-BBDA-16D938E6C6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- 3.3</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- 3.4</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C.1</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C.2</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C.3</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C.4</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End of Song</a:t>
            </a:r>
            <a:endParaRPr lang="en-U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33725"/>
            <a:ext cx="7772400" cy="1362075"/>
          </a:xfrm>
        </p:spPr>
        <p:txBody>
          <a:bodyPr>
            <a:noAutofit/>
          </a:bodyPr>
          <a:lstStyle/>
          <a:p>
            <a:r>
              <a:rPr lang="en-US" b="1" dirty="0" smtClean="0"/>
              <a:t>“For those who are Christians, earth will be the closest they will ever get to hell; and for those who are not Christians, earth will be the closest they’ll ever get to heaven.”</a:t>
            </a:r>
            <a:endParaRPr lang="en-US" b="1" dirty="0"/>
          </a:p>
        </p:txBody>
      </p:sp>
      <p:sp>
        <p:nvSpPr>
          <p:cNvPr id="4" name="Title 1"/>
          <p:cNvSpPr txBox="1">
            <a:spLocks/>
          </p:cNvSpPr>
          <p:nvPr/>
        </p:nvSpPr>
        <p:spPr>
          <a:xfrm>
            <a:off x="502920" y="4985590"/>
            <a:ext cx="8183880" cy="1051560"/>
          </a:xfrm>
          <a:prstGeom prst="rect">
            <a:avLst/>
          </a:prstGeom>
        </p:spPr>
        <p:txBody>
          <a:bodyPr vert="horz" lIns="9144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1"/>
                </a:solidFill>
                <a:effectLst/>
                <a:uLnTx/>
                <a:uFillTx/>
                <a:latin typeface="+mj-lt"/>
                <a:ea typeface="+mj-ea"/>
                <a:cs typeface="+mj-cs"/>
              </a:rPr>
              <a:t>Something</a:t>
            </a:r>
            <a:r>
              <a:rPr kumimoji="0" lang="en-US" sz="3600" b="1" i="0" u="none" strike="noStrike" kern="1200" cap="none" spc="0" normalizeH="0" noProof="0" dirty="0" smtClean="0">
                <a:ln>
                  <a:noFill/>
                </a:ln>
                <a:solidFill>
                  <a:schemeClr val="accent1"/>
                </a:solidFill>
                <a:effectLst/>
                <a:uLnTx/>
                <a:uFillTx/>
                <a:latin typeface="+mj-lt"/>
                <a:ea typeface="+mj-ea"/>
                <a:cs typeface="+mj-cs"/>
              </a:rPr>
              <a:t> to Think About</a:t>
            </a:r>
            <a:r>
              <a:rPr kumimoji="0" lang="en-US" sz="3600" b="1" i="0" u="none" strike="noStrike" kern="1200" cap="none" spc="0" normalizeH="0" baseline="0" noProof="0" dirty="0" smtClean="0">
                <a:ln>
                  <a:noFill/>
                </a:ln>
                <a:solidFill>
                  <a:schemeClr val="accent1"/>
                </a:solidFill>
                <a:effectLst/>
                <a:uLnTx/>
                <a:uFillTx/>
                <a:latin typeface="+mj-lt"/>
                <a:ea typeface="+mj-ea"/>
                <a:cs typeface="+mj-cs"/>
              </a:rPr>
              <a:t>…</a:t>
            </a:r>
            <a:endParaRPr kumimoji="0" lang="en-US" sz="3600" b="1"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25440"/>
            <a:ext cx="8183880" cy="1051560"/>
          </a:xfrm>
        </p:spPr>
        <p:txBody>
          <a:bodyPr/>
          <a:lstStyle/>
          <a:p>
            <a:r>
              <a:rPr lang="en-US" dirty="0" smtClean="0"/>
              <a:t>Think About It…</a:t>
            </a:r>
            <a:endParaRPr lang="en-US" dirty="0"/>
          </a:p>
        </p:txBody>
      </p:sp>
      <p:sp>
        <p:nvSpPr>
          <p:cNvPr id="3" name="Content Placeholder 2"/>
          <p:cNvSpPr>
            <a:spLocks noGrp="1"/>
          </p:cNvSpPr>
          <p:nvPr>
            <p:ph idx="1"/>
          </p:nvPr>
        </p:nvSpPr>
        <p:spPr>
          <a:xfrm>
            <a:off x="502920" y="381000"/>
            <a:ext cx="8183880" cy="4879848"/>
          </a:xfrm>
        </p:spPr>
        <p:txBody>
          <a:bodyPr>
            <a:noAutofit/>
          </a:bodyPr>
          <a:lstStyle/>
          <a:p>
            <a:r>
              <a:rPr lang="en-US" sz="3200" dirty="0" smtClean="0"/>
              <a:t>This world is the very best that some will ever experience.</a:t>
            </a:r>
          </a:p>
          <a:p>
            <a:r>
              <a:rPr lang="en-US" sz="3200" dirty="0" smtClean="0"/>
              <a:t>This should light a fire under me to be more zealous in sharing the gospel.</a:t>
            </a:r>
          </a:p>
          <a:p>
            <a:r>
              <a:rPr lang="en-US" sz="3200" dirty="0" smtClean="0"/>
              <a:t>We should also take comfort in the fact that because we are children of God, this world, with all its heartaches and hardships will be the worst we’ll ever experience!</a:t>
            </a:r>
            <a:endParaRPr lang="en-US" sz="3200" dirty="0"/>
          </a:p>
        </p:txBody>
      </p:sp>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o-Is-in-Heaven-1-1.jpg"/>
          <p:cNvPicPr>
            <a:picLocks noChangeAspect="1"/>
          </p:cNvPicPr>
          <p:nvPr/>
        </p:nvPicPr>
        <p:blipFill>
          <a:blip r:embed="rId2" cstate="print"/>
          <a:stretch>
            <a:fillRect/>
          </a:stretch>
        </p:blipFill>
        <p:spPr>
          <a:xfrm>
            <a:off x="457200" y="381000"/>
            <a:ext cx="8191500" cy="5416960"/>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Outline material from Steve Higginbotham</a:t>
            </a:r>
          </a:p>
          <a:p>
            <a:r>
              <a:rPr lang="en-US" dirty="0" smtClean="0"/>
              <a:t>Outline information from Jim </a:t>
            </a:r>
            <a:r>
              <a:rPr lang="en-US" dirty="0" err="1" smtClean="0"/>
              <a:t>Deason</a:t>
            </a:r>
            <a:endParaRPr lang="en-US" dirty="0" smtClean="0"/>
          </a:p>
          <a:p>
            <a:r>
              <a:rPr lang="en-US" dirty="0" smtClean="0"/>
              <a:t>Commentary on Revelation by Arthur Ogden</a:t>
            </a:r>
          </a:p>
          <a:p>
            <a:r>
              <a:rPr lang="en-US" dirty="0" smtClean="0"/>
              <a:t>Outline information by J.C. Choate</a:t>
            </a:r>
          </a:p>
          <a:p>
            <a:r>
              <a:rPr lang="en-US" dirty="0" smtClean="0"/>
              <a:t>Heaven; O For A Home With God – Steve Klein &amp; Jeff May</a:t>
            </a:r>
            <a:endParaRPr lang="en-US" dirty="0"/>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Thinking of Heaven</a:t>
            </a:r>
            <a:endParaRPr lang="en-US" dirty="0"/>
          </a:p>
        </p:txBody>
      </p:sp>
      <p:sp>
        <p:nvSpPr>
          <p:cNvPr id="3" name="Subtitle 2"/>
          <p:cNvSpPr>
            <a:spLocks noGrp="1"/>
          </p:cNvSpPr>
          <p:nvPr>
            <p:ph type="subTitle" idx="1"/>
          </p:nvPr>
        </p:nvSpPr>
        <p:spPr>
          <a:xfrm>
            <a:off x="381000" y="3685032"/>
            <a:ext cx="8382000" cy="2868168"/>
          </a:xfrm>
        </p:spPr>
        <p:txBody>
          <a:bodyPr>
            <a:normAutofit fontScale="85000" lnSpcReduction="10000"/>
          </a:bodyPr>
          <a:lstStyle/>
          <a:p>
            <a:r>
              <a:rPr lang="en-US" sz="2400" i="1" dirty="0" smtClean="0"/>
              <a:t>These all died in faith, not having received what was promised, but having seen it and greeted it from afar, and having acknowledged that they were strangers and exiles on the earth. 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 (Hebrews 11:13-16 RSV)</a:t>
            </a:r>
            <a:endParaRPr lang="en-US" sz="2400" dirty="0"/>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638800"/>
            <a:ext cx="8183880" cy="779350"/>
          </a:xfrm>
        </p:spPr>
        <p:txBody>
          <a:bodyPr>
            <a:noAutofit/>
          </a:bodyPr>
          <a:lstStyle/>
          <a:p>
            <a:r>
              <a:rPr lang="en-US" dirty="0" smtClean="0"/>
              <a:t>The Importance of Thinking About Heaven…</a:t>
            </a:r>
            <a:endParaRPr lang="en-US" dirty="0"/>
          </a:p>
        </p:txBody>
      </p:sp>
      <p:sp>
        <p:nvSpPr>
          <p:cNvPr id="3" name="Content Placeholder 2"/>
          <p:cNvSpPr>
            <a:spLocks noGrp="1"/>
          </p:cNvSpPr>
          <p:nvPr>
            <p:ph sz="half" idx="1"/>
          </p:nvPr>
        </p:nvSpPr>
        <p:spPr>
          <a:xfrm>
            <a:off x="514352" y="530352"/>
            <a:ext cx="3371848" cy="4389120"/>
          </a:xfrm>
        </p:spPr>
        <p:txBody>
          <a:bodyPr>
            <a:normAutofit fontScale="92500" lnSpcReduction="10000"/>
          </a:bodyPr>
          <a:lstStyle/>
          <a:p>
            <a:r>
              <a:rPr lang="en-US" sz="3200" dirty="0" smtClean="0"/>
              <a:t>Colossians 3:1-4</a:t>
            </a:r>
          </a:p>
          <a:p>
            <a:r>
              <a:rPr lang="en-US" sz="3200" dirty="0" smtClean="0"/>
              <a:t>Hebrews 11:8-10</a:t>
            </a:r>
          </a:p>
          <a:p>
            <a:r>
              <a:rPr lang="en-US" sz="3200" dirty="0" smtClean="0"/>
              <a:t>2 Pet. 3:12</a:t>
            </a:r>
          </a:p>
          <a:p>
            <a:r>
              <a:rPr lang="en-US" sz="3200" dirty="0" smtClean="0"/>
              <a:t>Question:</a:t>
            </a:r>
          </a:p>
          <a:p>
            <a:pPr lvl="1"/>
            <a:r>
              <a:rPr lang="en-US" sz="2800" dirty="0" smtClean="0"/>
              <a:t>“How often do you think about heaven?”</a:t>
            </a:r>
            <a:endParaRPr lang="en-US" sz="2800" dirty="0"/>
          </a:p>
        </p:txBody>
      </p:sp>
      <p:pic>
        <p:nvPicPr>
          <p:cNvPr id="5" name="Content Placeholder 4" descr="heaven.jpg"/>
          <p:cNvPicPr>
            <a:picLocks noGrp="1" noChangeAspect="1"/>
          </p:cNvPicPr>
          <p:nvPr>
            <p:ph sz="half" idx="2"/>
          </p:nvPr>
        </p:nvPicPr>
        <p:blipFill>
          <a:blip r:embed="rId2" cstate="screen"/>
          <a:stretch>
            <a:fillRect/>
          </a:stretch>
        </p:blipFill>
        <p:spPr>
          <a:xfrm>
            <a:off x="3874168" y="685800"/>
            <a:ext cx="4812632" cy="2514600"/>
          </a:xfrm>
        </p:spPr>
      </p:pic>
      <p:sp>
        <p:nvSpPr>
          <p:cNvPr id="6" name="TextBox 5"/>
          <p:cNvSpPr txBox="1"/>
          <p:nvPr/>
        </p:nvSpPr>
        <p:spPr>
          <a:xfrm>
            <a:off x="3962400" y="3295471"/>
            <a:ext cx="4648200" cy="1200329"/>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dirty="0" smtClean="0"/>
              <a:t>For our citizenship is in heaven, from which we also eagerly wait for the Savior, the Lord Jesus Christ, (Philippians 3:20 NKJV)</a:t>
            </a:r>
            <a:endParaRPr lang="en-US"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425440"/>
            <a:ext cx="8610600" cy="1051560"/>
          </a:xfrm>
        </p:spPr>
        <p:txBody>
          <a:bodyPr>
            <a:normAutofit/>
          </a:bodyPr>
          <a:lstStyle/>
          <a:p>
            <a:r>
              <a:rPr lang="en-US" dirty="0" smtClean="0"/>
              <a:t>Misconceptions About Heaven…</a:t>
            </a:r>
            <a:endParaRPr lang="en-US" dirty="0"/>
          </a:p>
        </p:txBody>
      </p:sp>
      <p:sp>
        <p:nvSpPr>
          <p:cNvPr id="3" name="Content Placeholder 2"/>
          <p:cNvSpPr>
            <a:spLocks noGrp="1"/>
          </p:cNvSpPr>
          <p:nvPr>
            <p:ph sz="half" idx="1"/>
          </p:nvPr>
        </p:nvSpPr>
        <p:spPr>
          <a:xfrm>
            <a:off x="514352" y="716280"/>
            <a:ext cx="4057648" cy="4389120"/>
          </a:xfrm>
        </p:spPr>
        <p:txBody>
          <a:bodyPr>
            <a:noAutofit/>
          </a:bodyPr>
          <a:lstStyle/>
          <a:p>
            <a:r>
              <a:rPr lang="en-US" sz="3600" dirty="0" smtClean="0"/>
              <a:t>Heaven is not real.</a:t>
            </a:r>
          </a:p>
          <a:p>
            <a:r>
              <a:rPr lang="en-US" sz="3600" dirty="0" smtClean="0"/>
              <a:t>Heaven will be boring.</a:t>
            </a:r>
          </a:p>
          <a:p>
            <a:r>
              <a:rPr lang="en-US" sz="3600" dirty="0" smtClean="0"/>
              <a:t>Almost everyone will be going there.</a:t>
            </a:r>
          </a:p>
        </p:txBody>
      </p:sp>
      <p:pic>
        <p:nvPicPr>
          <p:cNvPr id="5" name="Content Placeholder 4" descr="Heaven is for real.JPG"/>
          <p:cNvPicPr>
            <a:picLocks noGrp="1" noChangeAspect="1"/>
          </p:cNvPicPr>
          <p:nvPr>
            <p:ph sz="half" idx="2"/>
          </p:nvPr>
        </p:nvPicPr>
        <p:blipFill>
          <a:blip r:embed="rId2" cstate="screen"/>
          <a:stretch>
            <a:fillRect/>
          </a:stretch>
        </p:blipFill>
        <p:spPr>
          <a:xfrm>
            <a:off x="4572000" y="838200"/>
            <a:ext cx="3930650" cy="2947988"/>
          </a:xfrm>
        </p:spPr>
      </p:pic>
      <p:sp>
        <p:nvSpPr>
          <p:cNvPr id="6" name="TextBox 5"/>
          <p:cNvSpPr txBox="1"/>
          <p:nvPr/>
        </p:nvSpPr>
        <p:spPr>
          <a:xfrm>
            <a:off x="5943600" y="3810000"/>
            <a:ext cx="2514600" cy="1477328"/>
          </a:xfrm>
          <a:prstGeom prst="rect">
            <a:avLst/>
          </a:prstGeom>
          <a:noFill/>
        </p:spPr>
        <p:txBody>
          <a:bodyPr wrap="square" rtlCol="0">
            <a:spAutoFit/>
          </a:bodyPr>
          <a:lstStyle/>
          <a:p>
            <a:r>
              <a:rPr lang="en-US" dirty="0" smtClean="0"/>
              <a:t>2 Cor. 4:16 - 5:11</a:t>
            </a:r>
          </a:p>
          <a:p>
            <a:r>
              <a:rPr lang="en-US" dirty="0" smtClean="0"/>
              <a:t>Matt. 6:10</a:t>
            </a:r>
          </a:p>
          <a:p>
            <a:r>
              <a:rPr lang="en-US" dirty="0" smtClean="0"/>
              <a:t>Luke 15:7,10</a:t>
            </a:r>
          </a:p>
          <a:p>
            <a:r>
              <a:rPr lang="en-US" dirty="0" smtClean="0"/>
              <a:t>Matt. 7:13-14</a:t>
            </a:r>
          </a:p>
          <a:p>
            <a:r>
              <a:rPr lang="en-US" dirty="0" smtClean="0"/>
              <a:t>Matt. 7:21-23</a:t>
            </a:r>
            <a:endParaRPr lang="en-US"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73850"/>
            <a:ext cx="8183880" cy="703150"/>
          </a:xfrm>
        </p:spPr>
        <p:txBody>
          <a:bodyPr/>
          <a:lstStyle/>
          <a:p>
            <a:r>
              <a:rPr lang="en-US" dirty="0" smtClean="0"/>
              <a:t>Thinking About Heaven…</a:t>
            </a:r>
            <a:endParaRPr lang="en-US" dirty="0"/>
          </a:p>
        </p:txBody>
      </p:sp>
      <p:sp>
        <p:nvSpPr>
          <p:cNvPr id="3" name="Content Placeholder 2"/>
          <p:cNvSpPr>
            <a:spLocks noGrp="1"/>
          </p:cNvSpPr>
          <p:nvPr>
            <p:ph sz="half" idx="1"/>
          </p:nvPr>
        </p:nvSpPr>
        <p:spPr>
          <a:xfrm>
            <a:off x="381000" y="530352"/>
            <a:ext cx="3931920" cy="5337048"/>
          </a:xfrm>
        </p:spPr>
        <p:txBody>
          <a:bodyPr>
            <a:normAutofit lnSpcReduction="10000"/>
          </a:bodyPr>
          <a:lstStyle/>
          <a:p>
            <a:r>
              <a:rPr lang="en-US" b="1" u="sng" dirty="0" smtClean="0"/>
              <a:t>What is heaven?</a:t>
            </a:r>
          </a:p>
          <a:p>
            <a:pPr lvl="1"/>
            <a:r>
              <a:rPr lang="en-US" dirty="0" smtClean="0"/>
              <a:t>A place prepared.</a:t>
            </a:r>
          </a:p>
          <a:p>
            <a:pPr lvl="1"/>
            <a:r>
              <a:rPr lang="en-US" dirty="0" smtClean="0"/>
              <a:t>A beautiful city.</a:t>
            </a:r>
          </a:p>
          <a:p>
            <a:pPr lvl="1"/>
            <a:r>
              <a:rPr lang="en-US" dirty="0" smtClean="0"/>
              <a:t>A place of rest.</a:t>
            </a:r>
          </a:p>
          <a:p>
            <a:pPr lvl="1"/>
            <a:r>
              <a:rPr lang="en-US" dirty="0" smtClean="0"/>
              <a:t>A place of no sickness and death.</a:t>
            </a:r>
          </a:p>
          <a:p>
            <a:pPr lvl="1"/>
            <a:r>
              <a:rPr lang="en-US" dirty="0" smtClean="0"/>
              <a:t>Home of the soul.</a:t>
            </a:r>
          </a:p>
          <a:p>
            <a:pPr lvl="1"/>
            <a:r>
              <a:rPr lang="en-US" dirty="0" smtClean="0"/>
              <a:t>It is eternal.</a:t>
            </a:r>
          </a:p>
          <a:p>
            <a:pPr lvl="1"/>
            <a:r>
              <a:rPr lang="en-US" dirty="0" smtClean="0"/>
              <a:t>Where God is.</a:t>
            </a:r>
          </a:p>
          <a:p>
            <a:pPr lvl="1"/>
            <a:r>
              <a:rPr lang="en-US" dirty="0" smtClean="0"/>
              <a:t>Angels are there.</a:t>
            </a:r>
          </a:p>
          <a:p>
            <a:pPr lvl="1"/>
            <a:r>
              <a:rPr lang="en-US" dirty="0" smtClean="0"/>
              <a:t>Righteous are there.</a:t>
            </a:r>
          </a:p>
          <a:p>
            <a:pPr lvl="1"/>
            <a:r>
              <a:rPr lang="en-US" dirty="0" smtClean="0"/>
              <a:t>The kingdom of God.</a:t>
            </a:r>
          </a:p>
          <a:p>
            <a:pPr lvl="1"/>
            <a:endParaRPr lang="en-US" dirty="0" smtClean="0"/>
          </a:p>
          <a:p>
            <a:pPr lvl="1"/>
            <a:endParaRPr lang="en-US" dirty="0"/>
          </a:p>
        </p:txBody>
      </p:sp>
      <p:sp>
        <p:nvSpPr>
          <p:cNvPr id="4" name="Content Placeholder 3"/>
          <p:cNvSpPr>
            <a:spLocks noGrp="1"/>
          </p:cNvSpPr>
          <p:nvPr>
            <p:ph sz="half" idx="2"/>
          </p:nvPr>
        </p:nvSpPr>
        <p:spPr>
          <a:xfrm>
            <a:off x="4755360" y="530352"/>
            <a:ext cx="3931920" cy="5337048"/>
          </a:xfrm>
        </p:spPr>
        <p:txBody>
          <a:bodyPr>
            <a:normAutofit lnSpcReduction="10000"/>
          </a:bodyPr>
          <a:lstStyle/>
          <a:p>
            <a:r>
              <a:rPr lang="en-US" b="1" u="sng" dirty="0" smtClean="0"/>
              <a:t>Why we should be interested in it?</a:t>
            </a:r>
          </a:p>
          <a:p>
            <a:pPr lvl="1"/>
            <a:r>
              <a:rPr lang="en-US" dirty="0" smtClean="0"/>
              <a:t>Nothing is permanent here.</a:t>
            </a:r>
          </a:p>
          <a:p>
            <a:pPr lvl="1"/>
            <a:r>
              <a:rPr lang="en-US" dirty="0" smtClean="0"/>
              <a:t>Material things do not satisfy.</a:t>
            </a:r>
          </a:p>
          <a:p>
            <a:pPr lvl="1"/>
            <a:r>
              <a:rPr lang="en-US" dirty="0" smtClean="0"/>
              <a:t>Life is full of sorrows.</a:t>
            </a:r>
          </a:p>
          <a:p>
            <a:pPr lvl="1"/>
            <a:r>
              <a:rPr lang="en-US" dirty="0" smtClean="0"/>
              <a:t>Made tired by responsibility and work.</a:t>
            </a:r>
          </a:p>
          <a:p>
            <a:pPr lvl="1"/>
            <a:r>
              <a:rPr lang="en-US" dirty="0" smtClean="0"/>
              <a:t>Look forward to a better life.</a:t>
            </a:r>
          </a:p>
          <a:p>
            <a:pPr lvl="1"/>
            <a:r>
              <a:rPr lang="en-US" dirty="0" smtClean="0"/>
              <a:t>Death is certain.</a:t>
            </a:r>
          </a:p>
          <a:p>
            <a:pPr lvl="1"/>
            <a:r>
              <a:rPr lang="en-US" dirty="0" smtClean="0"/>
              <a:t>Judgment is coming.</a:t>
            </a:r>
          </a:p>
          <a:p>
            <a:pPr lvl="1"/>
            <a:r>
              <a:rPr lang="en-US" dirty="0" smtClean="0"/>
              <a:t>Eternity is forever.</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wipe(down)">
                                      <p:cBhvr>
                                        <p:cTn id="42" dur="500"/>
                                        <p:tgtEl>
                                          <p:spTgt spid="4">
                                            <p:txEl>
                                              <p:pRg st="0" end="0"/>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Effect transition="in" filter="wipe(down)">
                                      <p:cBhvr>
                                        <p:cTn id="45" dur="500"/>
                                        <p:tgtEl>
                                          <p:spTgt spid="4">
                                            <p:txEl>
                                              <p:pRg st="1" end="1"/>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Effect transition="in" filter="wipe(down)">
                                      <p:cBhvr>
                                        <p:cTn id="48" dur="500"/>
                                        <p:tgtEl>
                                          <p:spTgt spid="4">
                                            <p:txEl>
                                              <p:pRg st="2" end="2"/>
                                            </p:tx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animEffect transition="in" filter="wipe(down)">
                                      <p:cBhvr>
                                        <p:cTn id="51" dur="500"/>
                                        <p:tgtEl>
                                          <p:spTgt spid="4">
                                            <p:txEl>
                                              <p:pRg st="3" end="3"/>
                                            </p:tx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
                                            <p:txEl>
                                              <p:pRg st="4" end="4"/>
                                            </p:txEl>
                                          </p:spTgt>
                                        </p:tgtEl>
                                        <p:attrNameLst>
                                          <p:attrName>style.visibility</p:attrName>
                                        </p:attrNameLst>
                                      </p:cBhvr>
                                      <p:to>
                                        <p:strVal val="visible"/>
                                      </p:to>
                                    </p:set>
                                    <p:animEffect transition="in" filter="wipe(down)">
                                      <p:cBhvr>
                                        <p:cTn id="54" dur="500"/>
                                        <p:tgtEl>
                                          <p:spTgt spid="4">
                                            <p:txEl>
                                              <p:pRg st="4" end="4"/>
                                            </p:tx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Effect transition="in" filter="wipe(down)">
                                      <p:cBhvr>
                                        <p:cTn id="57" dur="500"/>
                                        <p:tgtEl>
                                          <p:spTgt spid="4">
                                            <p:txEl>
                                              <p:pRg st="5" end="5"/>
                                            </p:tx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
                                            <p:txEl>
                                              <p:pRg st="6" end="6"/>
                                            </p:txEl>
                                          </p:spTgt>
                                        </p:tgtEl>
                                        <p:attrNameLst>
                                          <p:attrName>style.visibility</p:attrName>
                                        </p:attrNameLst>
                                      </p:cBhvr>
                                      <p:to>
                                        <p:strVal val="visible"/>
                                      </p:to>
                                    </p:set>
                                    <p:animEffect transition="in" filter="wipe(down)">
                                      <p:cBhvr>
                                        <p:cTn id="60" dur="500"/>
                                        <p:tgtEl>
                                          <p:spTgt spid="4">
                                            <p:txEl>
                                              <p:pRg st="6" end="6"/>
                                            </p:tx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Effect transition="in" filter="wipe(down)">
                                      <p:cBhvr>
                                        <p:cTn id="63" dur="500"/>
                                        <p:tgtEl>
                                          <p:spTgt spid="4">
                                            <p:txEl>
                                              <p:pRg st="7" end="7"/>
                                            </p:txEl>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4">
                                            <p:txEl>
                                              <p:pRg st="8" end="8"/>
                                            </p:txEl>
                                          </p:spTgt>
                                        </p:tgtEl>
                                        <p:attrNameLst>
                                          <p:attrName>style.visibility</p:attrName>
                                        </p:attrNameLst>
                                      </p:cBhvr>
                                      <p:to>
                                        <p:strVal val="visible"/>
                                      </p:to>
                                    </p:set>
                                    <p:animEffect transition="in" filter="wipe(down)">
                                      <p:cBhvr>
                                        <p:cTn id="66"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01640"/>
            <a:ext cx="8183880" cy="1051560"/>
          </a:xfrm>
        </p:spPr>
        <p:txBody>
          <a:bodyPr>
            <a:noAutofit/>
          </a:bodyPr>
          <a:lstStyle/>
          <a:p>
            <a:r>
              <a:rPr lang="en-US" dirty="0" smtClean="0"/>
              <a:t>Why I Want To Go To Heaven…</a:t>
            </a:r>
            <a:endParaRPr lang="en-US" dirty="0"/>
          </a:p>
        </p:txBody>
      </p:sp>
      <p:sp>
        <p:nvSpPr>
          <p:cNvPr id="5" name="Content Placeholder 4"/>
          <p:cNvSpPr>
            <a:spLocks noGrp="1"/>
          </p:cNvSpPr>
          <p:nvPr>
            <p:ph sz="half" idx="1"/>
          </p:nvPr>
        </p:nvSpPr>
        <p:spPr>
          <a:xfrm>
            <a:off x="514352" y="530352"/>
            <a:ext cx="3752848" cy="4803648"/>
          </a:xfrm>
        </p:spPr>
        <p:txBody>
          <a:bodyPr>
            <a:normAutofit fontScale="92500"/>
          </a:bodyPr>
          <a:lstStyle/>
          <a:p>
            <a:r>
              <a:rPr lang="en-US" dirty="0" smtClean="0"/>
              <a:t>Heaven Is A Place of Reward (Matt. 5:11,12; Rev. 14:13)</a:t>
            </a:r>
          </a:p>
          <a:p>
            <a:r>
              <a:rPr lang="en-US" dirty="0" smtClean="0"/>
              <a:t>Heaven Is A Place of Reunion (2 Samuel 12:23; Matt. 22:29)</a:t>
            </a:r>
          </a:p>
          <a:p>
            <a:r>
              <a:rPr lang="en-US" dirty="0" smtClean="0"/>
              <a:t>Heaven is where God is (Matt. 7:21)</a:t>
            </a:r>
          </a:p>
          <a:p>
            <a:r>
              <a:rPr lang="en-US" dirty="0" smtClean="0"/>
              <a:t>Because of hell. (2 Cor. 5:11; Mt. 25:46)</a:t>
            </a:r>
          </a:p>
        </p:txBody>
      </p:sp>
      <p:pic>
        <p:nvPicPr>
          <p:cNvPr id="7" name="Content Placeholder 6" descr="heaven-jesus-father-holy-spirit.jpg"/>
          <p:cNvPicPr>
            <a:picLocks noGrp="1" noChangeAspect="1"/>
          </p:cNvPicPr>
          <p:nvPr>
            <p:ph sz="half" idx="2"/>
          </p:nvPr>
        </p:nvPicPr>
        <p:blipFill>
          <a:blip r:embed="rId2" cstate="print"/>
          <a:stretch>
            <a:fillRect/>
          </a:stretch>
        </p:blipFill>
        <p:spPr>
          <a:xfrm>
            <a:off x="4267200" y="533400"/>
            <a:ext cx="4419600" cy="3541228"/>
          </a:xfrm>
        </p:spPr>
      </p:pic>
      <p:sp>
        <p:nvSpPr>
          <p:cNvPr id="8" name="TextBox 7"/>
          <p:cNvSpPr txBox="1"/>
          <p:nvPr/>
        </p:nvSpPr>
        <p:spPr>
          <a:xfrm>
            <a:off x="4343400" y="4114800"/>
            <a:ext cx="4343400" cy="1200329"/>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dirty="0" smtClean="0"/>
              <a:t>For our citizenship is in heaven, from which we also eagerly wait for the Savior, the Lord Jesus Christ, (Philippians 3:20 NKJV)</a:t>
            </a:r>
            <a:endParaRPr lang="en-US"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Title</a:t>
            </a:r>
            <a:endParaRPr lang="en-US" dirty="0"/>
          </a:p>
        </p:txBody>
      </p:sp>
      <p:pic>
        <p:nvPicPr>
          <p:cNvPr id="5" name="HymnSlide" descr="HymnSlideImage.png"/>
          <p:cNvPicPr>
            <a:picLocks noChangeAspect="1"/>
          </p:cNvPicPr>
          <p:nvPr/>
        </p:nvPicPr>
        <p:blipFill>
          <a:blip r:embed="rId3" cstate="print"/>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 </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- 3.1</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210 - Alone At Eve - 3.2</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3465</TotalTime>
  <Words>619</Words>
  <Application>Microsoft Office PowerPoint</Application>
  <PresentationFormat>On-screen Show (4:3)</PresentationFormat>
  <Paragraphs>69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Slide 1</vt:lpstr>
      <vt:lpstr>Thinking of Heaven</vt:lpstr>
      <vt:lpstr>The Importance of Thinking About Heaven…</vt:lpstr>
      <vt:lpstr>Misconceptions About Heaven…</vt:lpstr>
      <vt:lpstr>Thinking About Heaven…</vt:lpstr>
      <vt:lpstr>Why I Want To Go To Heaven…</vt:lpstr>
      <vt:lpstr>210 - Alone At Eve - Title</vt:lpstr>
      <vt:lpstr>210 - Alone At Eve - 3.1</vt:lpstr>
      <vt:lpstr>210 - Alone At Eve - 3.2</vt:lpstr>
      <vt:lpstr>210 - Alone At Eve - 3.3</vt:lpstr>
      <vt:lpstr>210 - Alone At Eve - 3.4</vt:lpstr>
      <vt:lpstr>210 - Alone At Eve - C.1</vt:lpstr>
      <vt:lpstr>210 - Alone At Eve - C.2</vt:lpstr>
      <vt:lpstr>210 - Alone At Eve - C.3</vt:lpstr>
      <vt:lpstr>210 - Alone At Eve - C.4</vt:lpstr>
      <vt:lpstr>“For those who are Christians, earth will be the closest they will ever get to hell; and for those who are not Christians, earth will be the closest they’ll ever get to heaven.”</vt:lpstr>
      <vt:lpstr>Think About It…</vt:lpstr>
      <vt:lpstr>Slide 18</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dc:title>
  <dc:creator>DELL</dc:creator>
  <cp:lastModifiedBy>Medina Church</cp:lastModifiedBy>
  <cp:revision>14</cp:revision>
  <dcterms:created xsi:type="dcterms:W3CDTF">2016-04-29T02:10:06Z</dcterms:created>
  <dcterms:modified xsi:type="dcterms:W3CDTF">2018-05-27T13:57:21Z</dcterms:modified>
</cp:coreProperties>
</file>