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66" r:id="rId3"/>
    <p:sldId id="271" r:id="rId4"/>
    <p:sldId id="268" r:id="rId5"/>
    <p:sldId id="267" r:id="rId6"/>
    <p:sldId id="269" r:id="rId7"/>
    <p:sldId id="264" r:id="rId8"/>
    <p:sldId id="257" r:id="rId9"/>
    <p:sldId id="258" r:id="rId10"/>
    <p:sldId id="259" r:id="rId11"/>
    <p:sldId id="262"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713B748-8722-4C9D-9BEB-23C222609B3F}" type="datetimeFigureOut">
              <a:rPr lang="en-US" smtClean="0"/>
              <a:pPr/>
              <a:t>5/31/2018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D0AD844-DC57-48C5-BA5C-13E170A1F1B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13B748-8722-4C9D-9BEB-23C222609B3F}" type="datetimeFigureOut">
              <a:rPr lang="en-US" smtClean="0"/>
              <a:pPr/>
              <a:t>5/31/2018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0AD844-DC57-48C5-BA5C-13E170A1F1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713B748-8722-4C9D-9BEB-23C222609B3F}" type="datetimeFigureOut">
              <a:rPr lang="en-US" smtClean="0"/>
              <a:pPr/>
              <a:t>5/31/2018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D0AD844-DC57-48C5-BA5C-13E170A1F1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13B748-8722-4C9D-9BEB-23C222609B3F}" type="datetimeFigureOut">
              <a:rPr lang="en-US" smtClean="0"/>
              <a:pPr/>
              <a:t>5/31/2018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0AD844-DC57-48C5-BA5C-13E170A1F1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713B748-8722-4C9D-9BEB-23C222609B3F}" type="datetimeFigureOut">
              <a:rPr lang="en-US" smtClean="0"/>
              <a:pPr/>
              <a:t>5/31/2018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D0AD844-DC57-48C5-BA5C-13E170A1F1B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13B748-8722-4C9D-9BEB-23C222609B3F}" type="datetimeFigureOut">
              <a:rPr lang="en-US" smtClean="0"/>
              <a:pPr/>
              <a:t>5/31/2018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0AD844-DC57-48C5-BA5C-13E170A1F1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713B748-8722-4C9D-9BEB-23C222609B3F}" type="datetimeFigureOut">
              <a:rPr lang="en-US" smtClean="0"/>
              <a:pPr/>
              <a:t>5/31/2018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D0AD844-DC57-48C5-BA5C-13E170A1F1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713B748-8722-4C9D-9BEB-23C222609B3F}" type="datetimeFigureOut">
              <a:rPr lang="en-US" smtClean="0"/>
              <a:pPr/>
              <a:t>5/31/2018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D0AD844-DC57-48C5-BA5C-13E170A1F1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713B748-8722-4C9D-9BEB-23C222609B3F}" type="datetimeFigureOut">
              <a:rPr lang="en-US" smtClean="0"/>
              <a:pPr/>
              <a:t>5/31/2018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5D0AD844-DC57-48C5-BA5C-13E170A1F1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13B748-8722-4C9D-9BEB-23C222609B3F}" type="datetimeFigureOut">
              <a:rPr lang="en-US" smtClean="0"/>
              <a:pPr/>
              <a:t>5/31/2018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0AD844-DC57-48C5-BA5C-13E170A1F1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713B748-8722-4C9D-9BEB-23C222609B3F}" type="datetimeFigureOut">
              <a:rPr lang="en-US" smtClean="0"/>
              <a:pPr/>
              <a:t>5/31/2018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0AD844-DC57-48C5-BA5C-13E170A1F1B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713B748-8722-4C9D-9BEB-23C222609B3F}" type="datetimeFigureOut">
              <a:rPr lang="en-US" smtClean="0"/>
              <a:pPr/>
              <a:t>5/31/2018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D0AD844-DC57-48C5-BA5C-13E170A1F1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Do Good to all men…</a:t>
            </a:r>
            <a:endParaRPr lang="en-US" sz="3200" dirty="0"/>
          </a:p>
        </p:txBody>
      </p:sp>
      <p:sp>
        <p:nvSpPr>
          <p:cNvPr id="4" name="Content Placeholder 3"/>
          <p:cNvSpPr>
            <a:spLocks noGrp="1"/>
          </p:cNvSpPr>
          <p:nvPr>
            <p:ph sz="half" idx="1"/>
          </p:nvPr>
        </p:nvSpPr>
        <p:spPr>
          <a:xfrm>
            <a:off x="0" y="1600200"/>
            <a:ext cx="5943600" cy="5257800"/>
          </a:xfrm>
        </p:spPr>
        <p:txBody>
          <a:bodyPr>
            <a:normAutofit fontScale="92500" lnSpcReduction="20000"/>
          </a:bodyPr>
          <a:lstStyle/>
          <a:p>
            <a:pPr>
              <a:buNone/>
            </a:pPr>
            <a:r>
              <a:rPr lang="en-US" i="1" dirty="0" smtClean="0"/>
              <a:t>Let him who is taught the word share all good things with him who teaches. Do not be deceived; God is not mocked, for whatever a man sows, that he will also reap. For he who sows to his own flesh will from the flesh reap corruption; but he who sows to the Spirit will from the Spirit reap eternal life. And let us not grow weary in well-doing, for in due season we shall reap, if we do not lose heart. So then, as we have opportunity, let us do good to all men, and especially to those who are of the household of faith. </a:t>
            </a:r>
            <a:r>
              <a:rPr lang="en-US" dirty="0" smtClean="0"/>
              <a:t>(Galatians 6:6-10 RSV)</a:t>
            </a:r>
            <a:endParaRPr lang="en-US" dirty="0"/>
          </a:p>
        </p:txBody>
      </p:sp>
      <p:sp>
        <p:nvSpPr>
          <p:cNvPr id="5" name="Content Placeholder 4"/>
          <p:cNvSpPr>
            <a:spLocks noGrp="1"/>
          </p:cNvSpPr>
          <p:nvPr>
            <p:ph sz="half" idx="2"/>
          </p:nvPr>
        </p:nvSpPr>
        <p:spPr>
          <a:xfrm>
            <a:off x="5943600" y="1600200"/>
            <a:ext cx="2209800" cy="4724400"/>
          </a:xfrm>
        </p:spPr>
        <p:style>
          <a:lnRef idx="1">
            <a:schemeClr val="dk1"/>
          </a:lnRef>
          <a:fillRef idx="2">
            <a:schemeClr val="dk1"/>
          </a:fillRef>
          <a:effectRef idx="1">
            <a:schemeClr val="dk1"/>
          </a:effectRef>
          <a:fontRef idx="minor">
            <a:schemeClr val="dk1"/>
          </a:fontRef>
        </p:style>
        <p:txBody>
          <a:bodyPr>
            <a:normAutofit fontScale="92500" lnSpcReduction="20000"/>
          </a:bodyPr>
          <a:lstStyle/>
          <a:p>
            <a:pPr>
              <a:buFont typeface="Wingdings" pitchFamily="2" charset="2"/>
              <a:buChar char="Ø"/>
            </a:pPr>
            <a:r>
              <a:rPr lang="en-US" dirty="0" smtClean="0"/>
              <a:t>Support Teachers</a:t>
            </a:r>
          </a:p>
          <a:p>
            <a:pPr>
              <a:buFont typeface="Wingdings" pitchFamily="2" charset="2"/>
              <a:buChar char="Ø"/>
            </a:pPr>
            <a:r>
              <a:rPr lang="en-US" dirty="0" smtClean="0"/>
              <a:t>Understand the principle of sowing and  reaping</a:t>
            </a:r>
          </a:p>
          <a:p>
            <a:pPr>
              <a:buFont typeface="Wingdings" pitchFamily="2" charset="2"/>
              <a:buChar char="Ø"/>
            </a:pPr>
            <a:r>
              <a:rPr lang="en-US" dirty="0" smtClean="0"/>
              <a:t>Do Not Grow Weary</a:t>
            </a:r>
          </a:p>
          <a:p>
            <a:pPr>
              <a:buFont typeface="Wingdings" pitchFamily="2" charset="2"/>
              <a:buChar char="Ø"/>
            </a:pPr>
            <a:r>
              <a:rPr lang="en-US" dirty="0" smtClean="0"/>
              <a:t>Do Good To All Men</a:t>
            </a:r>
          </a:p>
          <a:p>
            <a:pPr>
              <a:buFont typeface="Wingdings" pitchFamily="2" charset="2"/>
              <a:buChar char="Ø"/>
            </a:pPr>
            <a:endParaRPr lang="en-US"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down)">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ipe(down)">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ipe(down)">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wipe(down)">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42048" cy="777240"/>
          </a:xfrm>
        </p:spPr>
        <p:txBody>
          <a:bodyPr>
            <a:normAutofit fontScale="90000"/>
          </a:bodyPr>
          <a:lstStyle/>
          <a:p>
            <a:r>
              <a:rPr lang="en-US" sz="3200" dirty="0" smtClean="0"/>
              <a:t>Perseverance in the doing of good… (Galatians </a:t>
            </a:r>
            <a:r>
              <a:rPr lang="en-US" sz="3200" dirty="0" smtClean="0"/>
              <a:t>6:1-10)</a:t>
            </a:r>
            <a:endParaRPr lang="en-US" sz="3200" dirty="0"/>
          </a:p>
        </p:txBody>
      </p:sp>
      <p:sp>
        <p:nvSpPr>
          <p:cNvPr id="5" name="Content Placeholder 4"/>
          <p:cNvSpPr>
            <a:spLocks noGrp="1"/>
          </p:cNvSpPr>
          <p:nvPr>
            <p:ph sz="half" idx="1"/>
          </p:nvPr>
        </p:nvSpPr>
        <p:spPr>
          <a:xfrm>
            <a:off x="457200" y="1600201"/>
            <a:ext cx="3520440" cy="3581400"/>
          </a:xfrm>
        </p:spPr>
        <p:style>
          <a:lnRef idx="1">
            <a:schemeClr val="dk1"/>
          </a:lnRef>
          <a:fillRef idx="2">
            <a:schemeClr val="dk1"/>
          </a:fillRef>
          <a:effectRef idx="1">
            <a:schemeClr val="dk1"/>
          </a:effectRef>
          <a:fontRef idx="minor">
            <a:schemeClr val="dk1"/>
          </a:fontRef>
        </p:style>
        <p:txBody>
          <a:bodyPr>
            <a:normAutofit/>
          </a:bodyPr>
          <a:lstStyle/>
          <a:p>
            <a:pPr>
              <a:buFont typeface="Wingdings" pitchFamily="2" charset="2"/>
              <a:buChar char="Ø"/>
            </a:pPr>
            <a:r>
              <a:rPr lang="en-US" dirty="0" smtClean="0"/>
              <a:t>Restore the Fallen</a:t>
            </a:r>
          </a:p>
          <a:p>
            <a:pPr>
              <a:buFont typeface="Wingdings" pitchFamily="2" charset="2"/>
              <a:buChar char="Ø"/>
            </a:pPr>
            <a:r>
              <a:rPr lang="en-US" dirty="0" smtClean="0"/>
              <a:t>Bear Others’ </a:t>
            </a:r>
            <a:r>
              <a:rPr lang="en-US" dirty="0" smtClean="0"/>
              <a:t>Burdens (Trials)</a:t>
            </a:r>
            <a:endParaRPr lang="en-US" dirty="0" smtClean="0"/>
          </a:p>
          <a:p>
            <a:pPr>
              <a:buFont typeface="Wingdings" pitchFamily="2" charset="2"/>
              <a:buChar char="Ø"/>
            </a:pPr>
            <a:r>
              <a:rPr lang="en-US" dirty="0" smtClean="0"/>
              <a:t>Have a proper view of self</a:t>
            </a:r>
          </a:p>
          <a:p>
            <a:pPr>
              <a:buFont typeface="Wingdings" pitchFamily="2" charset="2"/>
              <a:buChar char="Ø"/>
            </a:pPr>
            <a:r>
              <a:rPr lang="en-US" dirty="0" smtClean="0"/>
              <a:t>Bear Your Own </a:t>
            </a:r>
            <a:r>
              <a:rPr lang="en-US" dirty="0" smtClean="0"/>
              <a:t>Burdens (Duty)</a:t>
            </a:r>
            <a:endParaRPr lang="en-US" dirty="0" smtClean="0"/>
          </a:p>
          <a:p>
            <a:pPr>
              <a:buFont typeface="Wingdings" pitchFamily="2" charset="2"/>
              <a:buChar char="Ø"/>
            </a:pPr>
            <a:endParaRPr lang="en-US" dirty="0"/>
          </a:p>
        </p:txBody>
      </p:sp>
      <p:sp>
        <p:nvSpPr>
          <p:cNvPr id="6" name="Content Placeholder 4"/>
          <p:cNvSpPr>
            <a:spLocks noGrp="1"/>
          </p:cNvSpPr>
          <p:nvPr>
            <p:ph sz="half" idx="2"/>
          </p:nvPr>
        </p:nvSpPr>
        <p:spPr>
          <a:xfrm>
            <a:off x="4178808" y="1600201"/>
            <a:ext cx="3520440" cy="3581400"/>
          </a:xfrm>
        </p:spPr>
        <p:style>
          <a:lnRef idx="1">
            <a:schemeClr val="dk1"/>
          </a:lnRef>
          <a:fillRef idx="2">
            <a:schemeClr val="dk1"/>
          </a:fillRef>
          <a:effectRef idx="1">
            <a:schemeClr val="dk1"/>
          </a:effectRef>
          <a:fontRef idx="minor">
            <a:schemeClr val="dk1"/>
          </a:fontRef>
        </p:style>
        <p:txBody>
          <a:bodyPr>
            <a:normAutofit/>
          </a:bodyPr>
          <a:lstStyle/>
          <a:p>
            <a:pPr>
              <a:buFont typeface="Wingdings" pitchFamily="2" charset="2"/>
              <a:buChar char="Ø"/>
            </a:pPr>
            <a:r>
              <a:rPr lang="en-US" dirty="0" smtClean="0"/>
              <a:t>Support Teachers</a:t>
            </a:r>
          </a:p>
          <a:p>
            <a:pPr>
              <a:buFont typeface="Wingdings" pitchFamily="2" charset="2"/>
              <a:buChar char="Ø"/>
            </a:pPr>
            <a:r>
              <a:rPr lang="en-US" dirty="0" smtClean="0"/>
              <a:t>Understand the principle of sowing and  reaping</a:t>
            </a:r>
          </a:p>
          <a:p>
            <a:pPr>
              <a:buFont typeface="Wingdings" pitchFamily="2" charset="2"/>
              <a:buChar char="Ø"/>
            </a:pPr>
            <a:r>
              <a:rPr lang="en-US" dirty="0" smtClean="0"/>
              <a:t>Do Not Grow Weary</a:t>
            </a:r>
          </a:p>
          <a:p>
            <a:pPr>
              <a:buFont typeface="Wingdings" pitchFamily="2" charset="2"/>
              <a:buChar char="Ø"/>
            </a:pPr>
            <a:r>
              <a:rPr lang="en-US" dirty="0" smtClean="0"/>
              <a:t>Do Good To All Men</a:t>
            </a:r>
          </a:p>
          <a:p>
            <a:pPr>
              <a:buFont typeface="Wingdings" pitchFamily="2" charset="2"/>
              <a:buChar char="Ø"/>
            </a:pPr>
            <a:endParaRPr lang="en-US" dirty="0"/>
          </a:p>
        </p:txBody>
      </p:sp>
      <p:sp>
        <p:nvSpPr>
          <p:cNvPr id="7" name="TextBox 6"/>
          <p:cNvSpPr txBox="1"/>
          <p:nvPr/>
        </p:nvSpPr>
        <p:spPr>
          <a:xfrm>
            <a:off x="457200" y="5638800"/>
            <a:ext cx="7239000" cy="1015663"/>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2000" i="1" dirty="0" smtClean="0"/>
              <a:t>Therefore, my beloved brethren, be steadfast, immovable, always abounding in the work of the Lord, knowing that in the Lord your labor is not in vain. </a:t>
            </a:r>
            <a:r>
              <a:rPr lang="en-US" sz="2000" dirty="0" smtClean="0"/>
              <a:t>(1 Corinthians 15:58 RSV)</a:t>
            </a:r>
            <a:endParaRPr lang="en-US" sz="2000" dirty="0"/>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Bearing Burdens by Mark A. Copeland</a:t>
            </a:r>
          </a:p>
          <a:p>
            <a:pPr marL="514350" indent="-514350">
              <a:buFont typeface="+mj-lt"/>
              <a:buAutoNum type="arabicPeriod"/>
            </a:pPr>
            <a:r>
              <a:rPr lang="en-US" dirty="0" smtClean="0"/>
              <a:t>You Who Are Spiritual by Steve Higginbotham</a:t>
            </a:r>
          </a:p>
          <a:p>
            <a:pPr marL="514350" indent="-514350">
              <a:buFont typeface="+mj-lt"/>
              <a:buAutoNum type="arabicPeriod"/>
            </a:pPr>
            <a:r>
              <a:rPr lang="en-US" dirty="0" smtClean="0"/>
              <a:t>New Life Behavior Course VIII – Lesson 12</a:t>
            </a:r>
          </a:p>
          <a:p>
            <a:pPr marL="514350" indent="-514350">
              <a:buFont typeface="+mj-lt"/>
              <a:buAutoNum type="arabicPeriod"/>
            </a:pPr>
            <a:r>
              <a:rPr lang="en-US" dirty="0" smtClean="0"/>
              <a:t>Truth Commentary on Galatians by Mike </a:t>
            </a:r>
            <a:r>
              <a:rPr lang="en-US" dirty="0" smtClean="0"/>
              <a:t> Willis </a:t>
            </a:r>
            <a:r>
              <a:rPr lang="en-US" dirty="0" smtClean="0"/>
              <a:t>– Page 282 </a:t>
            </a:r>
            <a:endParaRPr lang="en-US" dirty="0" smtClean="0"/>
          </a:p>
          <a:p>
            <a:pPr marL="514350" indent="-514350">
              <a:buFont typeface="+mj-lt"/>
              <a:buAutoNum type="arabicPeriod"/>
            </a:pPr>
            <a:r>
              <a:rPr lang="en-US" dirty="0" smtClean="0"/>
              <a:t>Bible </a:t>
            </a:r>
            <a:r>
              <a:rPr lang="en-US" dirty="0" smtClean="0"/>
              <a:t>Overview © </a:t>
            </a:r>
            <a:r>
              <a:rPr lang="en-US" dirty="0" smtClean="0"/>
              <a:t>Copyright 2012 Bristol Works, </a:t>
            </a:r>
            <a:r>
              <a:rPr lang="en-US" dirty="0" err="1" smtClean="0"/>
              <a:t>Inc.All</a:t>
            </a:r>
            <a:r>
              <a:rPr lang="en-US" dirty="0" smtClean="0"/>
              <a:t> </a:t>
            </a:r>
            <a:r>
              <a:rPr lang="en-US" dirty="0" smtClean="0"/>
              <a:t>rights </a:t>
            </a:r>
            <a:r>
              <a:rPr lang="en-US" dirty="0" smtClean="0"/>
              <a:t>reserved. Rose </a:t>
            </a:r>
            <a:r>
              <a:rPr lang="en-US" dirty="0" smtClean="0"/>
              <a:t>Publishing, Inc</a:t>
            </a:r>
            <a:r>
              <a:rPr lang="en-US" dirty="0" smtClean="0"/>
              <a:t>.</a:t>
            </a:r>
          </a:p>
          <a:p>
            <a:pPr marL="514350" indent="-514350">
              <a:buFont typeface="+mj-lt"/>
              <a:buAutoNum type="arabicPeriod"/>
            </a:pPr>
            <a:r>
              <a:rPr lang="en-US" dirty="0" smtClean="0"/>
              <a:t>Material by David </a:t>
            </a:r>
            <a:r>
              <a:rPr lang="en-US" dirty="0" err="1" smtClean="0"/>
              <a:t>Padfield</a:t>
            </a:r>
            <a:endParaRPr lang="en-US"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381000"/>
            <a:ext cx="5424268" cy="1905000"/>
          </a:xfrm>
        </p:spPr>
        <p:txBody>
          <a:bodyPr/>
          <a:lstStyle/>
          <a:p>
            <a:r>
              <a:rPr lang="en-US" dirty="0" smtClean="0"/>
              <a:t>Overview of the letter to the </a:t>
            </a:r>
            <a:r>
              <a:rPr lang="en-US" dirty="0" err="1" smtClean="0"/>
              <a:t>galatians</a:t>
            </a:r>
            <a:endParaRPr lang="en-US" dirty="0"/>
          </a:p>
        </p:txBody>
      </p:sp>
      <p:sp>
        <p:nvSpPr>
          <p:cNvPr id="3" name="Subtitle 2"/>
          <p:cNvSpPr>
            <a:spLocks noGrp="1"/>
          </p:cNvSpPr>
          <p:nvPr>
            <p:ph type="subTitle" idx="1"/>
          </p:nvPr>
        </p:nvSpPr>
        <p:spPr>
          <a:xfrm>
            <a:off x="2819400" y="2819400"/>
            <a:ext cx="6172200" cy="3657600"/>
          </a:xfrm>
        </p:spPr>
        <p:txBody>
          <a:bodyPr>
            <a:normAutofit/>
          </a:bodyPr>
          <a:lstStyle/>
          <a:p>
            <a:r>
              <a:rPr lang="en-US" dirty="0" smtClean="0"/>
              <a:t>Paul an apostle--not from men nor through man, but through Jesus Christ and God the Father, who raised him from the dead-- and all the brethren who are with me, To the churches of Galatia: Grace to you and peace from God the Father and our Lord Jesus Christ, who gave himself for our sins to deliver us from the present evil age, according to the will of our God and Father; to whom be the glory for ever and ever. Amen. (Galatians 1:1-5 RSV)</a:t>
            </a:r>
            <a:endParaRPr lang="en-US" dirty="0"/>
          </a:p>
        </p:txBody>
      </p:sp>
      <p:sp>
        <p:nvSpPr>
          <p:cNvPr id="4" name="TextBox 3"/>
          <p:cNvSpPr txBox="1"/>
          <p:nvPr/>
        </p:nvSpPr>
        <p:spPr>
          <a:xfrm>
            <a:off x="0" y="4038600"/>
            <a:ext cx="2590800" cy="369332"/>
          </a:xfrm>
          <a:prstGeom prst="rect">
            <a:avLst/>
          </a:prstGeom>
          <a:noFill/>
        </p:spPr>
        <p:txBody>
          <a:bodyPr wrap="square" rtlCol="0">
            <a:spAutoFit/>
          </a:bodyPr>
          <a:lstStyle/>
          <a:p>
            <a:r>
              <a:rPr lang="en-US" dirty="0" smtClean="0"/>
              <a:t>Date: ~A.D.54 – A.D.57</a:t>
            </a:r>
            <a:endParaRPr lang="en-US"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C:\Users\DELL\Documents\Flash Drive Files\Old Computer\Working Sermons\Bible Maps\Map of the Missionary Journeys.bmp"/>
          <p:cNvPicPr>
            <a:picLocks noChangeAspect="1" noChangeArrowheads="1"/>
          </p:cNvPicPr>
          <p:nvPr/>
        </p:nvPicPr>
        <p:blipFill>
          <a:blip r:embed="rId2"/>
          <a:srcRect/>
          <a:stretch>
            <a:fillRect/>
          </a:stretch>
        </p:blipFill>
        <p:spPr bwMode="auto">
          <a:xfrm>
            <a:off x="0" y="0"/>
            <a:ext cx="9144000" cy="5334000"/>
          </a:xfrm>
          <a:prstGeom prst="rect">
            <a:avLst/>
          </a:prstGeom>
          <a:noFill/>
        </p:spPr>
      </p:pic>
      <p:sp>
        <p:nvSpPr>
          <p:cNvPr id="3" name="TextBox 2"/>
          <p:cNvSpPr txBox="1"/>
          <p:nvPr/>
        </p:nvSpPr>
        <p:spPr>
          <a:xfrm>
            <a:off x="0" y="5333762"/>
            <a:ext cx="9144000" cy="160043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1600" dirty="0" smtClean="0"/>
              <a:t>During their first missionary journey (45-47 A.D.), Paul and Barnabas </a:t>
            </a:r>
            <a:r>
              <a:rPr lang="en-US" sz="1600" dirty="0" smtClean="0"/>
              <a:t>established </a:t>
            </a:r>
            <a:r>
              <a:rPr lang="en-US" sz="1600" dirty="0" smtClean="0"/>
              <a:t>several churches in the Roman province of Galatia - </a:t>
            </a:r>
            <a:r>
              <a:rPr lang="en-US" sz="1600" b="1" dirty="0" smtClean="0"/>
              <a:t>Ac 13:14-14:23</a:t>
            </a:r>
          </a:p>
          <a:p>
            <a:r>
              <a:rPr lang="en-US" sz="1600" dirty="0" smtClean="0"/>
              <a:t>- On </a:t>
            </a:r>
            <a:r>
              <a:rPr lang="en-US" sz="1600" dirty="0" smtClean="0"/>
              <a:t>Paul’s second trip (51-54 A.D.), he and Silas visited them again - </a:t>
            </a:r>
            <a:r>
              <a:rPr lang="en-US" sz="1600" b="1" dirty="0" smtClean="0"/>
              <a:t>Ac 16:1-5</a:t>
            </a:r>
          </a:p>
          <a:p>
            <a:r>
              <a:rPr lang="en-US" sz="1600" dirty="0" smtClean="0"/>
              <a:t> </a:t>
            </a:r>
            <a:r>
              <a:rPr lang="en-US" sz="1600" dirty="0" smtClean="0"/>
              <a:t>- On </a:t>
            </a:r>
            <a:r>
              <a:rPr lang="en-US" sz="1600" dirty="0" smtClean="0"/>
              <a:t>Paul’s third trip (54-58 A.D.), he visited them yet again - </a:t>
            </a:r>
            <a:r>
              <a:rPr lang="en-US" sz="1600" b="1" dirty="0" smtClean="0"/>
              <a:t>Ac 18:23</a:t>
            </a:r>
          </a:p>
          <a:p>
            <a:r>
              <a:rPr lang="en-US" sz="1600" dirty="0" smtClean="0"/>
              <a:t> </a:t>
            </a:r>
            <a:r>
              <a:rPr lang="en-US" sz="1600" dirty="0" smtClean="0"/>
              <a:t>- It </a:t>
            </a:r>
            <a:r>
              <a:rPr lang="en-US" sz="1600" dirty="0" smtClean="0"/>
              <a:t>is quite likely that the churches of Galatia included those established on his first journey</a:t>
            </a:r>
          </a:p>
          <a:p>
            <a:r>
              <a:rPr lang="sv-SE" sz="1600" dirty="0" smtClean="0"/>
              <a:t> </a:t>
            </a:r>
            <a:r>
              <a:rPr lang="sv-SE" sz="1600" dirty="0" smtClean="0"/>
              <a:t>- E.g</a:t>
            </a:r>
            <a:r>
              <a:rPr lang="sv-SE" sz="1600" dirty="0" smtClean="0"/>
              <a:t>., Antioch, Lystra, Derbe</a:t>
            </a:r>
            <a:endParaRPr lang="en-US" sz="1600" dirty="0"/>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Introduction </a:t>
            </a:r>
            <a:r>
              <a:rPr lang="en-US" dirty="0" smtClean="0"/>
              <a:t>and Warning against Other Gospels (1:1–10)</a:t>
            </a:r>
          </a:p>
          <a:p>
            <a:pPr marL="514350" indent="-514350">
              <a:buFont typeface="+mj-lt"/>
              <a:buAutoNum type="arabicPeriod"/>
            </a:pPr>
            <a:r>
              <a:rPr lang="en-US" dirty="0" smtClean="0"/>
              <a:t>Paul </a:t>
            </a:r>
            <a:r>
              <a:rPr lang="en-US" dirty="0" smtClean="0"/>
              <a:t>Defends His Apostolic Call (1:11–2:21)</a:t>
            </a:r>
          </a:p>
          <a:p>
            <a:pPr marL="514350" indent="-514350">
              <a:buFont typeface="+mj-lt"/>
              <a:buAutoNum type="arabicPeriod"/>
            </a:pPr>
            <a:r>
              <a:rPr lang="en-US" dirty="0" smtClean="0"/>
              <a:t>Justification </a:t>
            </a:r>
            <a:r>
              <a:rPr lang="en-US" dirty="0" smtClean="0"/>
              <a:t>by Faith (3:1–4:31)</a:t>
            </a:r>
          </a:p>
          <a:p>
            <a:pPr marL="514350" indent="-514350">
              <a:buFont typeface="+mj-lt"/>
              <a:buAutoNum type="arabicPeriod"/>
            </a:pPr>
            <a:r>
              <a:rPr lang="en-US" dirty="0" smtClean="0"/>
              <a:t>Freedom </a:t>
            </a:r>
            <a:r>
              <a:rPr lang="en-US" dirty="0" smtClean="0"/>
              <a:t>in Christ (5:1–12)</a:t>
            </a:r>
          </a:p>
          <a:p>
            <a:pPr marL="514350" indent="-514350">
              <a:buFont typeface="+mj-lt"/>
              <a:buAutoNum type="arabicPeriod"/>
            </a:pPr>
            <a:r>
              <a:rPr lang="en-US" dirty="0" smtClean="0"/>
              <a:t>Living </a:t>
            </a:r>
            <a:r>
              <a:rPr lang="en-US" dirty="0" smtClean="0"/>
              <a:t>by the Spirit (5:13–6:18)</a:t>
            </a:r>
            <a:endParaRPr lang="en-US" dirty="0"/>
          </a:p>
        </p:txBody>
      </p:sp>
      <p:sp>
        <p:nvSpPr>
          <p:cNvPr id="6" name="TextBox 5"/>
          <p:cNvSpPr txBox="1"/>
          <p:nvPr/>
        </p:nvSpPr>
        <p:spPr>
          <a:xfrm>
            <a:off x="6019800" y="6096000"/>
            <a:ext cx="1981200" cy="646331"/>
          </a:xfrm>
          <a:prstGeom prst="rect">
            <a:avLst/>
          </a:prstGeom>
          <a:noFill/>
        </p:spPr>
        <p:txBody>
          <a:bodyPr wrap="square" rtlCol="0">
            <a:spAutoFit/>
          </a:bodyPr>
          <a:lstStyle/>
          <a:p>
            <a:r>
              <a:rPr lang="en-US" dirty="0" smtClean="0"/>
              <a:t>Rose Publishing – Bible Overview</a:t>
            </a:r>
            <a:endParaRPr lang="en-US" dirty="0"/>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853440"/>
          </a:xfrm>
        </p:spPr>
        <p:txBody>
          <a:bodyPr>
            <a:normAutofit fontScale="90000"/>
          </a:bodyPr>
          <a:lstStyle/>
          <a:p>
            <a:r>
              <a:rPr lang="en-US" dirty="0" smtClean="0"/>
              <a:t>Galatians </a:t>
            </a:r>
            <a:r>
              <a:rPr lang="en-US" dirty="0" err="1" smtClean="0"/>
              <a:t>detAILED</a:t>
            </a:r>
            <a:r>
              <a:rPr lang="en-US" dirty="0" smtClean="0"/>
              <a:t> outline…</a:t>
            </a:r>
            <a:endParaRPr lang="en-US" dirty="0"/>
          </a:p>
        </p:txBody>
      </p:sp>
      <p:sp>
        <p:nvSpPr>
          <p:cNvPr id="3" name="Content Placeholder 2"/>
          <p:cNvSpPr>
            <a:spLocks noGrp="1"/>
          </p:cNvSpPr>
          <p:nvPr>
            <p:ph idx="1"/>
          </p:nvPr>
        </p:nvSpPr>
        <p:spPr>
          <a:xfrm>
            <a:off x="304800" y="1609416"/>
            <a:ext cx="7772400" cy="5248584"/>
          </a:xfrm>
        </p:spPr>
        <p:txBody>
          <a:bodyPr>
            <a:normAutofit fontScale="92500" lnSpcReduction="20000"/>
          </a:bodyPr>
          <a:lstStyle/>
          <a:p>
            <a:r>
              <a:rPr lang="en-US" dirty="0" smtClean="0"/>
              <a:t>The One Gospel – 1:1-10</a:t>
            </a:r>
          </a:p>
          <a:p>
            <a:r>
              <a:rPr lang="en-US" dirty="0" smtClean="0"/>
              <a:t>The Certified Gospel – 1:11-24</a:t>
            </a:r>
          </a:p>
          <a:p>
            <a:r>
              <a:rPr lang="en-US" dirty="0" smtClean="0"/>
              <a:t>Spies of Our Liberty – 2:1-10</a:t>
            </a:r>
          </a:p>
          <a:p>
            <a:r>
              <a:rPr lang="en-US" dirty="0" smtClean="0"/>
              <a:t>Peter’s Hypocrisy – 2:11-21</a:t>
            </a:r>
          </a:p>
          <a:p>
            <a:r>
              <a:rPr lang="en-US" dirty="0" smtClean="0"/>
              <a:t>The Just Shall Live by Faith – 3:1-15</a:t>
            </a:r>
          </a:p>
          <a:p>
            <a:r>
              <a:rPr lang="en-US" dirty="0" smtClean="0"/>
              <a:t>The Tutor – 3:15-25</a:t>
            </a:r>
          </a:p>
          <a:p>
            <a:r>
              <a:rPr lang="en-US" dirty="0" smtClean="0"/>
              <a:t>Baptized into Christ – 3:26 – 4:7</a:t>
            </a:r>
          </a:p>
          <a:p>
            <a:r>
              <a:rPr lang="en-US" dirty="0" smtClean="0"/>
              <a:t>Weak and Beggarly Elements – 4:8-20</a:t>
            </a:r>
          </a:p>
          <a:p>
            <a:r>
              <a:rPr lang="en-US" dirty="0" smtClean="0"/>
              <a:t>Two Mountains, Two Laws – 4:21-31</a:t>
            </a:r>
          </a:p>
          <a:p>
            <a:r>
              <a:rPr lang="en-US" dirty="0" smtClean="0"/>
              <a:t>Stand Fast in the Liberty – 5:1-15</a:t>
            </a:r>
          </a:p>
          <a:p>
            <a:r>
              <a:rPr lang="en-US" dirty="0" smtClean="0"/>
              <a:t>Flesh and Liberty – 5:16-26</a:t>
            </a:r>
          </a:p>
          <a:p>
            <a:r>
              <a:rPr lang="en-US" dirty="0" smtClean="0"/>
              <a:t>The Burdens of Life – 6:1-10</a:t>
            </a:r>
          </a:p>
          <a:p>
            <a:r>
              <a:rPr lang="en-US" dirty="0" smtClean="0"/>
              <a:t>Crucified to the World – 6:11-18</a:t>
            </a:r>
          </a:p>
          <a:p>
            <a:endParaRPr lang="en-US" dirty="0"/>
          </a:p>
        </p:txBody>
      </p:sp>
      <p:sp>
        <p:nvSpPr>
          <p:cNvPr id="4" name="TextBox 3"/>
          <p:cNvSpPr txBox="1"/>
          <p:nvPr/>
        </p:nvSpPr>
        <p:spPr>
          <a:xfrm>
            <a:off x="5715000" y="6400800"/>
            <a:ext cx="2286000" cy="369332"/>
          </a:xfrm>
          <a:prstGeom prst="rect">
            <a:avLst/>
          </a:prstGeom>
          <a:noFill/>
        </p:spPr>
        <p:txBody>
          <a:bodyPr wrap="square" rtlCol="0">
            <a:spAutoFit/>
          </a:bodyPr>
          <a:lstStyle/>
          <a:p>
            <a:r>
              <a:rPr lang="en-US" dirty="0" smtClean="0"/>
              <a:t>From David </a:t>
            </a:r>
            <a:r>
              <a:rPr lang="en-US" dirty="0" err="1" smtClean="0"/>
              <a:t>Padfield</a:t>
            </a:r>
            <a:endParaRPr lang="en-US" dirty="0"/>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VERSES</a:t>
            </a:r>
            <a:endParaRPr lang="en-US" dirty="0"/>
          </a:p>
        </p:txBody>
      </p:sp>
      <p:sp>
        <p:nvSpPr>
          <p:cNvPr id="3" name="Content Placeholder 2"/>
          <p:cNvSpPr>
            <a:spLocks noGrp="1"/>
          </p:cNvSpPr>
          <p:nvPr>
            <p:ph idx="1"/>
          </p:nvPr>
        </p:nvSpPr>
        <p:spPr>
          <a:xfrm>
            <a:off x="228600" y="1609416"/>
            <a:ext cx="7696200" cy="5019984"/>
          </a:xfrm>
        </p:spPr>
        <p:txBody>
          <a:bodyPr>
            <a:normAutofit fontScale="92500" lnSpcReduction="20000"/>
          </a:bodyPr>
          <a:lstStyle/>
          <a:p>
            <a:r>
              <a:rPr lang="en-US" i="1" dirty="0" smtClean="0"/>
              <a:t>A person is not justified by the works of the law, but by </a:t>
            </a:r>
            <a:r>
              <a:rPr lang="en-US" i="1" dirty="0" smtClean="0"/>
              <a:t>faith in </a:t>
            </a:r>
            <a:r>
              <a:rPr lang="en-US" i="1" dirty="0" smtClean="0"/>
              <a:t>Jesus Christ. So we, too, have put our faith in Christ </a:t>
            </a:r>
            <a:r>
              <a:rPr lang="en-US" i="1" dirty="0" smtClean="0"/>
              <a:t>Jesus that </a:t>
            </a:r>
            <a:r>
              <a:rPr lang="en-US" i="1" dirty="0" smtClean="0"/>
              <a:t>we may be justified by faith in Christ and not by </a:t>
            </a:r>
            <a:r>
              <a:rPr lang="en-US" i="1" dirty="0" smtClean="0"/>
              <a:t>the works </a:t>
            </a:r>
            <a:r>
              <a:rPr lang="en-US" i="1" dirty="0" smtClean="0"/>
              <a:t>of the law, because by the works of the law no one </a:t>
            </a:r>
            <a:r>
              <a:rPr lang="en-US" i="1" dirty="0" smtClean="0"/>
              <a:t>will be </a:t>
            </a:r>
            <a:r>
              <a:rPr lang="en-US" i="1" dirty="0" smtClean="0"/>
              <a:t>justified.—Gal. 2:16</a:t>
            </a:r>
          </a:p>
          <a:p>
            <a:r>
              <a:rPr lang="en-US" i="1" dirty="0" smtClean="0"/>
              <a:t>So in Christ Jesus you are all children of God through </a:t>
            </a:r>
            <a:r>
              <a:rPr lang="en-US" i="1" dirty="0" smtClean="0"/>
              <a:t>faith, for </a:t>
            </a:r>
            <a:r>
              <a:rPr lang="en-US" i="1" dirty="0" smtClean="0"/>
              <a:t>all of you who were baptized into Christ have </a:t>
            </a:r>
            <a:r>
              <a:rPr lang="en-US" i="1" dirty="0" smtClean="0"/>
              <a:t>clothed yourselves </a:t>
            </a:r>
            <a:r>
              <a:rPr lang="en-US" i="1" dirty="0" smtClean="0"/>
              <a:t>with Christ. There is neither Jew nor </a:t>
            </a:r>
            <a:r>
              <a:rPr lang="en-US" i="1" dirty="0" smtClean="0"/>
              <a:t>Gentile, neither </a:t>
            </a:r>
            <a:r>
              <a:rPr lang="en-US" i="1" dirty="0" smtClean="0"/>
              <a:t>slave nor free, nor is there male and female, for </a:t>
            </a:r>
            <a:r>
              <a:rPr lang="en-US" i="1" dirty="0" smtClean="0"/>
              <a:t>you are </a:t>
            </a:r>
            <a:r>
              <a:rPr lang="en-US" i="1" dirty="0" smtClean="0"/>
              <a:t>all one in Christ Jesus.—Gal. 3:26–28</a:t>
            </a:r>
          </a:p>
          <a:p>
            <a:r>
              <a:rPr lang="en-US" i="1" dirty="0" smtClean="0"/>
              <a:t>But the fruit of the Spirit is love, joy, peace, </a:t>
            </a:r>
            <a:r>
              <a:rPr lang="en-US" i="1" dirty="0" smtClean="0"/>
              <a:t>forbearance, kindness</a:t>
            </a:r>
            <a:r>
              <a:rPr lang="en-US" i="1" dirty="0" smtClean="0"/>
              <a:t>, goodness, faithfulness, gentleness and </a:t>
            </a:r>
            <a:r>
              <a:rPr lang="en-US" i="1" dirty="0" smtClean="0"/>
              <a:t>self-control. Against </a:t>
            </a:r>
            <a:r>
              <a:rPr lang="en-US" i="1" dirty="0" smtClean="0"/>
              <a:t>such things there is no law.—Gal. 5:22–23</a:t>
            </a:r>
            <a:endParaRPr lang="en-US"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Live by the spirit…</a:t>
            </a:r>
            <a:endParaRPr lang="en-US" dirty="0"/>
          </a:p>
        </p:txBody>
      </p:sp>
      <p:sp>
        <p:nvSpPr>
          <p:cNvPr id="6" name="Content Placeholder 5"/>
          <p:cNvSpPr>
            <a:spLocks noGrp="1"/>
          </p:cNvSpPr>
          <p:nvPr>
            <p:ph idx="1"/>
          </p:nvPr>
        </p:nvSpPr>
        <p:spPr/>
        <p:txBody>
          <a:bodyPr>
            <a:normAutofit/>
          </a:bodyPr>
          <a:lstStyle/>
          <a:p>
            <a:pPr algn="ctr">
              <a:buNone/>
            </a:pPr>
            <a:r>
              <a:rPr lang="en-US" sz="3600" dirty="0" smtClean="0"/>
              <a:t>And those who belong to Christ Jesus have crucified the flesh with its passions and desires. If we live by the Spirit, let us also walk by the Spirit. Let us have no self-conceit, no provoking of one another, no envy of one another. (Galatians 5:24-26 RSV)</a:t>
            </a:r>
            <a:endParaRPr lang="en-US" sz="3600" dirty="0"/>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
            <a:ext cx="7242048" cy="472440"/>
          </a:xfrm>
        </p:spPr>
        <p:txBody>
          <a:bodyPr>
            <a:noAutofit/>
          </a:bodyPr>
          <a:lstStyle/>
          <a:p>
            <a:r>
              <a:rPr lang="en-US" sz="3600" dirty="0" smtClean="0"/>
              <a:t>Help One another…</a:t>
            </a:r>
            <a:endParaRPr lang="en-US" sz="3600" dirty="0"/>
          </a:p>
        </p:txBody>
      </p:sp>
      <p:sp>
        <p:nvSpPr>
          <p:cNvPr id="4" name="Content Placeholder 3"/>
          <p:cNvSpPr>
            <a:spLocks noGrp="1"/>
          </p:cNvSpPr>
          <p:nvPr>
            <p:ph sz="half" idx="1"/>
          </p:nvPr>
        </p:nvSpPr>
        <p:spPr>
          <a:xfrm>
            <a:off x="228600" y="1066800"/>
            <a:ext cx="5715000" cy="4800600"/>
          </a:xfrm>
        </p:spPr>
        <p:txBody>
          <a:bodyPr>
            <a:normAutofit fontScale="85000" lnSpcReduction="10000"/>
          </a:bodyPr>
          <a:lstStyle/>
          <a:p>
            <a:pPr>
              <a:buNone/>
            </a:pPr>
            <a:r>
              <a:rPr lang="en-US" i="1" dirty="0" smtClean="0"/>
              <a:t>Brethren, if a man is overtaken in any trespass, you who are spiritual should restore him in a spirit of gentleness. Look to yourself, lest you too be tempted. Bear one another's burdens, and so </a:t>
            </a:r>
            <a:r>
              <a:rPr lang="en-US" i="1" dirty="0" err="1" smtClean="0"/>
              <a:t>fulfil</a:t>
            </a:r>
            <a:r>
              <a:rPr lang="en-US" i="1" dirty="0" smtClean="0"/>
              <a:t> the law of Christ. For if any one thinks he is something, when he is nothing, he deceives himself. But let each one test his own work, and then his reason to boast will be in himself alone and not in his neighbor. For each man will have to bear his own load. </a:t>
            </a:r>
            <a:r>
              <a:rPr lang="en-US" dirty="0" smtClean="0"/>
              <a:t>(Galatians 6:1-5 RSV)</a:t>
            </a:r>
            <a:endParaRPr lang="en-US" dirty="0"/>
          </a:p>
        </p:txBody>
      </p:sp>
      <p:sp>
        <p:nvSpPr>
          <p:cNvPr id="5" name="Content Placeholder 4"/>
          <p:cNvSpPr>
            <a:spLocks noGrp="1"/>
          </p:cNvSpPr>
          <p:nvPr>
            <p:ph sz="half" idx="2"/>
          </p:nvPr>
        </p:nvSpPr>
        <p:spPr>
          <a:xfrm>
            <a:off x="5943600" y="1066801"/>
            <a:ext cx="2133600" cy="4648200"/>
          </a:xfrm>
        </p:spPr>
        <p:style>
          <a:lnRef idx="1">
            <a:schemeClr val="dk1"/>
          </a:lnRef>
          <a:fillRef idx="2">
            <a:schemeClr val="dk1"/>
          </a:fillRef>
          <a:effectRef idx="1">
            <a:schemeClr val="dk1"/>
          </a:effectRef>
          <a:fontRef idx="minor">
            <a:schemeClr val="dk1"/>
          </a:fontRef>
        </p:style>
        <p:txBody>
          <a:bodyPr>
            <a:normAutofit fontScale="85000" lnSpcReduction="10000"/>
          </a:bodyPr>
          <a:lstStyle/>
          <a:p>
            <a:pPr>
              <a:buFont typeface="Wingdings" pitchFamily="2" charset="2"/>
              <a:buChar char="Ø"/>
            </a:pPr>
            <a:r>
              <a:rPr lang="en-US" dirty="0" smtClean="0"/>
              <a:t>Restore the Fallen</a:t>
            </a:r>
          </a:p>
          <a:p>
            <a:pPr>
              <a:buFont typeface="Wingdings" pitchFamily="2" charset="2"/>
              <a:buChar char="Ø"/>
            </a:pPr>
            <a:r>
              <a:rPr lang="en-US" dirty="0" smtClean="0"/>
              <a:t>Bear Others’ </a:t>
            </a:r>
            <a:r>
              <a:rPr lang="en-US" dirty="0" smtClean="0"/>
              <a:t>Burdens (trials)</a:t>
            </a:r>
            <a:endParaRPr lang="en-US" dirty="0" smtClean="0"/>
          </a:p>
          <a:p>
            <a:pPr>
              <a:buFont typeface="Wingdings" pitchFamily="2" charset="2"/>
              <a:buChar char="Ø"/>
            </a:pPr>
            <a:r>
              <a:rPr lang="en-US" dirty="0" smtClean="0"/>
              <a:t>Have a proper view of self</a:t>
            </a:r>
          </a:p>
          <a:p>
            <a:pPr>
              <a:buFont typeface="Wingdings" pitchFamily="2" charset="2"/>
              <a:buChar char="Ø"/>
            </a:pPr>
            <a:r>
              <a:rPr lang="en-US" dirty="0" smtClean="0"/>
              <a:t>Bear Your Own </a:t>
            </a:r>
            <a:r>
              <a:rPr lang="en-US" dirty="0" smtClean="0"/>
              <a:t>Burdens (duty)</a:t>
            </a:r>
            <a:endParaRPr lang="en-US" dirty="0" smtClean="0"/>
          </a:p>
          <a:p>
            <a:pPr>
              <a:buFont typeface="Wingdings" pitchFamily="2" charset="2"/>
              <a:buChar char="Ø"/>
            </a:pPr>
            <a:endParaRPr lang="en-US" dirty="0"/>
          </a:p>
        </p:txBody>
      </p:sp>
      <p:sp>
        <p:nvSpPr>
          <p:cNvPr id="7" name="TextBox 6"/>
          <p:cNvSpPr txBox="1"/>
          <p:nvPr/>
        </p:nvSpPr>
        <p:spPr>
          <a:xfrm>
            <a:off x="0" y="5934670"/>
            <a:ext cx="8153400" cy="92333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dirty="0" smtClean="0"/>
              <a:t>NOTE: Christians have a responsibility to help others who are temporarily unable to bear their burdens alone. Christians are also to accept their own responsibilities , not expecting others to do their own work for them. (Ref 4)</a:t>
            </a:r>
            <a:endParaRPr lang="en-US"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down)">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ipe(down)">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ipe(down)">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wipe(down)">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 Similar Passage…</a:t>
            </a:r>
            <a:endParaRPr lang="en-US" sz="4000" dirty="0"/>
          </a:p>
        </p:txBody>
      </p:sp>
      <p:sp>
        <p:nvSpPr>
          <p:cNvPr id="4" name="Content Placeholder 3"/>
          <p:cNvSpPr>
            <a:spLocks noGrp="1"/>
          </p:cNvSpPr>
          <p:nvPr>
            <p:ph sz="half" idx="1"/>
          </p:nvPr>
        </p:nvSpPr>
        <p:spPr/>
        <p:txBody>
          <a:bodyPr>
            <a:normAutofit lnSpcReduction="10000"/>
          </a:bodyPr>
          <a:lstStyle/>
          <a:p>
            <a:r>
              <a:rPr lang="en-US" i="1" dirty="0" smtClean="0"/>
              <a:t>We who are strong ought to bear with the failings of the weak, and not to please ourselves; let each of us please his neighbor for his good, to edify him. For Christ did not please himself; but, as it is written, "The reproaches of those who reproached thee fell on me." </a:t>
            </a:r>
            <a:r>
              <a:rPr lang="en-US" dirty="0" smtClean="0"/>
              <a:t>(Romans 15:1-3 RSV)</a:t>
            </a:r>
            <a:endParaRPr lang="en-US" dirty="0"/>
          </a:p>
        </p:txBody>
      </p:sp>
    </p:spTree>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6999</TotalTime>
  <Words>1086</Words>
  <Application>Microsoft Office PowerPoint</Application>
  <PresentationFormat>On-screen Show (4:3)</PresentationFormat>
  <Paragraphs>68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Opulent</vt:lpstr>
      <vt:lpstr>Slide 1</vt:lpstr>
      <vt:lpstr>Overview of the letter to the galatians</vt:lpstr>
      <vt:lpstr>Slide 3</vt:lpstr>
      <vt:lpstr>OUTLINE</vt:lpstr>
      <vt:lpstr>Galatians detAILED outline…</vt:lpstr>
      <vt:lpstr>KEY VERSES</vt:lpstr>
      <vt:lpstr>Live by the spirit…</vt:lpstr>
      <vt:lpstr>Help One another…</vt:lpstr>
      <vt:lpstr>A Similar Passage…</vt:lpstr>
      <vt:lpstr>Do Good to all men…</vt:lpstr>
      <vt:lpstr>Perseverance in the doing of good… (Galatians 6:1-10)</vt:lpstr>
      <vt:lpstr>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 I Spiritual?</dc:title>
  <dc:creator>DELL</dc:creator>
  <cp:lastModifiedBy>DELL</cp:lastModifiedBy>
  <cp:revision>21</cp:revision>
  <dcterms:created xsi:type="dcterms:W3CDTF">2016-03-24T22:04:52Z</dcterms:created>
  <dcterms:modified xsi:type="dcterms:W3CDTF">2018-06-02T23:54:24Z</dcterms:modified>
</cp:coreProperties>
</file>