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6" r:id="rId3"/>
    <p:sldId id="267" r:id="rId4"/>
    <p:sldId id="268" r:id="rId5"/>
    <p:sldId id="269" r:id="rId6"/>
    <p:sldId id="270" r:id="rId7"/>
    <p:sldId id="271" r:id="rId8"/>
    <p:sldId id="272" r:id="rId9"/>
    <p:sldId id="273" r:id="rId10"/>
    <p:sldId id="27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00FF"/>
    <a:srgbClr val="CC9900"/>
    <a:srgbClr val="362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9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5B9282-2DDC-4293-8F89-35119A8D305C}" type="datetimeFigureOut">
              <a:rPr lang="en-US" smtClean="0"/>
              <a:t>6/17/2018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4A68C-EE46-48D8-AD85-946A4A9202A0}" type="slidenum">
              <a:rPr lang="en-US" smtClean="0"/>
              <a:t>‹#›</a:t>
            </a:fld>
            <a:endParaRPr lang="en-US"/>
          </a:p>
        </p:txBody>
      </p:sp>
    </p:spTree>
    <p:extLst>
      <p:ext uri="{BB962C8B-B14F-4D97-AF65-F5344CB8AC3E}">
        <p14:creationId xmlns:p14="http://schemas.microsoft.com/office/powerpoint/2010/main" val="3763018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5B9282-2DDC-4293-8F89-35119A8D305C}" type="datetimeFigureOut">
              <a:rPr lang="en-US" smtClean="0"/>
              <a:t>6/17/2018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4A68C-EE46-48D8-AD85-946A4A9202A0}" type="slidenum">
              <a:rPr lang="en-US" smtClean="0"/>
              <a:t>‹#›</a:t>
            </a:fld>
            <a:endParaRPr lang="en-US"/>
          </a:p>
        </p:txBody>
      </p:sp>
    </p:spTree>
    <p:extLst>
      <p:ext uri="{BB962C8B-B14F-4D97-AF65-F5344CB8AC3E}">
        <p14:creationId xmlns:p14="http://schemas.microsoft.com/office/powerpoint/2010/main" val="3077926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5B9282-2DDC-4293-8F89-35119A8D305C}" type="datetimeFigureOut">
              <a:rPr lang="en-US" smtClean="0"/>
              <a:t>6/17/2018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4A68C-EE46-48D8-AD85-946A4A9202A0}" type="slidenum">
              <a:rPr lang="en-US" smtClean="0"/>
              <a:t>‹#›</a:t>
            </a:fld>
            <a:endParaRPr lang="en-US"/>
          </a:p>
        </p:txBody>
      </p:sp>
    </p:spTree>
    <p:extLst>
      <p:ext uri="{BB962C8B-B14F-4D97-AF65-F5344CB8AC3E}">
        <p14:creationId xmlns:p14="http://schemas.microsoft.com/office/powerpoint/2010/main" val="1750948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5B9282-2DDC-4293-8F89-35119A8D305C}" type="datetimeFigureOut">
              <a:rPr lang="en-US" smtClean="0"/>
              <a:t>6/17/2018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4A68C-EE46-48D8-AD85-946A4A9202A0}" type="slidenum">
              <a:rPr lang="en-US" smtClean="0"/>
              <a:t>‹#›</a:t>
            </a:fld>
            <a:endParaRPr lang="en-US"/>
          </a:p>
        </p:txBody>
      </p:sp>
    </p:spTree>
    <p:extLst>
      <p:ext uri="{BB962C8B-B14F-4D97-AF65-F5344CB8AC3E}">
        <p14:creationId xmlns:p14="http://schemas.microsoft.com/office/powerpoint/2010/main" val="1757733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5B9282-2DDC-4293-8F89-35119A8D305C}" type="datetimeFigureOut">
              <a:rPr lang="en-US" smtClean="0"/>
              <a:t>6/17/2018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4A68C-EE46-48D8-AD85-946A4A9202A0}" type="slidenum">
              <a:rPr lang="en-US" smtClean="0"/>
              <a:t>‹#›</a:t>
            </a:fld>
            <a:endParaRPr lang="en-US"/>
          </a:p>
        </p:txBody>
      </p:sp>
    </p:spTree>
    <p:extLst>
      <p:ext uri="{BB962C8B-B14F-4D97-AF65-F5344CB8AC3E}">
        <p14:creationId xmlns:p14="http://schemas.microsoft.com/office/powerpoint/2010/main" val="1371698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5B9282-2DDC-4293-8F89-35119A8D305C}" type="datetimeFigureOut">
              <a:rPr lang="en-US" smtClean="0"/>
              <a:t>6/17/2018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4A68C-EE46-48D8-AD85-946A4A9202A0}" type="slidenum">
              <a:rPr lang="en-US" smtClean="0"/>
              <a:t>‹#›</a:t>
            </a:fld>
            <a:endParaRPr lang="en-US"/>
          </a:p>
        </p:txBody>
      </p:sp>
    </p:spTree>
    <p:extLst>
      <p:ext uri="{BB962C8B-B14F-4D97-AF65-F5344CB8AC3E}">
        <p14:creationId xmlns:p14="http://schemas.microsoft.com/office/powerpoint/2010/main" val="3326321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5B9282-2DDC-4293-8F89-35119A8D305C}" type="datetimeFigureOut">
              <a:rPr lang="en-US" smtClean="0"/>
              <a:t>6/17/2018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C4A68C-EE46-48D8-AD85-946A4A9202A0}" type="slidenum">
              <a:rPr lang="en-US" smtClean="0"/>
              <a:t>‹#›</a:t>
            </a:fld>
            <a:endParaRPr lang="en-US"/>
          </a:p>
        </p:txBody>
      </p:sp>
    </p:spTree>
    <p:extLst>
      <p:ext uri="{BB962C8B-B14F-4D97-AF65-F5344CB8AC3E}">
        <p14:creationId xmlns:p14="http://schemas.microsoft.com/office/powerpoint/2010/main" val="3210384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5B9282-2DDC-4293-8F89-35119A8D305C}" type="datetimeFigureOut">
              <a:rPr lang="en-US" smtClean="0"/>
              <a:t>6/17/2018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C4A68C-EE46-48D8-AD85-946A4A9202A0}" type="slidenum">
              <a:rPr lang="en-US" smtClean="0"/>
              <a:t>‹#›</a:t>
            </a:fld>
            <a:endParaRPr lang="en-US"/>
          </a:p>
        </p:txBody>
      </p:sp>
    </p:spTree>
    <p:extLst>
      <p:ext uri="{BB962C8B-B14F-4D97-AF65-F5344CB8AC3E}">
        <p14:creationId xmlns:p14="http://schemas.microsoft.com/office/powerpoint/2010/main" val="2332314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5B9282-2DDC-4293-8F89-35119A8D305C}" type="datetimeFigureOut">
              <a:rPr lang="en-US" smtClean="0"/>
              <a:t>6/17/2018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C4A68C-EE46-48D8-AD85-946A4A9202A0}" type="slidenum">
              <a:rPr lang="en-US" smtClean="0"/>
              <a:t>‹#›</a:t>
            </a:fld>
            <a:endParaRPr lang="en-US"/>
          </a:p>
        </p:txBody>
      </p:sp>
    </p:spTree>
    <p:extLst>
      <p:ext uri="{BB962C8B-B14F-4D97-AF65-F5344CB8AC3E}">
        <p14:creationId xmlns:p14="http://schemas.microsoft.com/office/powerpoint/2010/main" val="3876476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5B9282-2DDC-4293-8F89-35119A8D305C}" type="datetimeFigureOut">
              <a:rPr lang="en-US" smtClean="0"/>
              <a:t>6/17/2018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4A68C-EE46-48D8-AD85-946A4A9202A0}" type="slidenum">
              <a:rPr lang="en-US" smtClean="0"/>
              <a:t>‹#›</a:t>
            </a:fld>
            <a:endParaRPr lang="en-US"/>
          </a:p>
        </p:txBody>
      </p:sp>
    </p:spTree>
    <p:extLst>
      <p:ext uri="{BB962C8B-B14F-4D97-AF65-F5344CB8AC3E}">
        <p14:creationId xmlns:p14="http://schemas.microsoft.com/office/powerpoint/2010/main" val="2649497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5B9282-2DDC-4293-8F89-35119A8D305C}" type="datetimeFigureOut">
              <a:rPr lang="en-US" smtClean="0"/>
              <a:t>6/17/2018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4A68C-EE46-48D8-AD85-946A4A9202A0}" type="slidenum">
              <a:rPr lang="en-US" smtClean="0"/>
              <a:t>‹#›</a:t>
            </a:fld>
            <a:endParaRPr lang="en-US"/>
          </a:p>
        </p:txBody>
      </p:sp>
    </p:spTree>
    <p:extLst>
      <p:ext uri="{BB962C8B-B14F-4D97-AF65-F5344CB8AC3E}">
        <p14:creationId xmlns:p14="http://schemas.microsoft.com/office/powerpoint/2010/main" val="1890455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B9282-2DDC-4293-8F89-35119A8D305C}" type="datetimeFigureOut">
              <a:rPr lang="en-US" smtClean="0"/>
              <a:t>6/17/2018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C4A68C-EE46-48D8-AD85-946A4A9202A0}" type="slidenum">
              <a:rPr lang="en-US" smtClean="0"/>
              <a:t>‹#›</a:t>
            </a:fld>
            <a:endParaRPr lang="en-US"/>
          </a:p>
        </p:txBody>
      </p:sp>
    </p:spTree>
    <p:extLst>
      <p:ext uri="{BB962C8B-B14F-4D97-AF65-F5344CB8AC3E}">
        <p14:creationId xmlns:p14="http://schemas.microsoft.com/office/powerpoint/2010/main" val="3067657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9780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C3C56-1A9A-41B8-B345-6716495760A1}"/>
              </a:ext>
            </a:extLst>
          </p:cNvPr>
          <p:cNvSpPr>
            <a:spLocks noGrp="1"/>
          </p:cNvSpPr>
          <p:nvPr>
            <p:ph type="title"/>
          </p:nvPr>
        </p:nvSpPr>
        <p:spPr>
          <a:xfrm>
            <a:off x="0" y="5389419"/>
            <a:ext cx="6530788" cy="1468582"/>
          </a:xfrm>
          <a:gradFill>
            <a:gsLst>
              <a:gs pos="0">
                <a:schemeClr val="accent4">
                  <a:lumMod val="40000"/>
                  <a:lumOff val="60000"/>
                </a:schemeClr>
              </a:gs>
              <a:gs pos="53000">
                <a:schemeClr val="accent4">
                  <a:lumMod val="50000"/>
                </a:schemeClr>
              </a:gs>
              <a:gs pos="100000">
                <a:schemeClr val="tx1"/>
              </a:gs>
            </a:gsLst>
            <a:lin ang="5400000" scaled="1"/>
          </a:gradFill>
        </p:spPr>
        <p:txBody>
          <a:bodyPr>
            <a:normAutofit/>
          </a:bodyPr>
          <a:lstStyle/>
          <a:p>
            <a:r>
              <a:rPr lang="en-US" sz="4800" b="1" dirty="0">
                <a:solidFill>
                  <a:schemeClr val="bg1"/>
                </a:solidFill>
                <a:latin typeface="Abadi" panose="020B0604020202020204" pitchFamily="34" charset="0"/>
              </a:rPr>
              <a:t>Joy in the Lord</a:t>
            </a:r>
          </a:p>
        </p:txBody>
      </p:sp>
      <p:sp>
        <p:nvSpPr>
          <p:cNvPr id="3" name="Content Placeholder 2">
            <a:extLst>
              <a:ext uri="{FF2B5EF4-FFF2-40B4-BE49-F238E27FC236}">
                <a16:creationId xmlns:a16="http://schemas.microsoft.com/office/drawing/2014/main" id="{A564C057-89BD-4DDA-A9AD-6D2A5D9821D5}"/>
              </a:ext>
            </a:extLst>
          </p:cNvPr>
          <p:cNvSpPr>
            <a:spLocks noGrp="1"/>
          </p:cNvSpPr>
          <p:nvPr>
            <p:ph idx="1"/>
          </p:nvPr>
        </p:nvSpPr>
        <p:spPr>
          <a:xfrm>
            <a:off x="0" y="-1"/>
            <a:ext cx="9144000" cy="5389417"/>
          </a:xfrm>
          <a:solidFill>
            <a:schemeClr val="tx1"/>
          </a:solidFill>
          <a:ln w="38100">
            <a:solidFill>
              <a:srgbClr val="CC9900"/>
            </a:solidFill>
          </a:ln>
        </p:spPr>
        <p:txBody>
          <a:bodyPr>
            <a:normAutofit/>
          </a:bodyPr>
          <a:lstStyle/>
          <a:p>
            <a:pPr marL="0" indent="0">
              <a:buNone/>
            </a:pPr>
            <a:r>
              <a:rPr lang="en-US" sz="3600" b="1" u="sng" dirty="0">
                <a:solidFill>
                  <a:schemeClr val="bg1"/>
                </a:solidFill>
              </a:rPr>
              <a:t>Conclusion</a:t>
            </a:r>
          </a:p>
          <a:p>
            <a:pPr marL="457200" indent="-457200">
              <a:buAutoNum type="arabicPeriod"/>
            </a:pPr>
            <a:r>
              <a:rPr lang="en-US" dirty="0">
                <a:solidFill>
                  <a:schemeClr val="bg1"/>
                </a:solidFill>
              </a:rPr>
              <a:t>Joy, confidence and assurance can be found in this life, but only in the Lord.  Why?</a:t>
            </a:r>
          </a:p>
          <a:p>
            <a:pPr lvl="1"/>
            <a:r>
              <a:rPr lang="en-US" dirty="0">
                <a:solidFill>
                  <a:schemeClr val="bg1"/>
                </a:solidFill>
              </a:rPr>
              <a:t>We know Him.</a:t>
            </a:r>
          </a:p>
          <a:p>
            <a:pPr lvl="1"/>
            <a:r>
              <a:rPr lang="en-US" dirty="0">
                <a:solidFill>
                  <a:schemeClr val="bg1"/>
                </a:solidFill>
              </a:rPr>
              <a:t>We know who we are – servants of Him.</a:t>
            </a:r>
          </a:p>
          <a:p>
            <a:pPr lvl="1"/>
            <a:r>
              <a:rPr lang="en-US" dirty="0">
                <a:solidFill>
                  <a:schemeClr val="bg1"/>
                </a:solidFill>
              </a:rPr>
              <a:t>We know where we are going.</a:t>
            </a:r>
          </a:p>
          <a:p>
            <a:pPr marL="457200" indent="-457200">
              <a:buAutoNum type="arabicPeriod"/>
            </a:pPr>
            <a:r>
              <a:rPr lang="en-US" dirty="0">
                <a:solidFill>
                  <a:schemeClr val="bg1"/>
                </a:solidFill>
              </a:rPr>
              <a:t>We can find joy in adversity.</a:t>
            </a:r>
          </a:p>
          <a:p>
            <a:pPr marL="457200" indent="-457200">
              <a:buAutoNum type="arabicPeriod"/>
            </a:pPr>
            <a:r>
              <a:rPr lang="en-US" dirty="0">
                <a:solidFill>
                  <a:schemeClr val="bg1"/>
                </a:solidFill>
              </a:rPr>
              <a:t>We can find joy in fellowship and unity.</a:t>
            </a:r>
          </a:p>
          <a:p>
            <a:pPr marL="457200" indent="-457200">
              <a:buAutoNum type="arabicPeriod"/>
            </a:pPr>
            <a:r>
              <a:rPr lang="en-US" dirty="0">
                <a:solidFill>
                  <a:schemeClr val="bg1"/>
                </a:solidFill>
              </a:rPr>
              <a:t>We find joy in the Lord!  So…</a:t>
            </a:r>
          </a:p>
          <a:p>
            <a:pPr marL="0" indent="0" algn="ctr">
              <a:buNone/>
            </a:pPr>
            <a:r>
              <a:rPr lang="en-US" sz="6000" b="1" i="1" dirty="0">
                <a:solidFill>
                  <a:srgbClr val="FFFF00"/>
                </a:solidFill>
              </a:rPr>
              <a:t>Press On!</a:t>
            </a:r>
          </a:p>
          <a:p>
            <a:pPr marL="457200" indent="-457200">
              <a:buAutoNum type="arabicPeriod"/>
            </a:pPr>
            <a:endParaRPr lang="en-US" sz="2200" dirty="0">
              <a:solidFill>
                <a:schemeClr val="bg1"/>
              </a:solidFill>
            </a:endParaRPr>
          </a:p>
          <a:p>
            <a:pPr marL="0" indent="0">
              <a:buNone/>
            </a:pPr>
            <a:endParaRPr lang="en-US" sz="3200" dirty="0">
              <a:solidFill>
                <a:schemeClr val="bg1"/>
              </a:solidFill>
            </a:endParaRPr>
          </a:p>
        </p:txBody>
      </p:sp>
      <p:pic>
        <p:nvPicPr>
          <p:cNvPr id="4" name="Picture 3">
            <a:extLst>
              <a:ext uri="{FF2B5EF4-FFF2-40B4-BE49-F238E27FC236}">
                <a16:creationId xmlns:a16="http://schemas.microsoft.com/office/drawing/2014/main" id="{BC0DAACC-C3B3-4054-A2B4-52DB7DC1BD8C}"/>
              </a:ext>
            </a:extLst>
          </p:cNvPr>
          <p:cNvPicPr>
            <a:picLocks noChangeAspect="1"/>
          </p:cNvPicPr>
          <p:nvPr/>
        </p:nvPicPr>
        <p:blipFill>
          <a:blip r:embed="rId2"/>
          <a:stretch>
            <a:fillRect/>
          </a:stretch>
        </p:blipFill>
        <p:spPr>
          <a:xfrm>
            <a:off x="6530788" y="5389418"/>
            <a:ext cx="2613212" cy="1468582"/>
          </a:xfrm>
          <a:prstGeom prst="rect">
            <a:avLst/>
          </a:prstGeom>
        </p:spPr>
      </p:pic>
      <p:sp>
        <p:nvSpPr>
          <p:cNvPr id="7" name="TextBox 6">
            <a:extLst>
              <a:ext uri="{FF2B5EF4-FFF2-40B4-BE49-F238E27FC236}">
                <a16:creationId xmlns:a16="http://schemas.microsoft.com/office/drawing/2014/main" id="{DE35A500-EBA4-4F6B-B767-6847438263C5}"/>
              </a:ext>
            </a:extLst>
          </p:cNvPr>
          <p:cNvSpPr txBox="1"/>
          <p:nvPr/>
        </p:nvSpPr>
        <p:spPr>
          <a:xfrm>
            <a:off x="0" y="6539348"/>
            <a:ext cx="3699164" cy="307777"/>
          </a:xfrm>
          <a:prstGeom prst="rect">
            <a:avLst/>
          </a:prstGeom>
          <a:noFill/>
        </p:spPr>
        <p:txBody>
          <a:bodyPr wrap="square" rtlCol="0">
            <a:spAutoFit/>
          </a:bodyPr>
          <a:lstStyle/>
          <a:p>
            <a:r>
              <a:rPr lang="en-US" sz="1400" dirty="0">
                <a:solidFill>
                  <a:schemeClr val="bg1"/>
                </a:solidFill>
              </a:rPr>
              <a:t>*Picture from Google images.</a:t>
            </a:r>
          </a:p>
        </p:txBody>
      </p:sp>
    </p:spTree>
    <p:extLst>
      <p:ext uri="{BB962C8B-B14F-4D97-AF65-F5344CB8AC3E}">
        <p14:creationId xmlns:p14="http://schemas.microsoft.com/office/powerpoint/2010/main" val="402147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left)">
                                      <p:cBhvr>
                                        <p:cTn id="18" dur="500"/>
                                        <p:tgtEl>
                                          <p:spTgt spid="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left)">
                                      <p:cBhvr>
                                        <p:cTn id="21" dur="500"/>
                                        <p:tgtEl>
                                          <p:spTgt spid="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left)">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left)">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ipe(left)">
                                      <p:cBhvr>
                                        <p:cTn id="39" dur="5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wipe(left)">
                                      <p:cBhvr>
                                        <p:cTn id="4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E61C6-5841-4174-8295-7C92FB38A8A8}"/>
              </a:ext>
            </a:extLst>
          </p:cNvPr>
          <p:cNvSpPr>
            <a:spLocks noGrp="1"/>
          </p:cNvSpPr>
          <p:nvPr>
            <p:ph type="ctrTitle"/>
          </p:nvPr>
        </p:nvSpPr>
        <p:spPr>
          <a:xfrm>
            <a:off x="0" y="5091762"/>
            <a:ext cx="6200496" cy="1264588"/>
          </a:xfrm>
        </p:spPr>
        <p:txBody>
          <a:bodyPr anchor="ctr">
            <a:normAutofit/>
          </a:bodyPr>
          <a:lstStyle/>
          <a:p>
            <a:pPr algn="l"/>
            <a:r>
              <a:rPr lang="en-US" sz="4800" b="1" dirty="0">
                <a:latin typeface="Abadi" panose="020B0604020104020204" pitchFamily="34" charset="0"/>
              </a:rPr>
              <a:t>A Letter of Rejoicing</a:t>
            </a:r>
          </a:p>
        </p:txBody>
      </p:sp>
      <p:sp>
        <p:nvSpPr>
          <p:cNvPr id="3" name="Subtitle 2">
            <a:extLst>
              <a:ext uri="{FF2B5EF4-FFF2-40B4-BE49-F238E27FC236}">
                <a16:creationId xmlns:a16="http://schemas.microsoft.com/office/drawing/2014/main" id="{9B6C08B7-C5BE-455C-A014-727C09D4988B}"/>
              </a:ext>
            </a:extLst>
          </p:cNvPr>
          <p:cNvSpPr>
            <a:spLocks noGrp="1"/>
          </p:cNvSpPr>
          <p:nvPr>
            <p:ph type="subTitle" idx="1"/>
          </p:nvPr>
        </p:nvSpPr>
        <p:spPr>
          <a:xfrm>
            <a:off x="6374330" y="5091763"/>
            <a:ext cx="2547988" cy="1264587"/>
          </a:xfrm>
        </p:spPr>
        <p:txBody>
          <a:bodyPr anchor="ctr">
            <a:normAutofit/>
          </a:bodyPr>
          <a:lstStyle/>
          <a:p>
            <a:pPr algn="l"/>
            <a:r>
              <a:rPr lang="en-US" sz="1700" dirty="0"/>
              <a:t>Church of Christ at Medina</a:t>
            </a:r>
          </a:p>
          <a:p>
            <a:pPr algn="l"/>
            <a:r>
              <a:rPr lang="en-US" sz="1700" dirty="0"/>
              <a:t>June 24</a:t>
            </a:r>
            <a:r>
              <a:rPr lang="en-US" sz="1700" baseline="30000" dirty="0"/>
              <a:t>th</a:t>
            </a:r>
            <a:r>
              <a:rPr lang="en-US" sz="1700" dirty="0"/>
              <a:t>, 2018</a:t>
            </a:r>
          </a:p>
        </p:txBody>
      </p:sp>
      <p:pic>
        <p:nvPicPr>
          <p:cNvPr id="4" name="Picture 3">
            <a:extLst>
              <a:ext uri="{FF2B5EF4-FFF2-40B4-BE49-F238E27FC236}">
                <a16:creationId xmlns:a16="http://schemas.microsoft.com/office/drawing/2014/main" id="{7AD0F2D4-936E-437D-A415-97DDCD4EBA75}"/>
              </a:ext>
            </a:extLst>
          </p:cNvPr>
          <p:cNvPicPr>
            <a:picLocks noChangeAspect="1"/>
          </p:cNvPicPr>
          <p:nvPr/>
        </p:nvPicPr>
        <p:blipFill rotWithShape="1">
          <a:blip r:embed="rId2"/>
          <a:srcRect b="11111"/>
          <a:stretch/>
        </p:blipFill>
        <p:spPr>
          <a:xfrm>
            <a:off x="-2987" y="10"/>
            <a:ext cx="9143999" cy="4571990"/>
          </a:xfrm>
          <a:prstGeom prst="rect">
            <a:avLst/>
          </a:prstGeom>
        </p:spPr>
      </p:pic>
      <p:cxnSp>
        <p:nvCxnSpPr>
          <p:cNvPr id="9" name="Straight Connector 8">
            <a:extLst>
              <a:ext uri="{FF2B5EF4-FFF2-40B4-BE49-F238E27FC236}">
                <a16:creationId xmlns:a16="http://schemas.microsoft.com/office/drawing/2014/main" id="{E126E481-B945-4179-BD79-05E96E9B29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F3FD0FAB-A219-4EBA-B4F5-CAD5F0E6631A}"/>
              </a:ext>
            </a:extLst>
          </p:cNvPr>
          <p:cNvSpPr txBox="1"/>
          <p:nvPr/>
        </p:nvSpPr>
        <p:spPr>
          <a:xfrm>
            <a:off x="0" y="6539348"/>
            <a:ext cx="3699164" cy="307777"/>
          </a:xfrm>
          <a:prstGeom prst="rect">
            <a:avLst/>
          </a:prstGeom>
          <a:noFill/>
        </p:spPr>
        <p:txBody>
          <a:bodyPr wrap="square" rtlCol="0">
            <a:spAutoFit/>
          </a:bodyPr>
          <a:lstStyle/>
          <a:p>
            <a:r>
              <a:rPr lang="en-US" sz="1400" dirty="0"/>
              <a:t>*Picture from Google images.</a:t>
            </a:r>
          </a:p>
        </p:txBody>
      </p:sp>
    </p:spTree>
    <p:extLst>
      <p:ext uri="{BB962C8B-B14F-4D97-AF65-F5344CB8AC3E}">
        <p14:creationId xmlns:p14="http://schemas.microsoft.com/office/powerpoint/2010/main" val="405003264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C3C56-1A9A-41B8-B345-6716495760A1}"/>
              </a:ext>
            </a:extLst>
          </p:cNvPr>
          <p:cNvSpPr>
            <a:spLocks noGrp="1"/>
          </p:cNvSpPr>
          <p:nvPr>
            <p:ph type="title"/>
          </p:nvPr>
        </p:nvSpPr>
        <p:spPr>
          <a:xfrm>
            <a:off x="0" y="5389419"/>
            <a:ext cx="6530788" cy="1468582"/>
          </a:xfrm>
          <a:gradFill>
            <a:gsLst>
              <a:gs pos="0">
                <a:schemeClr val="accent4">
                  <a:lumMod val="40000"/>
                  <a:lumOff val="60000"/>
                </a:schemeClr>
              </a:gs>
              <a:gs pos="53000">
                <a:schemeClr val="accent4">
                  <a:lumMod val="50000"/>
                </a:schemeClr>
              </a:gs>
              <a:gs pos="100000">
                <a:schemeClr val="tx1"/>
              </a:gs>
            </a:gsLst>
            <a:lin ang="5400000" scaled="1"/>
          </a:gradFill>
        </p:spPr>
        <p:txBody>
          <a:bodyPr>
            <a:normAutofit/>
          </a:bodyPr>
          <a:lstStyle/>
          <a:p>
            <a:r>
              <a:rPr lang="en-US" sz="4800" b="1" dirty="0">
                <a:solidFill>
                  <a:schemeClr val="bg1"/>
                </a:solidFill>
                <a:latin typeface="Abadi" panose="020B0604020202020204" pitchFamily="34" charset="0"/>
              </a:rPr>
              <a:t>Joy in the Lord</a:t>
            </a:r>
          </a:p>
        </p:txBody>
      </p:sp>
      <p:sp>
        <p:nvSpPr>
          <p:cNvPr id="3" name="Content Placeholder 2">
            <a:extLst>
              <a:ext uri="{FF2B5EF4-FFF2-40B4-BE49-F238E27FC236}">
                <a16:creationId xmlns:a16="http://schemas.microsoft.com/office/drawing/2014/main" id="{A564C057-89BD-4DDA-A9AD-6D2A5D9821D5}"/>
              </a:ext>
            </a:extLst>
          </p:cNvPr>
          <p:cNvSpPr>
            <a:spLocks noGrp="1"/>
          </p:cNvSpPr>
          <p:nvPr>
            <p:ph idx="1"/>
          </p:nvPr>
        </p:nvSpPr>
        <p:spPr>
          <a:xfrm>
            <a:off x="0" y="-1"/>
            <a:ext cx="9144000" cy="5389417"/>
          </a:xfrm>
          <a:solidFill>
            <a:schemeClr val="tx1"/>
          </a:solidFill>
          <a:ln w="38100">
            <a:solidFill>
              <a:srgbClr val="CC9900"/>
            </a:solidFill>
          </a:ln>
        </p:spPr>
        <p:txBody>
          <a:bodyPr>
            <a:normAutofit fontScale="92500" lnSpcReduction="10000"/>
          </a:bodyPr>
          <a:lstStyle/>
          <a:p>
            <a:pPr marL="514350" indent="-514350">
              <a:buFont typeface="+mj-lt"/>
              <a:buAutoNum type="arabicPeriod"/>
            </a:pPr>
            <a:r>
              <a:rPr lang="en-US" sz="3200" dirty="0">
                <a:solidFill>
                  <a:schemeClr val="bg1"/>
                </a:solidFill>
              </a:rPr>
              <a:t>Joy in the Lord is not found in…</a:t>
            </a:r>
          </a:p>
          <a:p>
            <a:pPr lvl="1"/>
            <a:r>
              <a:rPr lang="en-US" sz="2800" dirty="0">
                <a:solidFill>
                  <a:schemeClr val="bg1"/>
                </a:solidFill>
              </a:rPr>
              <a:t>Our own pedigree…(3:4-6)</a:t>
            </a:r>
          </a:p>
          <a:p>
            <a:pPr lvl="2"/>
            <a:r>
              <a:rPr lang="en-US" sz="2400" dirty="0">
                <a:solidFill>
                  <a:schemeClr val="bg1"/>
                </a:solidFill>
              </a:rPr>
              <a:t>Many of the Jews boasted in the outward sign of circumcision.  Yet, it was to be an outer sign of an inward change.  </a:t>
            </a:r>
          </a:p>
          <a:p>
            <a:pPr lvl="2"/>
            <a:r>
              <a:rPr lang="en-US" sz="2400" dirty="0">
                <a:solidFill>
                  <a:schemeClr val="bg1"/>
                </a:solidFill>
              </a:rPr>
              <a:t>Romans 2:23-29:  “You who boast in the law dishonor God by breaking the law…For circumcision is of value if you obey the law…For no one is a Jew who is merely one outwardly, nor is circumcision outward and physical.  But a Jew is one inwardly, and circumcision is a matter of the heart, by the Spirit, not by the letter.  His praise is not from man but from God.” (ESV)</a:t>
            </a:r>
          </a:p>
          <a:p>
            <a:pPr lvl="1"/>
            <a:r>
              <a:rPr lang="en-US" sz="2800" dirty="0">
                <a:solidFill>
                  <a:schemeClr val="bg1"/>
                </a:solidFill>
              </a:rPr>
              <a:t>Perfect law keeping…(3:9)</a:t>
            </a:r>
          </a:p>
          <a:p>
            <a:pPr lvl="2"/>
            <a:r>
              <a:rPr lang="en-US" sz="2400" dirty="0">
                <a:solidFill>
                  <a:schemeClr val="bg1"/>
                </a:solidFill>
              </a:rPr>
              <a:t>Galatians 2:16 – “…yet we know that a person is not justified by works of the law but through faith in Jesus Christ, so we also have believed in Christ Jesus, in order to be justified by faith in Christ and not by works of the Law, because by works of the law no one will be justified.”  (ESV)</a:t>
            </a:r>
          </a:p>
          <a:p>
            <a:pPr lvl="2"/>
            <a:r>
              <a:rPr lang="en-US" sz="2400" dirty="0">
                <a:solidFill>
                  <a:schemeClr val="bg1"/>
                </a:solidFill>
              </a:rPr>
              <a:t>Romans 9:30-33</a:t>
            </a:r>
          </a:p>
          <a:p>
            <a:pPr marL="0" indent="0">
              <a:buNone/>
            </a:pPr>
            <a:endParaRPr lang="en-US" sz="3200" dirty="0">
              <a:solidFill>
                <a:schemeClr val="bg1"/>
              </a:solidFill>
            </a:endParaRPr>
          </a:p>
        </p:txBody>
      </p:sp>
      <p:pic>
        <p:nvPicPr>
          <p:cNvPr id="4" name="Picture 3">
            <a:extLst>
              <a:ext uri="{FF2B5EF4-FFF2-40B4-BE49-F238E27FC236}">
                <a16:creationId xmlns:a16="http://schemas.microsoft.com/office/drawing/2014/main" id="{BC0DAACC-C3B3-4054-A2B4-52DB7DC1BD8C}"/>
              </a:ext>
            </a:extLst>
          </p:cNvPr>
          <p:cNvPicPr>
            <a:picLocks noChangeAspect="1"/>
          </p:cNvPicPr>
          <p:nvPr/>
        </p:nvPicPr>
        <p:blipFill>
          <a:blip r:embed="rId2"/>
          <a:stretch>
            <a:fillRect/>
          </a:stretch>
        </p:blipFill>
        <p:spPr>
          <a:xfrm>
            <a:off x="6530788" y="5389418"/>
            <a:ext cx="2613212" cy="1468582"/>
          </a:xfrm>
          <a:prstGeom prst="rect">
            <a:avLst/>
          </a:prstGeom>
        </p:spPr>
      </p:pic>
      <p:sp>
        <p:nvSpPr>
          <p:cNvPr id="7" name="TextBox 6">
            <a:extLst>
              <a:ext uri="{FF2B5EF4-FFF2-40B4-BE49-F238E27FC236}">
                <a16:creationId xmlns:a16="http://schemas.microsoft.com/office/drawing/2014/main" id="{DE35A500-EBA4-4F6B-B767-6847438263C5}"/>
              </a:ext>
            </a:extLst>
          </p:cNvPr>
          <p:cNvSpPr txBox="1"/>
          <p:nvPr/>
        </p:nvSpPr>
        <p:spPr>
          <a:xfrm>
            <a:off x="0" y="6539348"/>
            <a:ext cx="3699164" cy="307777"/>
          </a:xfrm>
          <a:prstGeom prst="rect">
            <a:avLst/>
          </a:prstGeom>
          <a:noFill/>
        </p:spPr>
        <p:txBody>
          <a:bodyPr wrap="square" rtlCol="0">
            <a:spAutoFit/>
          </a:bodyPr>
          <a:lstStyle/>
          <a:p>
            <a:r>
              <a:rPr lang="en-US" sz="1400" dirty="0">
                <a:solidFill>
                  <a:schemeClr val="bg1"/>
                </a:solidFill>
              </a:rPr>
              <a:t>*Picture from Google images.</a:t>
            </a:r>
          </a:p>
        </p:txBody>
      </p:sp>
    </p:spTree>
    <p:extLst>
      <p:ext uri="{BB962C8B-B14F-4D97-AF65-F5344CB8AC3E}">
        <p14:creationId xmlns:p14="http://schemas.microsoft.com/office/powerpoint/2010/main" val="425253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left)">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left)">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left)">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wipe(left)">
                                      <p:cBhvr>
                                        <p:cTn id="4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C3C56-1A9A-41B8-B345-6716495760A1}"/>
              </a:ext>
            </a:extLst>
          </p:cNvPr>
          <p:cNvSpPr>
            <a:spLocks noGrp="1"/>
          </p:cNvSpPr>
          <p:nvPr>
            <p:ph type="title"/>
          </p:nvPr>
        </p:nvSpPr>
        <p:spPr>
          <a:xfrm>
            <a:off x="0" y="5389419"/>
            <a:ext cx="6530788" cy="1468582"/>
          </a:xfrm>
          <a:gradFill>
            <a:gsLst>
              <a:gs pos="0">
                <a:schemeClr val="accent4">
                  <a:lumMod val="40000"/>
                  <a:lumOff val="60000"/>
                </a:schemeClr>
              </a:gs>
              <a:gs pos="53000">
                <a:schemeClr val="accent4">
                  <a:lumMod val="50000"/>
                </a:schemeClr>
              </a:gs>
              <a:gs pos="100000">
                <a:schemeClr val="tx1"/>
              </a:gs>
            </a:gsLst>
            <a:lin ang="5400000" scaled="1"/>
          </a:gradFill>
        </p:spPr>
        <p:txBody>
          <a:bodyPr>
            <a:normAutofit/>
          </a:bodyPr>
          <a:lstStyle/>
          <a:p>
            <a:r>
              <a:rPr lang="en-US" sz="4800" b="1" dirty="0">
                <a:solidFill>
                  <a:schemeClr val="bg1"/>
                </a:solidFill>
                <a:latin typeface="Abadi" panose="020B0604020202020204" pitchFamily="34" charset="0"/>
              </a:rPr>
              <a:t>Joy in the Lord</a:t>
            </a:r>
          </a:p>
        </p:txBody>
      </p:sp>
      <p:sp>
        <p:nvSpPr>
          <p:cNvPr id="3" name="Content Placeholder 2">
            <a:extLst>
              <a:ext uri="{FF2B5EF4-FFF2-40B4-BE49-F238E27FC236}">
                <a16:creationId xmlns:a16="http://schemas.microsoft.com/office/drawing/2014/main" id="{A564C057-89BD-4DDA-A9AD-6D2A5D9821D5}"/>
              </a:ext>
            </a:extLst>
          </p:cNvPr>
          <p:cNvSpPr>
            <a:spLocks noGrp="1"/>
          </p:cNvSpPr>
          <p:nvPr>
            <p:ph idx="1"/>
          </p:nvPr>
        </p:nvSpPr>
        <p:spPr>
          <a:xfrm>
            <a:off x="0" y="-1"/>
            <a:ext cx="9144000" cy="5389417"/>
          </a:xfrm>
          <a:solidFill>
            <a:schemeClr val="tx1"/>
          </a:solidFill>
          <a:ln w="38100">
            <a:solidFill>
              <a:srgbClr val="CC9900"/>
            </a:solidFill>
          </a:ln>
        </p:spPr>
        <p:txBody>
          <a:bodyPr>
            <a:normAutofit/>
          </a:bodyPr>
          <a:lstStyle/>
          <a:p>
            <a:pPr marL="0" indent="0">
              <a:buNone/>
            </a:pPr>
            <a:r>
              <a:rPr lang="en-US" sz="3200" dirty="0">
                <a:solidFill>
                  <a:schemeClr val="bg1"/>
                </a:solidFill>
              </a:rPr>
              <a:t>Joy in the Lord is based upon…</a:t>
            </a:r>
          </a:p>
          <a:p>
            <a:pPr marL="971550" lvl="1" indent="-514350">
              <a:buFont typeface="+mj-lt"/>
              <a:buAutoNum type="arabicPeriod"/>
            </a:pPr>
            <a:r>
              <a:rPr lang="en-US" sz="2800" dirty="0">
                <a:solidFill>
                  <a:schemeClr val="bg1"/>
                </a:solidFill>
              </a:rPr>
              <a:t>Knowing Christ…(3:8,10)</a:t>
            </a:r>
          </a:p>
          <a:p>
            <a:pPr lvl="2"/>
            <a:r>
              <a:rPr lang="en-US" sz="2400" dirty="0">
                <a:solidFill>
                  <a:schemeClr val="bg1"/>
                </a:solidFill>
              </a:rPr>
              <a:t>“But whatever gain I had, I counted as loss for the sake of Christ.  Indeed, I count everything as loss because of the surpassing worth of knowing Christ Jesus my Lord.”  (3:7-8)</a:t>
            </a:r>
          </a:p>
          <a:p>
            <a:pPr lvl="3">
              <a:buFont typeface="Courier New" panose="02070309020205020404" pitchFamily="49" charset="0"/>
              <a:buChar char="o"/>
            </a:pPr>
            <a:r>
              <a:rPr lang="en-US" sz="2200" dirty="0">
                <a:solidFill>
                  <a:schemeClr val="bg1"/>
                </a:solidFill>
              </a:rPr>
              <a:t>It is not just knowing who He is and what He has done.  </a:t>
            </a:r>
          </a:p>
          <a:p>
            <a:pPr lvl="3">
              <a:buFont typeface="Courier New" panose="02070309020205020404" pitchFamily="49" charset="0"/>
              <a:buChar char="o"/>
            </a:pPr>
            <a:r>
              <a:rPr lang="en-US" sz="2200" dirty="0">
                <a:solidFill>
                  <a:schemeClr val="bg1"/>
                </a:solidFill>
              </a:rPr>
              <a:t>It is to fully know Him – “to think as He thought, to love as He loved, and to serve as He served.”  (Walton Weaver)</a:t>
            </a:r>
          </a:p>
          <a:p>
            <a:pPr lvl="2"/>
            <a:r>
              <a:rPr lang="en-US" sz="2400" dirty="0">
                <a:solidFill>
                  <a:schemeClr val="bg1"/>
                </a:solidFill>
              </a:rPr>
              <a:t>Knowing Christ means being found in Him.  </a:t>
            </a:r>
          </a:p>
          <a:p>
            <a:pPr lvl="3"/>
            <a:r>
              <a:rPr lang="en-US" sz="2200" dirty="0">
                <a:solidFill>
                  <a:schemeClr val="bg1"/>
                </a:solidFill>
              </a:rPr>
              <a:t>Being found in Christ does include being found faithful to Him when He returns.  (2 Thessalonians 1:5-12)</a:t>
            </a:r>
          </a:p>
          <a:p>
            <a:pPr lvl="3"/>
            <a:r>
              <a:rPr lang="en-US" sz="2200" dirty="0">
                <a:solidFill>
                  <a:schemeClr val="bg1"/>
                </a:solidFill>
              </a:rPr>
              <a:t>It also includes a full relationship with Christ which only comes through faithful obedience to Him.</a:t>
            </a:r>
          </a:p>
          <a:p>
            <a:pPr marL="0" indent="0">
              <a:buNone/>
            </a:pPr>
            <a:endParaRPr lang="en-US" sz="3200" dirty="0">
              <a:solidFill>
                <a:schemeClr val="bg1"/>
              </a:solidFill>
            </a:endParaRPr>
          </a:p>
        </p:txBody>
      </p:sp>
      <p:pic>
        <p:nvPicPr>
          <p:cNvPr id="4" name="Picture 3">
            <a:extLst>
              <a:ext uri="{FF2B5EF4-FFF2-40B4-BE49-F238E27FC236}">
                <a16:creationId xmlns:a16="http://schemas.microsoft.com/office/drawing/2014/main" id="{BC0DAACC-C3B3-4054-A2B4-52DB7DC1BD8C}"/>
              </a:ext>
            </a:extLst>
          </p:cNvPr>
          <p:cNvPicPr>
            <a:picLocks noChangeAspect="1"/>
          </p:cNvPicPr>
          <p:nvPr/>
        </p:nvPicPr>
        <p:blipFill>
          <a:blip r:embed="rId2"/>
          <a:stretch>
            <a:fillRect/>
          </a:stretch>
        </p:blipFill>
        <p:spPr>
          <a:xfrm>
            <a:off x="6530788" y="5389418"/>
            <a:ext cx="2613212" cy="1468582"/>
          </a:xfrm>
          <a:prstGeom prst="rect">
            <a:avLst/>
          </a:prstGeom>
        </p:spPr>
      </p:pic>
      <p:sp>
        <p:nvSpPr>
          <p:cNvPr id="7" name="TextBox 6">
            <a:extLst>
              <a:ext uri="{FF2B5EF4-FFF2-40B4-BE49-F238E27FC236}">
                <a16:creationId xmlns:a16="http://schemas.microsoft.com/office/drawing/2014/main" id="{DE35A500-EBA4-4F6B-B767-6847438263C5}"/>
              </a:ext>
            </a:extLst>
          </p:cNvPr>
          <p:cNvSpPr txBox="1"/>
          <p:nvPr/>
        </p:nvSpPr>
        <p:spPr>
          <a:xfrm>
            <a:off x="0" y="6539348"/>
            <a:ext cx="3699164" cy="307777"/>
          </a:xfrm>
          <a:prstGeom prst="rect">
            <a:avLst/>
          </a:prstGeom>
          <a:noFill/>
        </p:spPr>
        <p:txBody>
          <a:bodyPr wrap="square" rtlCol="0">
            <a:spAutoFit/>
          </a:bodyPr>
          <a:lstStyle/>
          <a:p>
            <a:r>
              <a:rPr lang="en-US" sz="1400" dirty="0">
                <a:solidFill>
                  <a:schemeClr val="bg1"/>
                </a:solidFill>
              </a:rPr>
              <a:t>*Picture from Google images.</a:t>
            </a:r>
          </a:p>
        </p:txBody>
      </p:sp>
    </p:spTree>
    <p:extLst>
      <p:ext uri="{BB962C8B-B14F-4D97-AF65-F5344CB8AC3E}">
        <p14:creationId xmlns:p14="http://schemas.microsoft.com/office/powerpoint/2010/main" val="317033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left)">
                                      <p:cBhvr>
                                        <p:cTn id="24" dur="500"/>
                                        <p:tgtEl>
                                          <p:spTgt spid="3">
                                            <p:txEl>
                                              <p:pRg st="3" end="3"/>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500"/>
                                        <p:tgtEl>
                                          <p:spTgt spid="3">
                                            <p:txEl>
                                              <p:pRg st="6" end="6"/>
                                            </p:txEl>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wipe(left)">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C3C56-1A9A-41B8-B345-6716495760A1}"/>
              </a:ext>
            </a:extLst>
          </p:cNvPr>
          <p:cNvSpPr>
            <a:spLocks noGrp="1"/>
          </p:cNvSpPr>
          <p:nvPr>
            <p:ph type="title"/>
          </p:nvPr>
        </p:nvSpPr>
        <p:spPr>
          <a:xfrm>
            <a:off x="0" y="5389419"/>
            <a:ext cx="6530788" cy="1468582"/>
          </a:xfrm>
          <a:gradFill>
            <a:gsLst>
              <a:gs pos="0">
                <a:schemeClr val="accent4">
                  <a:lumMod val="40000"/>
                  <a:lumOff val="60000"/>
                </a:schemeClr>
              </a:gs>
              <a:gs pos="53000">
                <a:schemeClr val="accent4">
                  <a:lumMod val="50000"/>
                </a:schemeClr>
              </a:gs>
              <a:gs pos="100000">
                <a:schemeClr val="tx1"/>
              </a:gs>
            </a:gsLst>
            <a:lin ang="5400000" scaled="1"/>
          </a:gradFill>
        </p:spPr>
        <p:txBody>
          <a:bodyPr>
            <a:normAutofit/>
          </a:bodyPr>
          <a:lstStyle/>
          <a:p>
            <a:r>
              <a:rPr lang="en-US" sz="4800" b="1" dirty="0">
                <a:solidFill>
                  <a:schemeClr val="bg1"/>
                </a:solidFill>
                <a:latin typeface="Abadi" panose="020B0604020202020204" pitchFamily="34" charset="0"/>
              </a:rPr>
              <a:t>Joy in the Lord</a:t>
            </a:r>
          </a:p>
        </p:txBody>
      </p:sp>
      <p:sp>
        <p:nvSpPr>
          <p:cNvPr id="3" name="Content Placeholder 2">
            <a:extLst>
              <a:ext uri="{FF2B5EF4-FFF2-40B4-BE49-F238E27FC236}">
                <a16:creationId xmlns:a16="http://schemas.microsoft.com/office/drawing/2014/main" id="{A564C057-89BD-4DDA-A9AD-6D2A5D9821D5}"/>
              </a:ext>
            </a:extLst>
          </p:cNvPr>
          <p:cNvSpPr>
            <a:spLocks noGrp="1"/>
          </p:cNvSpPr>
          <p:nvPr>
            <p:ph idx="1"/>
          </p:nvPr>
        </p:nvSpPr>
        <p:spPr>
          <a:xfrm>
            <a:off x="0" y="-1"/>
            <a:ext cx="9144000" cy="5389417"/>
          </a:xfrm>
          <a:solidFill>
            <a:schemeClr val="tx1"/>
          </a:solidFill>
          <a:ln w="38100">
            <a:solidFill>
              <a:srgbClr val="CC9900"/>
            </a:solidFill>
          </a:ln>
        </p:spPr>
        <p:txBody>
          <a:bodyPr>
            <a:normAutofit/>
          </a:bodyPr>
          <a:lstStyle/>
          <a:p>
            <a:pPr marL="0" indent="0">
              <a:buNone/>
            </a:pPr>
            <a:r>
              <a:rPr lang="en-US" sz="3200" dirty="0">
                <a:solidFill>
                  <a:schemeClr val="bg1"/>
                </a:solidFill>
              </a:rPr>
              <a:t>Joy in the Lord is based upon…</a:t>
            </a:r>
          </a:p>
          <a:p>
            <a:pPr marL="971550" lvl="1" indent="-514350">
              <a:buFont typeface="+mj-lt"/>
              <a:buAutoNum type="arabicPeriod" startAt="2"/>
            </a:pPr>
            <a:r>
              <a:rPr lang="en-US" sz="2800" dirty="0">
                <a:solidFill>
                  <a:schemeClr val="bg1"/>
                </a:solidFill>
              </a:rPr>
              <a:t>Knowing the Power of Christ’s Resurrection…(3:10)</a:t>
            </a:r>
          </a:p>
          <a:p>
            <a:pPr lvl="2"/>
            <a:r>
              <a:rPr lang="en-US" sz="2400" dirty="0">
                <a:solidFill>
                  <a:schemeClr val="bg1"/>
                </a:solidFill>
              </a:rPr>
              <a:t>“…that I may know Him and the power of His resurrection, and may share His sufferings, becoming like Him in His death, that by any means possible I may attain the resurrection of the dead.”  (3:10-11)</a:t>
            </a:r>
          </a:p>
          <a:p>
            <a:pPr lvl="2"/>
            <a:r>
              <a:rPr lang="en-US" sz="2400" dirty="0">
                <a:solidFill>
                  <a:schemeClr val="bg1"/>
                </a:solidFill>
              </a:rPr>
              <a:t>Christ’s resurrection means…</a:t>
            </a:r>
          </a:p>
          <a:p>
            <a:pPr lvl="3">
              <a:buFont typeface="Courier New" panose="02070309020205020404" pitchFamily="49" charset="0"/>
              <a:buChar char="o"/>
            </a:pPr>
            <a:r>
              <a:rPr lang="en-US" sz="2200" dirty="0">
                <a:solidFill>
                  <a:schemeClr val="bg1"/>
                </a:solidFill>
              </a:rPr>
              <a:t>Death of the old man (Romans 6:1-3, Colossians 3:5-9)</a:t>
            </a:r>
          </a:p>
          <a:p>
            <a:pPr lvl="3">
              <a:buFont typeface="Courier New" panose="02070309020205020404" pitchFamily="49" charset="0"/>
              <a:buChar char="o"/>
            </a:pPr>
            <a:r>
              <a:rPr lang="en-US" sz="2200" dirty="0">
                <a:solidFill>
                  <a:schemeClr val="bg1"/>
                </a:solidFill>
              </a:rPr>
              <a:t>Life of a new man (Romans 6:4-14, Col. 3:10, Eph. 4:22-24)</a:t>
            </a:r>
          </a:p>
          <a:p>
            <a:pPr lvl="2"/>
            <a:r>
              <a:rPr lang="en-US" sz="2400" dirty="0">
                <a:solidFill>
                  <a:schemeClr val="bg1"/>
                </a:solidFill>
              </a:rPr>
              <a:t>Christ’s resurrection can become an active force in our lives to continue in the face of trials, sufferings, etc.</a:t>
            </a:r>
          </a:p>
          <a:p>
            <a:pPr lvl="3">
              <a:buFont typeface="Courier New" panose="02070309020205020404" pitchFamily="49" charset="0"/>
              <a:buChar char="o"/>
            </a:pPr>
            <a:r>
              <a:rPr lang="en-US" sz="2200" dirty="0">
                <a:solidFill>
                  <a:schemeClr val="bg1"/>
                </a:solidFill>
              </a:rPr>
              <a:t>Ephesians 1:18-20</a:t>
            </a:r>
          </a:p>
          <a:p>
            <a:pPr lvl="3">
              <a:buFont typeface="Courier New" panose="02070309020205020404" pitchFamily="49" charset="0"/>
              <a:buChar char="o"/>
            </a:pPr>
            <a:r>
              <a:rPr lang="en-US" sz="2200" dirty="0">
                <a:solidFill>
                  <a:schemeClr val="bg1"/>
                </a:solidFill>
              </a:rPr>
              <a:t>Colossians 3:1-3 </a:t>
            </a:r>
          </a:p>
          <a:p>
            <a:pPr marL="0" indent="0">
              <a:buNone/>
            </a:pPr>
            <a:endParaRPr lang="en-US" sz="3200" dirty="0">
              <a:solidFill>
                <a:schemeClr val="bg1"/>
              </a:solidFill>
            </a:endParaRPr>
          </a:p>
        </p:txBody>
      </p:sp>
      <p:pic>
        <p:nvPicPr>
          <p:cNvPr id="4" name="Picture 3">
            <a:extLst>
              <a:ext uri="{FF2B5EF4-FFF2-40B4-BE49-F238E27FC236}">
                <a16:creationId xmlns:a16="http://schemas.microsoft.com/office/drawing/2014/main" id="{BC0DAACC-C3B3-4054-A2B4-52DB7DC1BD8C}"/>
              </a:ext>
            </a:extLst>
          </p:cNvPr>
          <p:cNvPicPr>
            <a:picLocks noChangeAspect="1"/>
          </p:cNvPicPr>
          <p:nvPr/>
        </p:nvPicPr>
        <p:blipFill>
          <a:blip r:embed="rId2"/>
          <a:stretch>
            <a:fillRect/>
          </a:stretch>
        </p:blipFill>
        <p:spPr>
          <a:xfrm>
            <a:off x="6530788" y="5389418"/>
            <a:ext cx="2613212" cy="1468582"/>
          </a:xfrm>
          <a:prstGeom prst="rect">
            <a:avLst/>
          </a:prstGeom>
        </p:spPr>
      </p:pic>
      <p:sp>
        <p:nvSpPr>
          <p:cNvPr id="7" name="TextBox 6">
            <a:extLst>
              <a:ext uri="{FF2B5EF4-FFF2-40B4-BE49-F238E27FC236}">
                <a16:creationId xmlns:a16="http://schemas.microsoft.com/office/drawing/2014/main" id="{DE35A500-EBA4-4F6B-B767-6847438263C5}"/>
              </a:ext>
            </a:extLst>
          </p:cNvPr>
          <p:cNvSpPr txBox="1"/>
          <p:nvPr/>
        </p:nvSpPr>
        <p:spPr>
          <a:xfrm>
            <a:off x="0" y="6539348"/>
            <a:ext cx="3699164" cy="307777"/>
          </a:xfrm>
          <a:prstGeom prst="rect">
            <a:avLst/>
          </a:prstGeom>
          <a:noFill/>
        </p:spPr>
        <p:txBody>
          <a:bodyPr wrap="square" rtlCol="0">
            <a:spAutoFit/>
          </a:bodyPr>
          <a:lstStyle/>
          <a:p>
            <a:r>
              <a:rPr lang="en-US" sz="1400" dirty="0">
                <a:solidFill>
                  <a:schemeClr val="bg1"/>
                </a:solidFill>
              </a:rPr>
              <a:t>*Picture from Google images.</a:t>
            </a:r>
          </a:p>
        </p:txBody>
      </p:sp>
    </p:spTree>
    <p:extLst>
      <p:ext uri="{BB962C8B-B14F-4D97-AF65-F5344CB8AC3E}">
        <p14:creationId xmlns:p14="http://schemas.microsoft.com/office/powerpoint/2010/main" val="612721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left)">
                                      <p:cBhvr>
                                        <p:cTn id="25" dur="500"/>
                                        <p:tgtEl>
                                          <p:spTgt spid="3">
                                            <p:txEl>
                                              <p:pRg st="3" end="3"/>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left)">
                                      <p:cBhvr>
                                        <p:cTn id="28" dur="500"/>
                                        <p:tgtEl>
                                          <p:spTgt spid="3">
                                            <p:txEl>
                                              <p:pRg st="4" end="4"/>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left)">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wipe(left)">
                                      <p:cBhvr>
                                        <p:cTn id="36" dur="500"/>
                                        <p:tgtEl>
                                          <p:spTgt spid="3">
                                            <p:txEl>
                                              <p:pRg st="6" end="6"/>
                                            </p:tx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ipe(left)">
                                      <p:cBhvr>
                                        <p:cTn id="39" dur="500"/>
                                        <p:tgtEl>
                                          <p:spTgt spid="3">
                                            <p:txEl>
                                              <p:pRg st="7" end="7"/>
                                            </p:txEl>
                                          </p:spTgt>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left)">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C3C56-1A9A-41B8-B345-6716495760A1}"/>
              </a:ext>
            </a:extLst>
          </p:cNvPr>
          <p:cNvSpPr>
            <a:spLocks noGrp="1"/>
          </p:cNvSpPr>
          <p:nvPr>
            <p:ph type="title"/>
          </p:nvPr>
        </p:nvSpPr>
        <p:spPr>
          <a:xfrm>
            <a:off x="0" y="5389419"/>
            <a:ext cx="6530788" cy="1468582"/>
          </a:xfrm>
          <a:gradFill>
            <a:gsLst>
              <a:gs pos="0">
                <a:schemeClr val="accent4">
                  <a:lumMod val="40000"/>
                  <a:lumOff val="60000"/>
                </a:schemeClr>
              </a:gs>
              <a:gs pos="53000">
                <a:schemeClr val="accent4">
                  <a:lumMod val="50000"/>
                </a:schemeClr>
              </a:gs>
              <a:gs pos="100000">
                <a:schemeClr val="tx1"/>
              </a:gs>
            </a:gsLst>
            <a:lin ang="5400000" scaled="1"/>
          </a:gradFill>
        </p:spPr>
        <p:txBody>
          <a:bodyPr>
            <a:normAutofit/>
          </a:bodyPr>
          <a:lstStyle/>
          <a:p>
            <a:r>
              <a:rPr lang="en-US" sz="4800" b="1" dirty="0">
                <a:solidFill>
                  <a:schemeClr val="bg1"/>
                </a:solidFill>
                <a:latin typeface="Abadi" panose="020B0604020202020204" pitchFamily="34" charset="0"/>
              </a:rPr>
              <a:t>Joy in the Lord</a:t>
            </a:r>
          </a:p>
        </p:txBody>
      </p:sp>
      <p:sp>
        <p:nvSpPr>
          <p:cNvPr id="3" name="Content Placeholder 2">
            <a:extLst>
              <a:ext uri="{FF2B5EF4-FFF2-40B4-BE49-F238E27FC236}">
                <a16:creationId xmlns:a16="http://schemas.microsoft.com/office/drawing/2014/main" id="{A564C057-89BD-4DDA-A9AD-6D2A5D9821D5}"/>
              </a:ext>
            </a:extLst>
          </p:cNvPr>
          <p:cNvSpPr>
            <a:spLocks noGrp="1"/>
          </p:cNvSpPr>
          <p:nvPr>
            <p:ph idx="1"/>
          </p:nvPr>
        </p:nvSpPr>
        <p:spPr>
          <a:xfrm>
            <a:off x="0" y="-1"/>
            <a:ext cx="9144000" cy="5389417"/>
          </a:xfrm>
          <a:solidFill>
            <a:schemeClr val="tx1"/>
          </a:solidFill>
          <a:ln w="38100">
            <a:solidFill>
              <a:srgbClr val="CC9900"/>
            </a:solidFill>
          </a:ln>
        </p:spPr>
        <p:txBody>
          <a:bodyPr>
            <a:normAutofit/>
          </a:bodyPr>
          <a:lstStyle/>
          <a:p>
            <a:pPr marL="0" indent="0">
              <a:buNone/>
            </a:pPr>
            <a:r>
              <a:rPr lang="en-US" sz="3200" dirty="0">
                <a:solidFill>
                  <a:schemeClr val="bg1"/>
                </a:solidFill>
              </a:rPr>
              <a:t>Joy in the Lord is based upon…</a:t>
            </a:r>
          </a:p>
          <a:p>
            <a:pPr marL="971550" lvl="1" indent="-514350">
              <a:buFont typeface="+mj-lt"/>
              <a:buAutoNum type="arabicPeriod" startAt="3"/>
            </a:pPr>
            <a:r>
              <a:rPr lang="en-US" sz="3200" dirty="0">
                <a:solidFill>
                  <a:schemeClr val="bg1"/>
                </a:solidFill>
              </a:rPr>
              <a:t>Pressing on toward the goal…(3:12-14)</a:t>
            </a:r>
          </a:p>
          <a:p>
            <a:pPr lvl="2"/>
            <a:r>
              <a:rPr lang="en-US" sz="2800" dirty="0">
                <a:solidFill>
                  <a:schemeClr val="bg1"/>
                </a:solidFill>
              </a:rPr>
              <a:t>Continually strive – strain forward – great commitment and effort.</a:t>
            </a:r>
          </a:p>
          <a:p>
            <a:pPr lvl="2"/>
            <a:r>
              <a:rPr lang="en-US" sz="2800" dirty="0">
                <a:solidFill>
                  <a:schemeClr val="bg1"/>
                </a:solidFill>
              </a:rPr>
              <a:t>Pressing on means we must leave behind…</a:t>
            </a:r>
          </a:p>
          <a:p>
            <a:pPr lvl="3"/>
            <a:r>
              <a:rPr lang="en-US" sz="2400" dirty="0">
                <a:solidFill>
                  <a:schemeClr val="bg1"/>
                </a:solidFill>
              </a:rPr>
              <a:t>…the sins of the past.</a:t>
            </a:r>
          </a:p>
          <a:p>
            <a:pPr lvl="3"/>
            <a:r>
              <a:rPr lang="en-US" sz="2400" dirty="0">
                <a:solidFill>
                  <a:schemeClr val="bg1"/>
                </a:solidFill>
              </a:rPr>
              <a:t>…the accomplishments of the past.</a:t>
            </a:r>
          </a:p>
          <a:p>
            <a:pPr lvl="2"/>
            <a:r>
              <a:rPr lang="en-US" sz="2800" dirty="0">
                <a:solidFill>
                  <a:schemeClr val="bg1"/>
                </a:solidFill>
              </a:rPr>
              <a:t>Pressing on is a sign of commitment…</a:t>
            </a:r>
            <a:endParaRPr lang="en-US" sz="3600" dirty="0">
              <a:solidFill>
                <a:schemeClr val="bg1"/>
              </a:solidFill>
            </a:endParaRPr>
          </a:p>
          <a:p>
            <a:pPr lvl="3"/>
            <a:r>
              <a:rPr lang="en-US" sz="2400" dirty="0">
                <a:solidFill>
                  <a:schemeClr val="bg1"/>
                </a:solidFill>
              </a:rPr>
              <a:t>It is a total commitment of our entire lives – every aspect.</a:t>
            </a:r>
          </a:p>
          <a:p>
            <a:pPr lvl="3"/>
            <a:r>
              <a:rPr lang="en-US" sz="2400" dirty="0">
                <a:solidFill>
                  <a:schemeClr val="bg1"/>
                </a:solidFill>
              </a:rPr>
              <a:t>It is a total commitment for our entire life – duration.</a:t>
            </a:r>
          </a:p>
        </p:txBody>
      </p:sp>
      <p:pic>
        <p:nvPicPr>
          <p:cNvPr id="4" name="Picture 3">
            <a:extLst>
              <a:ext uri="{FF2B5EF4-FFF2-40B4-BE49-F238E27FC236}">
                <a16:creationId xmlns:a16="http://schemas.microsoft.com/office/drawing/2014/main" id="{BC0DAACC-C3B3-4054-A2B4-52DB7DC1BD8C}"/>
              </a:ext>
            </a:extLst>
          </p:cNvPr>
          <p:cNvPicPr>
            <a:picLocks noChangeAspect="1"/>
          </p:cNvPicPr>
          <p:nvPr/>
        </p:nvPicPr>
        <p:blipFill>
          <a:blip r:embed="rId2"/>
          <a:stretch>
            <a:fillRect/>
          </a:stretch>
        </p:blipFill>
        <p:spPr>
          <a:xfrm>
            <a:off x="6530788" y="5389418"/>
            <a:ext cx="2613212" cy="1468582"/>
          </a:xfrm>
          <a:prstGeom prst="rect">
            <a:avLst/>
          </a:prstGeom>
        </p:spPr>
      </p:pic>
      <p:sp>
        <p:nvSpPr>
          <p:cNvPr id="7" name="TextBox 6">
            <a:extLst>
              <a:ext uri="{FF2B5EF4-FFF2-40B4-BE49-F238E27FC236}">
                <a16:creationId xmlns:a16="http://schemas.microsoft.com/office/drawing/2014/main" id="{DE35A500-EBA4-4F6B-B767-6847438263C5}"/>
              </a:ext>
            </a:extLst>
          </p:cNvPr>
          <p:cNvSpPr txBox="1"/>
          <p:nvPr/>
        </p:nvSpPr>
        <p:spPr>
          <a:xfrm>
            <a:off x="0" y="6539348"/>
            <a:ext cx="3699164" cy="307777"/>
          </a:xfrm>
          <a:prstGeom prst="rect">
            <a:avLst/>
          </a:prstGeom>
          <a:noFill/>
        </p:spPr>
        <p:txBody>
          <a:bodyPr wrap="square" rtlCol="0">
            <a:spAutoFit/>
          </a:bodyPr>
          <a:lstStyle/>
          <a:p>
            <a:r>
              <a:rPr lang="en-US" sz="1400" dirty="0">
                <a:solidFill>
                  <a:schemeClr val="bg1"/>
                </a:solidFill>
              </a:rPr>
              <a:t>*Picture from Google images.</a:t>
            </a:r>
          </a:p>
        </p:txBody>
      </p:sp>
    </p:spTree>
    <p:extLst>
      <p:ext uri="{BB962C8B-B14F-4D97-AF65-F5344CB8AC3E}">
        <p14:creationId xmlns:p14="http://schemas.microsoft.com/office/powerpoint/2010/main" val="2110963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left)">
                                      <p:cBhvr>
                                        <p:cTn id="25" dur="500"/>
                                        <p:tgtEl>
                                          <p:spTgt spid="3">
                                            <p:txEl>
                                              <p:pRg st="3" end="3"/>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left)">
                                      <p:cBhvr>
                                        <p:cTn id="28" dur="500"/>
                                        <p:tgtEl>
                                          <p:spTgt spid="3">
                                            <p:txEl>
                                              <p:pRg st="4" end="4"/>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left)">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wipe(left)">
                                      <p:cBhvr>
                                        <p:cTn id="36" dur="500"/>
                                        <p:tgtEl>
                                          <p:spTgt spid="3">
                                            <p:txEl>
                                              <p:pRg st="6" end="6"/>
                                            </p:tx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ipe(left)">
                                      <p:cBhvr>
                                        <p:cTn id="39" dur="500"/>
                                        <p:tgtEl>
                                          <p:spTgt spid="3">
                                            <p:txEl>
                                              <p:pRg st="7" end="7"/>
                                            </p:txEl>
                                          </p:spTgt>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left)">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C3C56-1A9A-41B8-B345-6716495760A1}"/>
              </a:ext>
            </a:extLst>
          </p:cNvPr>
          <p:cNvSpPr>
            <a:spLocks noGrp="1"/>
          </p:cNvSpPr>
          <p:nvPr>
            <p:ph type="title"/>
          </p:nvPr>
        </p:nvSpPr>
        <p:spPr>
          <a:xfrm>
            <a:off x="0" y="5389419"/>
            <a:ext cx="6530788" cy="1468582"/>
          </a:xfrm>
          <a:gradFill>
            <a:gsLst>
              <a:gs pos="0">
                <a:schemeClr val="accent4">
                  <a:lumMod val="40000"/>
                  <a:lumOff val="60000"/>
                </a:schemeClr>
              </a:gs>
              <a:gs pos="53000">
                <a:schemeClr val="accent4">
                  <a:lumMod val="50000"/>
                </a:schemeClr>
              </a:gs>
              <a:gs pos="100000">
                <a:schemeClr val="tx1"/>
              </a:gs>
            </a:gsLst>
            <a:lin ang="5400000" scaled="1"/>
          </a:gradFill>
        </p:spPr>
        <p:txBody>
          <a:bodyPr>
            <a:normAutofit/>
          </a:bodyPr>
          <a:lstStyle/>
          <a:p>
            <a:r>
              <a:rPr lang="en-US" sz="4800" b="1" dirty="0">
                <a:solidFill>
                  <a:schemeClr val="bg1"/>
                </a:solidFill>
                <a:latin typeface="Abadi" panose="020B0604020202020204" pitchFamily="34" charset="0"/>
              </a:rPr>
              <a:t>Joy in the Lord</a:t>
            </a:r>
          </a:p>
        </p:txBody>
      </p:sp>
      <p:sp>
        <p:nvSpPr>
          <p:cNvPr id="3" name="Content Placeholder 2">
            <a:extLst>
              <a:ext uri="{FF2B5EF4-FFF2-40B4-BE49-F238E27FC236}">
                <a16:creationId xmlns:a16="http://schemas.microsoft.com/office/drawing/2014/main" id="{A564C057-89BD-4DDA-A9AD-6D2A5D9821D5}"/>
              </a:ext>
            </a:extLst>
          </p:cNvPr>
          <p:cNvSpPr>
            <a:spLocks noGrp="1"/>
          </p:cNvSpPr>
          <p:nvPr>
            <p:ph idx="1"/>
          </p:nvPr>
        </p:nvSpPr>
        <p:spPr>
          <a:xfrm>
            <a:off x="0" y="-1"/>
            <a:ext cx="9144000" cy="5389417"/>
          </a:xfrm>
          <a:solidFill>
            <a:schemeClr val="tx1"/>
          </a:solidFill>
          <a:ln w="38100">
            <a:solidFill>
              <a:srgbClr val="CC9900"/>
            </a:solidFill>
          </a:ln>
        </p:spPr>
        <p:txBody>
          <a:bodyPr>
            <a:normAutofit lnSpcReduction="10000"/>
          </a:bodyPr>
          <a:lstStyle/>
          <a:p>
            <a:pPr marL="0" indent="0">
              <a:buNone/>
            </a:pPr>
            <a:r>
              <a:rPr lang="en-US" sz="3200" dirty="0">
                <a:solidFill>
                  <a:schemeClr val="bg1"/>
                </a:solidFill>
              </a:rPr>
              <a:t>Joy in the Lord is based upon…</a:t>
            </a:r>
          </a:p>
          <a:p>
            <a:pPr marL="971550" lvl="1" indent="-514350">
              <a:buFont typeface="+mj-lt"/>
              <a:buAutoNum type="arabicPeriod" startAt="4"/>
            </a:pPr>
            <a:r>
              <a:rPr lang="en-US" sz="2800" dirty="0">
                <a:solidFill>
                  <a:schemeClr val="bg1"/>
                </a:solidFill>
              </a:rPr>
              <a:t>Reliance upon God…(4:5-7)</a:t>
            </a:r>
          </a:p>
          <a:p>
            <a:pPr lvl="2"/>
            <a:r>
              <a:rPr lang="en-US" dirty="0">
                <a:solidFill>
                  <a:schemeClr val="bg1"/>
                </a:solidFill>
              </a:rPr>
              <a:t>“Rejoice in the Lord always; again I will say rejoice.  Let your reasonableness be known to everyone.  The Lord is at hand; do not be anxious about anything, but in everything by prayer and supplication with thanksgiving let your requests be made known to God.  And the peace of God, which surpasses all understanding, will guard your hearts and your minds in Christ Jesus.”  (</a:t>
            </a:r>
            <a:r>
              <a:rPr lang="en-US" b="1" dirty="0">
                <a:solidFill>
                  <a:schemeClr val="bg1"/>
                </a:solidFill>
              </a:rPr>
              <a:t>4:4-7</a:t>
            </a:r>
            <a:r>
              <a:rPr lang="en-US" dirty="0">
                <a:solidFill>
                  <a:schemeClr val="bg1"/>
                </a:solidFill>
              </a:rPr>
              <a:t>)</a:t>
            </a:r>
          </a:p>
          <a:p>
            <a:pPr lvl="2"/>
            <a:r>
              <a:rPr lang="en-US" sz="2200" dirty="0">
                <a:solidFill>
                  <a:schemeClr val="bg1"/>
                </a:solidFill>
              </a:rPr>
              <a:t>This is a reminder that joy is in the Lord.</a:t>
            </a:r>
          </a:p>
          <a:p>
            <a:pPr lvl="2"/>
            <a:r>
              <a:rPr lang="en-US" sz="2200" dirty="0">
                <a:solidFill>
                  <a:schemeClr val="bg1"/>
                </a:solidFill>
              </a:rPr>
              <a:t>Life can bring worries and cares that will cause anxiousness which works against peace and joy.  How can we fix this?  Rely on God.</a:t>
            </a:r>
          </a:p>
          <a:p>
            <a:pPr lvl="2"/>
            <a:r>
              <a:rPr lang="en-US" sz="2200" dirty="0">
                <a:solidFill>
                  <a:schemeClr val="bg1"/>
                </a:solidFill>
              </a:rPr>
              <a:t>“Pray without ceasing.”  (1 Thessalonians 5:17)</a:t>
            </a:r>
          </a:p>
          <a:p>
            <a:pPr lvl="2"/>
            <a:r>
              <a:rPr lang="en-US" sz="2200" dirty="0">
                <a:solidFill>
                  <a:schemeClr val="bg1"/>
                </a:solidFill>
              </a:rPr>
              <a:t>Peace and joy are connected in the Scriptures.</a:t>
            </a:r>
          </a:p>
          <a:p>
            <a:pPr lvl="3"/>
            <a:r>
              <a:rPr lang="en-US" sz="2000" dirty="0">
                <a:solidFill>
                  <a:schemeClr val="bg1"/>
                </a:solidFill>
              </a:rPr>
              <a:t>“For the kingdom of God is not a matter of eating and drinking but of righteousness and peace and joy in the Holy Spirit.”  (Romans 14:17)</a:t>
            </a:r>
          </a:p>
          <a:p>
            <a:pPr lvl="3"/>
            <a:r>
              <a:rPr lang="en-US" sz="2000" dirty="0">
                <a:solidFill>
                  <a:schemeClr val="bg1"/>
                </a:solidFill>
              </a:rPr>
              <a:t>Romans 15:3</a:t>
            </a:r>
          </a:p>
          <a:p>
            <a:pPr marL="0" indent="0">
              <a:buNone/>
            </a:pPr>
            <a:endParaRPr lang="en-US" sz="3200" dirty="0">
              <a:solidFill>
                <a:schemeClr val="bg1"/>
              </a:solidFill>
            </a:endParaRPr>
          </a:p>
        </p:txBody>
      </p:sp>
      <p:pic>
        <p:nvPicPr>
          <p:cNvPr id="4" name="Picture 3">
            <a:extLst>
              <a:ext uri="{FF2B5EF4-FFF2-40B4-BE49-F238E27FC236}">
                <a16:creationId xmlns:a16="http://schemas.microsoft.com/office/drawing/2014/main" id="{BC0DAACC-C3B3-4054-A2B4-52DB7DC1BD8C}"/>
              </a:ext>
            </a:extLst>
          </p:cNvPr>
          <p:cNvPicPr>
            <a:picLocks noChangeAspect="1"/>
          </p:cNvPicPr>
          <p:nvPr/>
        </p:nvPicPr>
        <p:blipFill>
          <a:blip r:embed="rId2"/>
          <a:stretch>
            <a:fillRect/>
          </a:stretch>
        </p:blipFill>
        <p:spPr>
          <a:xfrm>
            <a:off x="6530788" y="5389418"/>
            <a:ext cx="2613212" cy="1468582"/>
          </a:xfrm>
          <a:prstGeom prst="rect">
            <a:avLst/>
          </a:prstGeom>
        </p:spPr>
      </p:pic>
      <p:sp>
        <p:nvSpPr>
          <p:cNvPr id="7" name="TextBox 6">
            <a:extLst>
              <a:ext uri="{FF2B5EF4-FFF2-40B4-BE49-F238E27FC236}">
                <a16:creationId xmlns:a16="http://schemas.microsoft.com/office/drawing/2014/main" id="{DE35A500-EBA4-4F6B-B767-6847438263C5}"/>
              </a:ext>
            </a:extLst>
          </p:cNvPr>
          <p:cNvSpPr txBox="1"/>
          <p:nvPr/>
        </p:nvSpPr>
        <p:spPr>
          <a:xfrm>
            <a:off x="0" y="6539348"/>
            <a:ext cx="3699164" cy="307777"/>
          </a:xfrm>
          <a:prstGeom prst="rect">
            <a:avLst/>
          </a:prstGeom>
          <a:noFill/>
        </p:spPr>
        <p:txBody>
          <a:bodyPr wrap="square" rtlCol="0">
            <a:spAutoFit/>
          </a:bodyPr>
          <a:lstStyle/>
          <a:p>
            <a:r>
              <a:rPr lang="en-US" sz="1400" dirty="0">
                <a:solidFill>
                  <a:schemeClr val="bg1"/>
                </a:solidFill>
              </a:rPr>
              <a:t>*Picture from Google images.</a:t>
            </a:r>
          </a:p>
        </p:txBody>
      </p:sp>
    </p:spTree>
    <p:extLst>
      <p:ext uri="{BB962C8B-B14F-4D97-AF65-F5344CB8AC3E}">
        <p14:creationId xmlns:p14="http://schemas.microsoft.com/office/powerpoint/2010/main" val="142235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left)">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left)">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left)">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left)">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left)">
                                      <p:cBhvr>
                                        <p:cTn id="39" dur="500"/>
                                        <p:tgtEl>
                                          <p:spTgt spid="3">
                                            <p:txEl>
                                              <p:pRg st="6" end="6"/>
                                            </p:txEl>
                                          </p:spTgt>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wipe(left)">
                                      <p:cBhvr>
                                        <p:cTn id="4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C3C56-1A9A-41B8-B345-6716495760A1}"/>
              </a:ext>
            </a:extLst>
          </p:cNvPr>
          <p:cNvSpPr>
            <a:spLocks noGrp="1"/>
          </p:cNvSpPr>
          <p:nvPr>
            <p:ph type="title"/>
          </p:nvPr>
        </p:nvSpPr>
        <p:spPr>
          <a:xfrm>
            <a:off x="0" y="5389419"/>
            <a:ext cx="6530788" cy="1468582"/>
          </a:xfrm>
          <a:gradFill>
            <a:gsLst>
              <a:gs pos="0">
                <a:schemeClr val="accent4">
                  <a:lumMod val="40000"/>
                  <a:lumOff val="60000"/>
                </a:schemeClr>
              </a:gs>
              <a:gs pos="53000">
                <a:schemeClr val="accent4">
                  <a:lumMod val="50000"/>
                </a:schemeClr>
              </a:gs>
              <a:gs pos="100000">
                <a:schemeClr val="tx1"/>
              </a:gs>
            </a:gsLst>
            <a:lin ang="5400000" scaled="1"/>
          </a:gradFill>
        </p:spPr>
        <p:txBody>
          <a:bodyPr>
            <a:normAutofit/>
          </a:bodyPr>
          <a:lstStyle/>
          <a:p>
            <a:r>
              <a:rPr lang="en-US" sz="4800" b="1" dirty="0">
                <a:solidFill>
                  <a:schemeClr val="bg1"/>
                </a:solidFill>
                <a:latin typeface="Abadi" panose="020B0604020202020204" pitchFamily="34" charset="0"/>
              </a:rPr>
              <a:t>Joy in the Lord</a:t>
            </a:r>
          </a:p>
        </p:txBody>
      </p:sp>
      <p:sp>
        <p:nvSpPr>
          <p:cNvPr id="3" name="Content Placeholder 2">
            <a:extLst>
              <a:ext uri="{FF2B5EF4-FFF2-40B4-BE49-F238E27FC236}">
                <a16:creationId xmlns:a16="http://schemas.microsoft.com/office/drawing/2014/main" id="{A564C057-89BD-4DDA-A9AD-6D2A5D9821D5}"/>
              </a:ext>
            </a:extLst>
          </p:cNvPr>
          <p:cNvSpPr>
            <a:spLocks noGrp="1"/>
          </p:cNvSpPr>
          <p:nvPr>
            <p:ph idx="1"/>
          </p:nvPr>
        </p:nvSpPr>
        <p:spPr>
          <a:xfrm>
            <a:off x="0" y="-1"/>
            <a:ext cx="9144000" cy="5389417"/>
          </a:xfrm>
          <a:solidFill>
            <a:schemeClr val="tx1"/>
          </a:solidFill>
          <a:ln w="38100">
            <a:solidFill>
              <a:srgbClr val="CC9900"/>
            </a:solidFill>
          </a:ln>
        </p:spPr>
        <p:txBody>
          <a:bodyPr>
            <a:normAutofit/>
          </a:bodyPr>
          <a:lstStyle/>
          <a:p>
            <a:pPr marL="0" indent="0">
              <a:buNone/>
            </a:pPr>
            <a:r>
              <a:rPr lang="en-US" sz="3200" dirty="0">
                <a:solidFill>
                  <a:schemeClr val="bg1"/>
                </a:solidFill>
              </a:rPr>
              <a:t>Joy in the Lord is based upon…</a:t>
            </a:r>
          </a:p>
          <a:p>
            <a:pPr marL="971550" lvl="1" indent="-514350">
              <a:buFont typeface="+mj-lt"/>
              <a:buAutoNum type="arabicPeriod" startAt="5"/>
            </a:pPr>
            <a:r>
              <a:rPr lang="en-US" sz="2800" dirty="0">
                <a:solidFill>
                  <a:schemeClr val="bg1"/>
                </a:solidFill>
              </a:rPr>
              <a:t>Meditation upon God…(4:8)</a:t>
            </a:r>
          </a:p>
          <a:p>
            <a:pPr lvl="2"/>
            <a:r>
              <a:rPr lang="en-US" sz="2400" dirty="0">
                <a:solidFill>
                  <a:schemeClr val="bg1"/>
                </a:solidFill>
              </a:rPr>
              <a:t>“Finally, brothers, whatever is true, whatever is honorable, whatever is just, whatever is pure, whatever is lovely, whatever is commendable, if there is any excellency, if there is anything worthy of praise, think about these things.” </a:t>
            </a:r>
          </a:p>
          <a:p>
            <a:pPr lvl="2"/>
            <a:r>
              <a:rPr lang="en-US" sz="2400" dirty="0">
                <a:solidFill>
                  <a:schemeClr val="bg1"/>
                </a:solidFill>
              </a:rPr>
              <a:t>Remember…</a:t>
            </a:r>
          </a:p>
          <a:p>
            <a:pPr lvl="3"/>
            <a:r>
              <a:rPr lang="en-US" sz="2200" dirty="0">
                <a:solidFill>
                  <a:schemeClr val="bg1"/>
                </a:solidFill>
              </a:rPr>
              <a:t>Thoughts lead to desires.  </a:t>
            </a:r>
          </a:p>
          <a:p>
            <a:pPr lvl="3"/>
            <a:r>
              <a:rPr lang="en-US" sz="2200" dirty="0">
                <a:solidFill>
                  <a:schemeClr val="bg1"/>
                </a:solidFill>
              </a:rPr>
              <a:t>Desires lead to actions.  </a:t>
            </a:r>
          </a:p>
          <a:p>
            <a:pPr lvl="3"/>
            <a:r>
              <a:rPr lang="en-US" sz="2200" dirty="0">
                <a:solidFill>
                  <a:schemeClr val="bg1"/>
                </a:solidFill>
              </a:rPr>
              <a:t>Actions lead to habits.  </a:t>
            </a:r>
          </a:p>
          <a:p>
            <a:pPr lvl="3"/>
            <a:r>
              <a:rPr lang="en-US" sz="2200" dirty="0">
                <a:solidFill>
                  <a:schemeClr val="bg1"/>
                </a:solidFill>
              </a:rPr>
              <a:t>Habits produce character.  </a:t>
            </a:r>
          </a:p>
          <a:p>
            <a:pPr lvl="3"/>
            <a:r>
              <a:rPr lang="en-US" sz="2200" dirty="0">
                <a:solidFill>
                  <a:schemeClr val="bg1"/>
                </a:solidFill>
              </a:rPr>
              <a:t>Character produces destiny.</a:t>
            </a:r>
          </a:p>
          <a:p>
            <a:pPr marL="0" indent="0">
              <a:buNone/>
            </a:pPr>
            <a:endParaRPr lang="en-US" sz="3200" dirty="0">
              <a:solidFill>
                <a:schemeClr val="bg1"/>
              </a:solidFill>
            </a:endParaRPr>
          </a:p>
        </p:txBody>
      </p:sp>
      <p:pic>
        <p:nvPicPr>
          <p:cNvPr id="4" name="Picture 3">
            <a:extLst>
              <a:ext uri="{FF2B5EF4-FFF2-40B4-BE49-F238E27FC236}">
                <a16:creationId xmlns:a16="http://schemas.microsoft.com/office/drawing/2014/main" id="{BC0DAACC-C3B3-4054-A2B4-52DB7DC1BD8C}"/>
              </a:ext>
            </a:extLst>
          </p:cNvPr>
          <p:cNvPicPr>
            <a:picLocks noChangeAspect="1"/>
          </p:cNvPicPr>
          <p:nvPr/>
        </p:nvPicPr>
        <p:blipFill>
          <a:blip r:embed="rId2"/>
          <a:stretch>
            <a:fillRect/>
          </a:stretch>
        </p:blipFill>
        <p:spPr>
          <a:xfrm>
            <a:off x="6530788" y="5389418"/>
            <a:ext cx="2613212" cy="1468582"/>
          </a:xfrm>
          <a:prstGeom prst="rect">
            <a:avLst/>
          </a:prstGeom>
        </p:spPr>
      </p:pic>
      <p:sp>
        <p:nvSpPr>
          <p:cNvPr id="7" name="TextBox 6">
            <a:extLst>
              <a:ext uri="{FF2B5EF4-FFF2-40B4-BE49-F238E27FC236}">
                <a16:creationId xmlns:a16="http://schemas.microsoft.com/office/drawing/2014/main" id="{DE35A500-EBA4-4F6B-B767-6847438263C5}"/>
              </a:ext>
            </a:extLst>
          </p:cNvPr>
          <p:cNvSpPr txBox="1"/>
          <p:nvPr/>
        </p:nvSpPr>
        <p:spPr>
          <a:xfrm>
            <a:off x="0" y="6539348"/>
            <a:ext cx="3699164" cy="307777"/>
          </a:xfrm>
          <a:prstGeom prst="rect">
            <a:avLst/>
          </a:prstGeom>
          <a:noFill/>
        </p:spPr>
        <p:txBody>
          <a:bodyPr wrap="square" rtlCol="0">
            <a:spAutoFit/>
          </a:bodyPr>
          <a:lstStyle/>
          <a:p>
            <a:r>
              <a:rPr lang="en-US" sz="1400" dirty="0">
                <a:solidFill>
                  <a:schemeClr val="bg1"/>
                </a:solidFill>
              </a:rPr>
              <a:t>*Picture from Google images.</a:t>
            </a:r>
          </a:p>
        </p:txBody>
      </p:sp>
    </p:spTree>
    <p:extLst>
      <p:ext uri="{BB962C8B-B14F-4D97-AF65-F5344CB8AC3E}">
        <p14:creationId xmlns:p14="http://schemas.microsoft.com/office/powerpoint/2010/main" val="200250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left)">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left)">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left)">
                                      <p:cBhvr>
                                        <p:cTn id="29" dur="500"/>
                                        <p:tgtEl>
                                          <p:spTgt spid="3">
                                            <p:txEl>
                                              <p:pRg st="4" end="4"/>
                                            </p:txEl>
                                          </p:spTgt>
                                        </p:tgtEl>
                                      </p:cBhvr>
                                    </p:animEffect>
                                  </p:childTnLst>
                                </p:cTn>
                              </p:par>
                            </p:childTnLst>
                          </p:cTn>
                        </p:par>
                        <p:par>
                          <p:cTn id="30" fill="hold">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ipe(left)">
                                      <p:cBhvr>
                                        <p:cTn id="33" dur="500"/>
                                        <p:tgtEl>
                                          <p:spTgt spid="3">
                                            <p:txEl>
                                              <p:pRg st="5" end="5"/>
                                            </p:txEl>
                                          </p:spTgt>
                                        </p:tgtEl>
                                      </p:cBhvr>
                                    </p:animEffect>
                                  </p:childTnLst>
                                </p:cTn>
                              </p:par>
                            </p:childTnLst>
                          </p:cTn>
                        </p:par>
                        <p:par>
                          <p:cTn id="34" fill="hold">
                            <p:stCondLst>
                              <p:cond delay="1000"/>
                            </p:stCondLst>
                            <p:childTnLst>
                              <p:par>
                                <p:cTn id="35" presetID="22" presetClass="entr" presetSubtype="8"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par>
                          <p:cTn id="38" fill="hold">
                            <p:stCondLst>
                              <p:cond delay="1500"/>
                            </p:stCondLst>
                            <p:childTnLst>
                              <p:par>
                                <p:cTn id="39" presetID="22" presetClass="entr" presetSubtype="8" fill="hold" grpId="0" nodeType="after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wipe(left)">
                                      <p:cBhvr>
                                        <p:cTn id="41" dur="500"/>
                                        <p:tgtEl>
                                          <p:spTgt spid="3">
                                            <p:txEl>
                                              <p:pRg st="7" end="7"/>
                                            </p:txEl>
                                          </p:spTgt>
                                        </p:tgtEl>
                                      </p:cBhvr>
                                    </p:animEffect>
                                  </p:childTnLst>
                                </p:cTn>
                              </p:par>
                            </p:childTnLst>
                          </p:cTn>
                        </p:par>
                        <p:par>
                          <p:cTn id="42" fill="hold">
                            <p:stCondLst>
                              <p:cond delay="2000"/>
                            </p:stCondLst>
                            <p:childTnLst>
                              <p:par>
                                <p:cTn id="43" presetID="22" presetClass="entr" presetSubtype="8" fill="hold" grpId="0" nodeType="after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wipe(left)">
                                      <p:cBhvr>
                                        <p:cTn id="4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C3C56-1A9A-41B8-B345-6716495760A1}"/>
              </a:ext>
            </a:extLst>
          </p:cNvPr>
          <p:cNvSpPr>
            <a:spLocks noGrp="1"/>
          </p:cNvSpPr>
          <p:nvPr>
            <p:ph type="title"/>
          </p:nvPr>
        </p:nvSpPr>
        <p:spPr>
          <a:xfrm>
            <a:off x="0" y="5389419"/>
            <a:ext cx="6530788" cy="1468582"/>
          </a:xfrm>
          <a:gradFill>
            <a:gsLst>
              <a:gs pos="0">
                <a:schemeClr val="accent4">
                  <a:lumMod val="40000"/>
                  <a:lumOff val="60000"/>
                </a:schemeClr>
              </a:gs>
              <a:gs pos="53000">
                <a:schemeClr val="accent4">
                  <a:lumMod val="50000"/>
                </a:schemeClr>
              </a:gs>
              <a:gs pos="100000">
                <a:schemeClr val="tx1"/>
              </a:gs>
            </a:gsLst>
            <a:lin ang="5400000" scaled="1"/>
          </a:gradFill>
        </p:spPr>
        <p:txBody>
          <a:bodyPr>
            <a:normAutofit/>
          </a:bodyPr>
          <a:lstStyle/>
          <a:p>
            <a:r>
              <a:rPr lang="en-US" sz="4800" b="1" dirty="0">
                <a:solidFill>
                  <a:schemeClr val="bg1"/>
                </a:solidFill>
                <a:latin typeface="Abadi" panose="020B0604020202020204" pitchFamily="34" charset="0"/>
              </a:rPr>
              <a:t>Joy in the Lord</a:t>
            </a:r>
          </a:p>
        </p:txBody>
      </p:sp>
      <p:sp>
        <p:nvSpPr>
          <p:cNvPr id="3" name="Content Placeholder 2">
            <a:extLst>
              <a:ext uri="{FF2B5EF4-FFF2-40B4-BE49-F238E27FC236}">
                <a16:creationId xmlns:a16="http://schemas.microsoft.com/office/drawing/2014/main" id="{A564C057-89BD-4DDA-A9AD-6D2A5D9821D5}"/>
              </a:ext>
            </a:extLst>
          </p:cNvPr>
          <p:cNvSpPr>
            <a:spLocks noGrp="1"/>
          </p:cNvSpPr>
          <p:nvPr>
            <p:ph idx="1"/>
          </p:nvPr>
        </p:nvSpPr>
        <p:spPr>
          <a:xfrm>
            <a:off x="0" y="-1"/>
            <a:ext cx="9144000" cy="5389417"/>
          </a:xfrm>
          <a:solidFill>
            <a:schemeClr val="tx1"/>
          </a:solidFill>
          <a:ln w="38100">
            <a:solidFill>
              <a:srgbClr val="CC9900"/>
            </a:solidFill>
          </a:ln>
        </p:spPr>
        <p:txBody>
          <a:bodyPr>
            <a:normAutofit/>
          </a:bodyPr>
          <a:lstStyle/>
          <a:p>
            <a:pPr marL="0" indent="0">
              <a:buNone/>
            </a:pPr>
            <a:r>
              <a:rPr lang="en-US" sz="3200" dirty="0">
                <a:solidFill>
                  <a:schemeClr val="bg1"/>
                </a:solidFill>
              </a:rPr>
              <a:t>Joy in the Lord is based upon…</a:t>
            </a:r>
          </a:p>
          <a:p>
            <a:pPr marL="971550" lvl="1" indent="-514350">
              <a:buFont typeface="+mj-lt"/>
              <a:buAutoNum type="arabicPeriod" startAt="6"/>
            </a:pPr>
            <a:r>
              <a:rPr lang="en-US" sz="2800" dirty="0">
                <a:solidFill>
                  <a:schemeClr val="bg1"/>
                </a:solidFill>
              </a:rPr>
              <a:t>Practicing these things…(4:9)</a:t>
            </a:r>
          </a:p>
          <a:p>
            <a:pPr lvl="2"/>
            <a:r>
              <a:rPr lang="en-US" sz="2800" dirty="0">
                <a:solidFill>
                  <a:schemeClr val="bg1"/>
                </a:solidFill>
              </a:rPr>
              <a:t>“What you have learned and received and heard and seen in me – practice these things, and the God of peace will be with you.”  (</a:t>
            </a:r>
            <a:r>
              <a:rPr lang="en-US" sz="2800" b="1" dirty="0">
                <a:solidFill>
                  <a:schemeClr val="bg1"/>
                </a:solidFill>
              </a:rPr>
              <a:t>4:9</a:t>
            </a:r>
            <a:r>
              <a:rPr lang="en-US" sz="2800" dirty="0">
                <a:solidFill>
                  <a:schemeClr val="bg1"/>
                </a:solidFill>
              </a:rPr>
              <a:t>)</a:t>
            </a:r>
          </a:p>
        </p:txBody>
      </p:sp>
      <p:pic>
        <p:nvPicPr>
          <p:cNvPr id="4" name="Picture 3">
            <a:extLst>
              <a:ext uri="{FF2B5EF4-FFF2-40B4-BE49-F238E27FC236}">
                <a16:creationId xmlns:a16="http://schemas.microsoft.com/office/drawing/2014/main" id="{BC0DAACC-C3B3-4054-A2B4-52DB7DC1BD8C}"/>
              </a:ext>
            </a:extLst>
          </p:cNvPr>
          <p:cNvPicPr>
            <a:picLocks noChangeAspect="1"/>
          </p:cNvPicPr>
          <p:nvPr/>
        </p:nvPicPr>
        <p:blipFill>
          <a:blip r:embed="rId2"/>
          <a:stretch>
            <a:fillRect/>
          </a:stretch>
        </p:blipFill>
        <p:spPr>
          <a:xfrm>
            <a:off x="6530788" y="5389418"/>
            <a:ext cx="2613212" cy="1468582"/>
          </a:xfrm>
          <a:prstGeom prst="rect">
            <a:avLst/>
          </a:prstGeom>
        </p:spPr>
      </p:pic>
      <p:sp>
        <p:nvSpPr>
          <p:cNvPr id="7" name="TextBox 6">
            <a:extLst>
              <a:ext uri="{FF2B5EF4-FFF2-40B4-BE49-F238E27FC236}">
                <a16:creationId xmlns:a16="http://schemas.microsoft.com/office/drawing/2014/main" id="{DE35A500-EBA4-4F6B-B767-6847438263C5}"/>
              </a:ext>
            </a:extLst>
          </p:cNvPr>
          <p:cNvSpPr txBox="1"/>
          <p:nvPr/>
        </p:nvSpPr>
        <p:spPr>
          <a:xfrm>
            <a:off x="0" y="6539348"/>
            <a:ext cx="3699164" cy="307777"/>
          </a:xfrm>
          <a:prstGeom prst="rect">
            <a:avLst/>
          </a:prstGeom>
          <a:noFill/>
        </p:spPr>
        <p:txBody>
          <a:bodyPr wrap="square" rtlCol="0">
            <a:spAutoFit/>
          </a:bodyPr>
          <a:lstStyle/>
          <a:p>
            <a:r>
              <a:rPr lang="en-US" sz="1400" dirty="0">
                <a:solidFill>
                  <a:schemeClr val="bg1"/>
                </a:solidFill>
              </a:rPr>
              <a:t>*Picture from Google images.</a:t>
            </a:r>
          </a:p>
        </p:txBody>
      </p:sp>
    </p:spTree>
    <p:extLst>
      <p:ext uri="{BB962C8B-B14F-4D97-AF65-F5344CB8AC3E}">
        <p14:creationId xmlns:p14="http://schemas.microsoft.com/office/powerpoint/2010/main" val="3180617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left)">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11215</TotalTime>
  <Words>1024</Words>
  <Application>Microsoft Office PowerPoint</Application>
  <PresentationFormat>On-screen Show (4:3)</PresentationFormat>
  <Paragraphs>83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Abadi</vt:lpstr>
      <vt:lpstr>Arial</vt:lpstr>
      <vt:lpstr>Calibri</vt:lpstr>
      <vt:lpstr>Calibri Light</vt:lpstr>
      <vt:lpstr>Courier New</vt:lpstr>
      <vt:lpstr>Office Theme</vt:lpstr>
      <vt:lpstr>PowerPoint Presentation</vt:lpstr>
      <vt:lpstr>A Letter of Rejoicing</vt:lpstr>
      <vt:lpstr>Joy in the Lord</vt:lpstr>
      <vt:lpstr>Joy in the Lord</vt:lpstr>
      <vt:lpstr>Joy in the Lord</vt:lpstr>
      <vt:lpstr>Joy in the Lord</vt:lpstr>
      <vt:lpstr>Joy in the Lord</vt:lpstr>
      <vt:lpstr>Joy in the Lord</vt:lpstr>
      <vt:lpstr>Joy in the Lord</vt:lpstr>
      <vt:lpstr>Joy in the Lord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Letter of Rejoicing</dc:title>
  <dc:creator>Jeb Holt</dc:creator>
  <cp:lastModifiedBy>Jeb Holt</cp:lastModifiedBy>
  <cp:revision>32</cp:revision>
  <dcterms:created xsi:type="dcterms:W3CDTF">2018-06-16T14:36:52Z</dcterms:created>
  <dcterms:modified xsi:type="dcterms:W3CDTF">2018-06-24T19:45:54Z</dcterms:modified>
</cp:coreProperties>
</file>