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3" r:id="rId2"/>
    <p:sldId id="256" r:id="rId3"/>
    <p:sldId id="263" r:id="rId4"/>
    <p:sldId id="264" r:id="rId5"/>
    <p:sldId id="269" r:id="rId6"/>
    <p:sldId id="271" r:id="rId7"/>
    <p:sldId id="267" r:id="rId8"/>
    <p:sldId id="272" r:id="rId9"/>
    <p:sldId id="274"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8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9A7237-7FCB-4468-A871-5FFDF9BBE0EF}" type="datetimeFigureOut">
              <a:rPr lang="en-US" smtClean="0"/>
              <a:t>6/30/2018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996D4C-358E-4A9A-A382-6C8FAD01E89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2A655E-2BB9-4DAA-9512-1E608648583A}" type="slidenum">
              <a:rPr lang="en-US"/>
              <a:pPr/>
              <a:t>3</a:t>
            </a:fld>
            <a:endParaRPr lang="en-US"/>
          </a:p>
        </p:txBody>
      </p:sp>
      <p:sp>
        <p:nvSpPr>
          <p:cNvPr id="233474" name="Rectangle 2"/>
          <p:cNvSpPr>
            <a:spLocks noChangeArrowheads="1" noTextEdit="1"/>
          </p:cNvSpPr>
          <p:nvPr>
            <p:ph type="sldImg"/>
          </p:nvPr>
        </p:nvSpPr>
        <p:spPr>
          <a:xfrm>
            <a:off x="1144588" y="685800"/>
            <a:ext cx="4572000" cy="3429000"/>
          </a:xfrm>
          <a:ln/>
        </p:spPr>
      </p:sp>
      <p:sp>
        <p:nvSpPr>
          <p:cNvPr id="233475" name="Rectangle 3"/>
          <p:cNvSpPr>
            <a:spLocks noGrp="1" noChangeArrowheads="1"/>
          </p:cNvSpPr>
          <p:nvPr>
            <p:ph type="body" idx="1"/>
          </p:nvPr>
        </p:nvSpPr>
        <p:spPr>
          <a:xfrm>
            <a:off x="685800" y="4343400"/>
            <a:ext cx="5486400" cy="411480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2DA60E-14F1-4639-9E7A-B5327025E409}" type="slidenum">
              <a:rPr lang="en-US"/>
              <a:pPr/>
              <a:t>4</a:t>
            </a:fld>
            <a:endParaRPr lang="en-US"/>
          </a:p>
        </p:txBody>
      </p:sp>
      <p:sp>
        <p:nvSpPr>
          <p:cNvPr id="235522" name="Rectangle 2"/>
          <p:cNvSpPr>
            <a:spLocks noChangeArrowheads="1" noTextEdit="1"/>
          </p:cNvSpPr>
          <p:nvPr>
            <p:ph type="sldImg"/>
          </p:nvPr>
        </p:nvSpPr>
        <p:spPr>
          <a:xfrm>
            <a:off x="1144588" y="685800"/>
            <a:ext cx="4572000" cy="3429000"/>
          </a:xfrm>
          <a:ln/>
        </p:spPr>
      </p:sp>
      <p:sp>
        <p:nvSpPr>
          <p:cNvPr id="235523" name="Rectangle 3"/>
          <p:cNvSpPr>
            <a:spLocks noGrp="1" noChangeArrowheads="1"/>
          </p:cNvSpPr>
          <p:nvPr>
            <p:ph type="body" idx="1"/>
          </p:nvPr>
        </p:nvSpPr>
        <p:spPr>
          <a:xfrm>
            <a:off x="685800" y="4343400"/>
            <a:ext cx="54864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C3281C2-F6DA-468E-BEF1-64E8968D5159}" type="datetimeFigureOut">
              <a:rPr lang="en-US" smtClean="0"/>
              <a:t>6/30/2018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1CC92C5-F035-4FEA-BA3A-A0A84E9BBC50}"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3281C2-F6DA-468E-BEF1-64E8968D5159}"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C92C5-F035-4FEA-BA3A-A0A84E9BBC5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3281C2-F6DA-468E-BEF1-64E8968D5159}"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C92C5-F035-4FEA-BA3A-A0A84E9BBC5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C3281C2-F6DA-468E-BEF1-64E8968D5159}" type="datetimeFigureOut">
              <a:rPr lang="en-US" smtClean="0"/>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C92C5-F035-4FEA-BA3A-A0A84E9BBC50}"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3281C2-F6DA-468E-BEF1-64E8968D5159}" type="datetimeFigureOut">
              <a:rPr lang="en-US" smtClean="0"/>
              <a:t>6/30/2018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1CC92C5-F035-4FEA-BA3A-A0A84E9BBC5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C3281C2-F6DA-468E-BEF1-64E8968D5159}" type="datetimeFigureOut">
              <a:rPr lang="en-US" smtClean="0"/>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C92C5-F035-4FEA-BA3A-A0A84E9BBC50}"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C3281C2-F6DA-468E-BEF1-64E8968D5159}" type="datetimeFigureOut">
              <a:rPr lang="en-US" smtClean="0"/>
              <a:t>6/30/2018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CC92C5-F035-4FEA-BA3A-A0A84E9BBC50}"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C3281C2-F6DA-468E-BEF1-64E8968D5159}" type="datetimeFigureOut">
              <a:rPr lang="en-US" smtClean="0"/>
              <a:t>6/30/2018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CC92C5-F035-4FEA-BA3A-A0A84E9BBC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3281C2-F6DA-468E-BEF1-64E8968D5159}" type="datetimeFigureOut">
              <a:rPr lang="en-US" smtClean="0"/>
              <a:t>6/30/2018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CC92C5-F035-4FEA-BA3A-A0A84E9BBC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3281C2-F6DA-468E-BEF1-64E8968D5159}" type="datetimeFigureOut">
              <a:rPr lang="en-US" smtClean="0"/>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CC92C5-F035-4FEA-BA3A-A0A84E9BBC50}"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C3281C2-F6DA-468E-BEF1-64E8968D5159}" type="datetimeFigureOut">
              <a:rPr lang="en-US" smtClean="0"/>
              <a:t>6/30/2018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1CC92C5-F035-4FEA-BA3A-A0A84E9BBC50}"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C3281C2-F6DA-468E-BEF1-64E8968D5159}" type="datetimeFigureOut">
              <a:rPr lang="en-US" smtClean="0"/>
              <a:t>6/30/2018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1CC92C5-F035-4FEA-BA3A-A0A84E9BBC5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ransition spd="slow">
    <p:split orient="ver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036638"/>
          </a:xfrm>
        </p:spPr>
        <p:txBody>
          <a:bodyPr>
            <a:normAutofit/>
          </a:bodyPr>
          <a:lstStyle/>
          <a:p>
            <a:r>
              <a:rPr lang="en-US" sz="4800" b="1" dirty="0" smtClean="0"/>
              <a:t>Be A Wise Man…</a:t>
            </a:r>
            <a:endParaRPr lang="en-US" sz="4800" b="1" dirty="0"/>
          </a:p>
        </p:txBody>
      </p:sp>
      <p:sp>
        <p:nvSpPr>
          <p:cNvPr id="3" name="Content Placeholder 2"/>
          <p:cNvSpPr>
            <a:spLocks noGrp="1"/>
          </p:cNvSpPr>
          <p:nvPr>
            <p:ph sz="quarter" idx="1"/>
          </p:nvPr>
        </p:nvSpPr>
        <p:spPr>
          <a:xfrm>
            <a:off x="0" y="1447800"/>
            <a:ext cx="9144000" cy="5410200"/>
          </a:xfrm>
        </p:spPr>
        <p:txBody>
          <a:bodyPr>
            <a:noAutofit/>
          </a:bodyPr>
          <a:lstStyle/>
          <a:p>
            <a:pPr algn="ctr">
              <a:buNone/>
            </a:pPr>
            <a:r>
              <a:rPr lang="en-US" sz="3200" dirty="0" smtClean="0"/>
              <a:t>"Why do you call me 'Lord, Lord,' and not do what I tell you? Every one who comes to me and hears my words and does them, I will show you what he is like: he is like a man building a house, who dug deep, and laid the foundation upon rock; and when a flood arose, the stream broke against that house, and could not shake it, because it had been well built. But he who hears and does not do them is like a man who built a house on the ground without a foundation; against which the stream broke, and immediately it fell, and the ruin of that house was great." (Luke 6:46-49 RSV)</a:t>
            </a:r>
            <a:endParaRPr lang="en-US" sz="3200" dirty="0"/>
          </a:p>
        </p:txBody>
      </p:sp>
    </p:spTree>
  </p:cSld>
  <p:clrMapOvr>
    <a:masterClrMapping/>
  </p:clrMapOvr>
  <p:transition spd="slow">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124200"/>
            <a:ext cx="6400800" cy="1600200"/>
          </a:xfrm>
        </p:spPr>
        <p:txBody>
          <a:bodyPr>
            <a:normAutofit/>
          </a:bodyPr>
          <a:lstStyle/>
          <a:p>
            <a:r>
              <a:rPr lang="en-US" sz="3600" dirty="0" smtClean="0"/>
              <a:t>Luke 6:20-49</a:t>
            </a:r>
            <a:endParaRPr lang="en-US" sz="3600" dirty="0"/>
          </a:p>
        </p:txBody>
      </p:sp>
      <p:sp>
        <p:nvSpPr>
          <p:cNvPr id="2" name="Title 1"/>
          <p:cNvSpPr>
            <a:spLocks noGrp="1"/>
          </p:cNvSpPr>
          <p:nvPr>
            <p:ph type="ctrTitle"/>
          </p:nvPr>
        </p:nvSpPr>
        <p:spPr/>
        <p:txBody>
          <a:bodyPr>
            <a:normAutofit/>
          </a:bodyPr>
          <a:lstStyle/>
          <a:p>
            <a:r>
              <a:rPr sz="4800" b="1" smtClean="0">
                <a:solidFill>
                  <a:schemeClr val="bg1"/>
                </a:solidFill>
              </a:rPr>
              <a:t>The Unthinkable Command!</a:t>
            </a:r>
            <a:endParaRPr lang="en-US" sz="4800" b="1" dirty="0">
              <a:solidFill>
                <a:schemeClr val="bg1"/>
              </a:solidFill>
            </a:endParaRPr>
          </a:p>
        </p:txBody>
      </p:sp>
      <p:pic>
        <p:nvPicPr>
          <p:cNvPr id="4" name="Picture 3" descr="Jesus3.png"/>
          <p:cNvPicPr>
            <a:picLocks noChangeAspect="1"/>
          </p:cNvPicPr>
          <p:nvPr/>
        </p:nvPicPr>
        <p:blipFill>
          <a:blip r:embed="rId2"/>
          <a:stretch>
            <a:fillRect/>
          </a:stretch>
        </p:blipFill>
        <p:spPr>
          <a:xfrm>
            <a:off x="2514600" y="3657600"/>
            <a:ext cx="3914775" cy="2932303"/>
          </a:xfrm>
          <a:prstGeom prst="rect">
            <a:avLst/>
          </a:prstGeom>
        </p:spPr>
      </p:pic>
    </p:spTree>
  </p:cSld>
  <p:clrMapOvr>
    <a:masterClrMapping/>
  </p:clrMapOvr>
  <p:transition spd="slow">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a:xfrm>
            <a:off x="0" y="0"/>
            <a:ext cx="9144000" cy="835025"/>
          </a:xfrm>
        </p:spPr>
        <p:txBody>
          <a:bodyPr>
            <a:normAutofit fontScale="90000"/>
          </a:bodyPr>
          <a:lstStyle/>
          <a:p>
            <a:r>
              <a:rPr lang="en-US" b="1" dirty="0" smtClean="0"/>
              <a:t>Be-Attitudes </a:t>
            </a:r>
            <a:r>
              <a:rPr lang="en-US" b="1" dirty="0"/>
              <a:t>(6:20-21</a:t>
            </a:r>
            <a:r>
              <a:rPr lang="en-US" b="1" dirty="0" smtClean="0"/>
              <a:t>) : Christian’s Character</a:t>
            </a:r>
            <a:endParaRPr lang="en-US" b="1" dirty="0"/>
          </a:p>
        </p:txBody>
      </p:sp>
      <p:sp>
        <p:nvSpPr>
          <p:cNvPr id="232451" name="Rectangle 3"/>
          <p:cNvSpPr>
            <a:spLocks noGrp="1" noChangeArrowheads="1"/>
          </p:cNvSpPr>
          <p:nvPr>
            <p:ph sz="quarter" idx="1"/>
          </p:nvPr>
        </p:nvSpPr>
        <p:spPr>
          <a:xfrm>
            <a:off x="0" y="1066800"/>
            <a:ext cx="9144000" cy="5791200"/>
          </a:xfrm>
        </p:spPr>
        <p:txBody>
          <a:bodyPr>
            <a:normAutofit fontScale="92500" lnSpcReduction="20000"/>
          </a:bodyPr>
          <a:lstStyle/>
          <a:p>
            <a:pPr marL="469900" indent="-469900">
              <a:lnSpc>
                <a:spcPct val="90000"/>
              </a:lnSpc>
            </a:pPr>
            <a:r>
              <a:rPr lang="en-US" sz="2800" dirty="0"/>
              <a:t>Blessed Are You Poor – </a:t>
            </a:r>
            <a:r>
              <a:rPr lang="en-US" sz="2800" i="1" dirty="0"/>
              <a:t>Humble (Isa 66:1-3)</a:t>
            </a:r>
          </a:p>
          <a:p>
            <a:pPr marL="908050" lvl="1" indent="-436563">
              <a:lnSpc>
                <a:spcPct val="90000"/>
              </a:lnSpc>
            </a:pPr>
            <a:r>
              <a:rPr lang="en-US" sz="2400" dirty="0"/>
              <a:t>Your Is The Kingdom of God (Rights and Privileges</a:t>
            </a:r>
            <a:r>
              <a:rPr lang="en-US" sz="2400" dirty="0" smtClean="0"/>
              <a:t>)</a:t>
            </a:r>
          </a:p>
          <a:p>
            <a:pPr marL="908050" lvl="1" indent="-436563">
              <a:lnSpc>
                <a:spcPct val="90000"/>
              </a:lnSpc>
            </a:pPr>
            <a:r>
              <a:rPr lang="en-US" dirty="0" smtClean="0"/>
              <a:t> "Blessed are the poor in spirit, for theirs is the kingdom of heaven. (Matthew 5:3 RSV)</a:t>
            </a:r>
            <a:endParaRPr lang="en-US" sz="2400" dirty="0"/>
          </a:p>
          <a:p>
            <a:pPr marL="469900" indent="-469900">
              <a:lnSpc>
                <a:spcPct val="90000"/>
              </a:lnSpc>
            </a:pPr>
            <a:r>
              <a:rPr lang="en-US" sz="2800" dirty="0"/>
              <a:t>Blessed Are </a:t>
            </a:r>
            <a:r>
              <a:rPr lang="en-US" sz="2800" dirty="0" smtClean="0"/>
              <a:t>You </a:t>
            </a:r>
            <a:r>
              <a:rPr lang="en-US" sz="2800" dirty="0"/>
              <a:t>Who Hunger  - (</a:t>
            </a:r>
            <a:r>
              <a:rPr lang="en-US" sz="2800" i="1" dirty="0"/>
              <a:t>Righteousness)</a:t>
            </a:r>
          </a:p>
          <a:p>
            <a:pPr marL="908050" lvl="1" indent="-436563">
              <a:lnSpc>
                <a:spcPct val="90000"/>
              </a:lnSpc>
            </a:pPr>
            <a:r>
              <a:rPr lang="en-US" sz="2400" dirty="0"/>
              <a:t>For You Shall Be Filled (Find Complete Satisfaction</a:t>
            </a:r>
            <a:r>
              <a:rPr lang="en-US" sz="2400" dirty="0" smtClean="0"/>
              <a:t>)</a:t>
            </a:r>
          </a:p>
          <a:p>
            <a:pPr marL="908050" lvl="1" indent="-436563">
              <a:lnSpc>
                <a:spcPct val="90000"/>
              </a:lnSpc>
            </a:pPr>
            <a:r>
              <a:rPr lang="en-US" dirty="0" smtClean="0"/>
              <a:t>"Blessed are those who hunger and thirst for righteousness, for they shall be satisfied. (Matthew 5:6 RSV)</a:t>
            </a:r>
            <a:endParaRPr lang="en-US" sz="2400" dirty="0"/>
          </a:p>
          <a:p>
            <a:pPr marL="469900" indent="-469900">
              <a:lnSpc>
                <a:spcPct val="90000"/>
              </a:lnSpc>
            </a:pPr>
            <a:r>
              <a:rPr lang="en-US" sz="2800" dirty="0"/>
              <a:t>Blessed Are You Who Weep Now</a:t>
            </a:r>
            <a:r>
              <a:rPr lang="en-US" sz="2800" i="1" dirty="0"/>
              <a:t> (For Our Sins)</a:t>
            </a:r>
          </a:p>
          <a:p>
            <a:pPr marL="908050" lvl="1" indent="-436563">
              <a:lnSpc>
                <a:spcPct val="90000"/>
              </a:lnSpc>
            </a:pPr>
            <a:r>
              <a:rPr lang="en-US" sz="2400" dirty="0"/>
              <a:t>For You Shall Laugh – (Comforted, Forgiven</a:t>
            </a:r>
            <a:r>
              <a:rPr lang="en-US" sz="2400" dirty="0" smtClean="0"/>
              <a:t>)</a:t>
            </a:r>
          </a:p>
          <a:p>
            <a:pPr marL="908050" lvl="1" indent="-436563">
              <a:lnSpc>
                <a:spcPct val="90000"/>
              </a:lnSpc>
            </a:pPr>
            <a:r>
              <a:rPr lang="en-US" dirty="0" smtClean="0"/>
              <a:t>"Blessed are those who mourn, for they shall be comforted. (Matthew 5:4 RSV)</a:t>
            </a:r>
            <a:endParaRPr lang="en-US" sz="2400" dirty="0"/>
          </a:p>
          <a:p>
            <a:pPr marL="469900" indent="-469900">
              <a:lnSpc>
                <a:spcPct val="90000"/>
              </a:lnSpc>
            </a:pPr>
            <a:r>
              <a:rPr lang="en-US" sz="2800" dirty="0"/>
              <a:t>Blessed Are You Who Men Hate (Persecuted)</a:t>
            </a:r>
          </a:p>
          <a:p>
            <a:pPr marL="908050" lvl="1" indent="-436563">
              <a:lnSpc>
                <a:spcPct val="90000"/>
              </a:lnSpc>
            </a:pPr>
            <a:r>
              <a:rPr lang="en-US" sz="2400" dirty="0"/>
              <a:t>For The Son of Man’s </a:t>
            </a:r>
            <a:r>
              <a:rPr lang="en-US" sz="2400" dirty="0" smtClean="0"/>
              <a:t>Sake</a:t>
            </a:r>
          </a:p>
          <a:p>
            <a:pPr marL="908050" lvl="1" indent="-436563">
              <a:lnSpc>
                <a:spcPct val="90000"/>
              </a:lnSpc>
            </a:pPr>
            <a:r>
              <a:rPr lang="en-US" dirty="0" smtClean="0"/>
              <a:t>"Blessed are you when men revile you and persecute you and utter all kinds of evil against you falsely on my account. Rejoice and be glad, for your reward is great in heaven, for so men persecuted the prophets who were before you. (Matthew 5:11-12 RSV)</a:t>
            </a:r>
            <a:endParaRPr lang="en-US" sz="2400" dirty="0"/>
          </a:p>
          <a:p>
            <a:pPr marL="469900" indent="-469900">
              <a:lnSpc>
                <a:spcPct val="90000"/>
              </a:lnSpc>
            </a:pPr>
            <a:r>
              <a:rPr lang="en-US" sz="2800" dirty="0"/>
              <a:t>Rejoice – And Leap </a:t>
            </a:r>
            <a:r>
              <a:rPr lang="en-US" sz="2800" dirty="0" smtClean="0"/>
              <a:t>for </a:t>
            </a:r>
            <a:r>
              <a:rPr lang="en-US" sz="2800" dirty="0"/>
              <a:t>Joy (When Persecuted)</a:t>
            </a:r>
          </a:p>
          <a:p>
            <a:pPr marL="908050" lvl="1" indent="-436563">
              <a:lnSpc>
                <a:spcPct val="90000"/>
              </a:lnSpc>
            </a:pPr>
            <a:r>
              <a:rPr lang="en-US" sz="2400" dirty="0"/>
              <a:t>Your Reward Is Great In Heaven (2 </a:t>
            </a:r>
            <a:r>
              <a:rPr lang="en-US" sz="2400" dirty="0" err="1"/>
              <a:t>Cor</a:t>
            </a:r>
            <a:r>
              <a:rPr lang="en-US" sz="2400" dirty="0"/>
              <a:t> 4:17)</a:t>
            </a: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Effect transition="in" filter="wipe(down)">
                                      <p:cBhvr>
                                        <p:cTn id="7" dur="500"/>
                                        <p:tgtEl>
                                          <p:spTgt spid="23245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32451">
                                            <p:txEl>
                                              <p:pRg st="1" end="1"/>
                                            </p:txEl>
                                          </p:spTgt>
                                        </p:tgtEl>
                                        <p:attrNameLst>
                                          <p:attrName>style.visibility</p:attrName>
                                        </p:attrNameLst>
                                      </p:cBhvr>
                                      <p:to>
                                        <p:strVal val="visible"/>
                                      </p:to>
                                    </p:set>
                                    <p:animEffect transition="in" filter="wipe(down)">
                                      <p:cBhvr>
                                        <p:cTn id="10" dur="500"/>
                                        <p:tgtEl>
                                          <p:spTgt spid="232451">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32451">
                                            <p:txEl>
                                              <p:pRg st="2" end="2"/>
                                            </p:txEl>
                                          </p:spTgt>
                                        </p:tgtEl>
                                        <p:attrNameLst>
                                          <p:attrName>style.visibility</p:attrName>
                                        </p:attrNameLst>
                                      </p:cBhvr>
                                      <p:to>
                                        <p:strVal val="visible"/>
                                      </p:to>
                                    </p:set>
                                    <p:animEffect transition="in" filter="wipe(down)">
                                      <p:cBhvr>
                                        <p:cTn id="13" dur="500"/>
                                        <p:tgtEl>
                                          <p:spTgt spid="232451">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32451">
                                            <p:txEl>
                                              <p:pRg st="3" end="3"/>
                                            </p:txEl>
                                          </p:spTgt>
                                        </p:tgtEl>
                                        <p:attrNameLst>
                                          <p:attrName>style.visibility</p:attrName>
                                        </p:attrNameLst>
                                      </p:cBhvr>
                                      <p:to>
                                        <p:strVal val="visible"/>
                                      </p:to>
                                    </p:set>
                                    <p:animEffect transition="in" filter="wipe(down)">
                                      <p:cBhvr>
                                        <p:cTn id="18" dur="500"/>
                                        <p:tgtEl>
                                          <p:spTgt spid="232451">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32451">
                                            <p:txEl>
                                              <p:pRg st="4" end="4"/>
                                            </p:txEl>
                                          </p:spTgt>
                                        </p:tgtEl>
                                        <p:attrNameLst>
                                          <p:attrName>style.visibility</p:attrName>
                                        </p:attrNameLst>
                                      </p:cBhvr>
                                      <p:to>
                                        <p:strVal val="visible"/>
                                      </p:to>
                                    </p:set>
                                    <p:animEffect transition="in" filter="wipe(down)">
                                      <p:cBhvr>
                                        <p:cTn id="21" dur="500"/>
                                        <p:tgtEl>
                                          <p:spTgt spid="232451">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32451">
                                            <p:txEl>
                                              <p:pRg st="5" end="5"/>
                                            </p:txEl>
                                          </p:spTgt>
                                        </p:tgtEl>
                                        <p:attrNameLst>
                                          <p:attrName>style.visibility</p:attrName>
                                        </p:attrNameLst>
                                      </p:cBhvr>
                                      <p:to>
                                        <p:strVal val="visible"/>
                                      </p:to>
                                    </p:set>
                                    <p:animEffect transition="in" filter="wipe(down)">
                                      <p:cBhvr>
                                        <p:cTn id="24" dur="500"/>
                                        <p:tgtEl>
                                          <p:spTgt spid="23245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32451">
                                            <p:txEl>
                                              <p:pRg st="6" end="6"/>
                                            </p:txEl>
                                          </p:spTgt>
                                        </p:tgtEl>
                                        <p:attrNameLst>
                                          <p:attrName>style.visibility</p:attrName>
                                        </p:attrNameLst>
                                      </p:cBhvr>
                                      <p:to>
                                        <p:strVal val="visible"/>
                                      </p:to>
                                    </p:set>
                                    <p:animEffect transition="in" filter="wipe(down)">
                                      <p:cBhvr>
                                        <p:cTn id="29" dur="500"/>
                                        <p:tgtEl>
                                          <p:spTgt spid="232451">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232451">
                                            <p:txEl>
                                              <p:pRg st="7" end="7"/>
                                            </p:txEl>
                                          </p:spTgt>
                                        </p:tgtEl>
                                        <p:attrNameLst>
                                          <p:attrName>style.visibility</p:attrName>
                                        </p:attrNameLst>
                                      </p:cBhvr>
                                      <p:to>
                                        <p:strVal val="visible"/>
                                      </p:to>
                                    </p:set>
                                    <p:animEffect transition="in" filter="wipe(down)">
                                      <p:cBhvr>
                                        <p:cTn id="32" dur="500"/>
                                        <p:tgtEl>
                                          <p:spTgt spid="232451">
                                            <p:txEl>
                                              <p:pRg st="7" end="7"/>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232451">
                                            <p:txEl>
                                              <p:pRg st="8" end="8"/>
                                            </p:txEl>
                                          </p:spTgt>
                                        </p:tgtEl>
                                        <p:attrNameLst>
                                          <p:attrName>style.visibility</p:attrName>
                                        </p:attrNameLst>
                                      </p:cBhvr>
                                      <p:to>
                                        <p:strVal val="visible"/>
                                      </p:to>
                                    </p:set>
                                    <p:animEffect transition="in" filter="wipe(down)">
                                      <p:cBhvr>
                                        <p:cTn id="35" dur="500"/>
                                        <p:tgtEl>
                                          <p:spTgt spid="232451">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32451">
                                            <p:txEl>
                                              <p:pRg st="9" end="9"/>
                                            </p:txEl>
                                          </p:spTgt>
                                        </p:tgtEl>
                                        <p:attrNameLst>
                                          <p:attrName>style.visibility</p:attrName>
                                        </p:attrNameLst>
                                      </p:cBhvr>
                                      <p:to>
                                        <p:strVal val="visible"/>
                                      </p:to>
                                    </p:set>
                                    <p:animEffect transition="in" filter="wipe(down)">
                                      <p:cBhvr>
                                        <p:cTn id="40" dur="500"/>
                                        <p:tgtEl>
                                          <p:spTgt spid="232451">
                                            <p:txEl>
                                              <p:pRg st="9" end="9"/>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232451">
                                            <p:txEl>
                                              <p:pRg st="10" end="10"/>
                                            </p:txEl>
                                          </p:spTgt>
                                        </p:tgtEl>
                                        <p:attrNameLst>
                                          <p:attrName>style.visibility</p:attrName>
                                        </p:attrNameLst>
                                      </p:cBhvr>
                                      <p:to>
                                        <p:strVal val="visible"/>
                                      </p:to>
                                    </p:set>
                                    <p:animEffect transition="in" filter="wipe(down)">
                                      <p:cBhvr>
                                        <p:cTn id="43" dur="500"/>
                                        <p:tgtEl>
                                          <p:spTgt spid="232451">
                                            <p:txEl>
                                              <p:pRg st="10" end="10"/>
                                            </p:txEl>
                                          </p:spTgt>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232451">
                                            <p:txEl>
                                              <p:pRg st="11" end="11"/>
                                            </p:txEl>
                                          </p:spTgt>
                                        </p:tgtEl>
                                        <p:attrNameLst>
                                          <p:attrName>style.visibility</p:attrName>
                                        </p:attrNameLst>
                                      </p:cBhvr>
                                      <p:to>
                                        <p:strVal val="visible"/>
                                      </p:to>
                                    </p:set>
                                    <p:animEffect transition="in" filter="wipe(down)">
                                      <p:cBhvr>
                                        <p:cTn id="46" dur="500"/>
                                        <p:tgtEl>
                                          <p:spTgt spid="232451">
                                            <p:txEl>
                                              <p:pRg st="11" end="1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232451">
                                            <p:txEl>
                                              <p:pRg st="12" end="12"/>
                                            </p:txEl>
                                          </p:spTgt>
                                        </p:tgtEl>
                                        <p:attrNameLst>
                                          <p:attrName>style.visibility</p:attrName>
                                        </p:attrNameLst>
                                      </p:cBhvr>
                                      <p:to>
                                        <p:strVal val="visible"/>
                                      </p:to>
                                    </p:set>
                                    <p:animEffect transition="in" filter="wipe(down)">
                                      <p:cBhvr>
                                        <p:cTn id="51" dur="500"/>
                                        <p:tgtEl>
                                          <p:spTgt spid="232451">
                                            <p:txEl>
                                              <p:pRg st="12" end="12"/>
                                            </p:txEl>
                                          </p:spTgt>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232451">
                                            <p:txEl>
                                              <p:pRg st="13" end="13"/>
                                            </p:txEl>
                                          </p:spTgt>
                                        </p:tgtEl>
                                        <p:attrNameLst>
                                          <p:attrName>style.visibility</p:attrName>
                                        </p:attrNameLst>
                                      </p:cBhvr>
                                      <p:to>
                                        <p:strVal val="visible"/>
                                      </p:to>
                                    </p:set>
                                    <p:animEffect transition="in" filter="wipe(down)">
                                      <p:cBhvr>
                                        <p:cTn id="54" dur="500"/>
                                        <p:tgtEl>
                                          <p:spTgt spid="23245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a:xfrm>
            <a:off x="152400" y="274638"/>
            <a:ext cx="5638800" cy="1143000"/>
          </a:xfrm>
        </p:spPr>
        <p:txBody>
          <a:bodyPr>
            <a:normAutofit/>
          </a:bodyPr>
          <a:lstStyle/>
          <a:p>
            <a:r>
              <a:rPr lang="en-US" sz="4400" b="1" dirty="0"/>
              <a:t>The “Woes” (6:24-26)</a:t>
            </a:r>
          </a:p>
        </p:txBody>
      </p:sp>
      <p:sp>
        <p:nvSpPr>
          <p:cNvPr id="234499" name="Rectangle 3"/>
          <p:cNvSpPr>
            <a:spLocks noGrp="1" noChangeArrowheads="1"/>
          </p:cNvSpPr>
          <p:nvPr>
            <p:ph sz="quarter" idx="1"/>
          </p:nvPr>
        </p:nvSpPr>
        <p:spPr>
          <a:xfrm>
            <a:off x="152400" y="1905000"/>
            <a:ext cx="8610600" cy="4876800"/>
          </a:xfrm>
        </p:spPr>
        <p:txBody>
          <a:bodyPr>
            <a:noAutofit/>
          </a:bodyPr>
          <a:lstStyle/>
          <a:p>
            <a:pPr marL="469900" indent="-469900"/>
            <a:r>
              <a:rPr lang="en-US" sz="3200" dirty="0"/>
              <a:t>Woe To You Who Are Rich (Proud)</a:t>
            </a:r>
          </a:p>
          <a:p>
            <a:pPr marL="908050" lvl="1" indent="-436563"/>
            <a:r>
              <a:rPr lang="en-US" sz="2800" dirty="0"/>
              <a:t>You Have Your Reward</a:t>
            </a:r>
          </a:p>
          <a:p>
            <a:pPr marL="469900" indent="-469900"/>
            <a:r>
              <a:rPr lang="en-US" sz="3200" dirty="0"/>
              <a:t>Woe To You Who Are Full (Un-Righteous)</a:t>
            </a:r>
          </a:p>
          <a:p>
            <a:pPr marL="908050" lvl="1" indent="-436563"/>
            <a:r>
              <a:rPr lang="en-US" sz="2800" dirty="0"/>
              <a:t>For You Shall Hunger</a:t>
            </a:r>
          </a:p>
          <a:p>
            <a:pPr marL="469900" indent="-469900"/>
            <a:r>
              <a:rPr lang="en-US" sz="3200" dirty="0"/>
              <a:t>Woe To You Who Laugh (Pleasure)</a:t>
            </a:r>
          </a:p>
          <a:p>
            <a:pPr marL="908050" lvl="1" indent="-436563"/>
            <a:r>
              <a:rPr lang="en-US" sz="2800" dirty="0"/>
              <a:t>For You Shall Weep &amp; Mourn</a:t>
            </a:r>
          </a:p>
          <a:p>
            <a:pPr marL="469900" indent="-469900"/>
            <a:r>
              <a:rPr lang="en-US" sz="3200" dirty="0"/>
              <a:t>Woe To You When Well Spoken Of</a:t>
            </a:r>
          </a:p>
          <a:p>
            <a:pPr marL="908050" lvl="1" indent="-436563"/>
            <a:r>
              <a:rPr lang="en-US" sz="2800" dirty="0"/>
              <a:t>For So Did Their Fathers to </a:t>
            </a:r>
            <a:r>
              <a:rPr lang="en-US" sz="2800" dirty="0" smtClean="0"/>
              <a:t>the false </a:t>
            </a:r>
            <a:r>
              <a:rPr lang="en-US" sz="2800" dirty="0"/>
              <a:t>Prophets</a:t>
            </a:r>
          </a:p>
          <a:p>
            <a:pPr marL="908050" lvl="1" indent="-436563"/>
            <a:r>
              <a:rPr lang="en-US" sz="2800" dirty="0"/>
              <a:t>James 4:4 – Friendship with the World</a:t>
            </a:r>
          </a:p>
          <a:p>
            <a:pPr marL="908050" lvl="1" indent="-436563"/>
            <a:endParaRPr lang="en-US" sz="2800" dirty="0"/>
          </a:p>
        </p:txBody>
      </p:sp>
      <p:pic>
        <p:nvPicPr>
          <p:cNvPr id="4" name="Picture 3" descr="RH-JesusTeachesDisciplesToPray_DSC_0159.jpg"/>
          <p:cNvPicPr>
            <a:picLocks noChangeAspect="1"/>
          </p:cNvPicPr>
          <p:nvPr/>
        </p:nvPicPr>
        <p:blipFill>
          <a:blip r:embed="rId3"/>
          <a:stretch>
            <a:fillRect/>
          </a:stretch>
        </p:blipFill>
        <p:spPr>
          <a:xfrm>
            <a:off x="5715000" y="76200"/>
            <a:ext cx="3304275" cy="2254250"/>
          </a:xfrm>
          <a:prstGeom prst="rect">
            <a:avLst/>
          </a:prstGeom>
          <a:ln>
            <a:noFill/>
          </a:ln>
          <a:effectLst>
            <a:softEdge rad="112500"/>
          </a:effectLst>
        </p:spPr>
      </p:pic>
    </p:spTree>
  </p:cSld>
  <p:clrMapOvr>
    <a:masterClrMapping/>
  </p:clrMapOvr>
  <p:transition spd="slow">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60438"/>
          </a:xfrm>
        </p:spPr>
        <p:txBody>
          <a:bodyPr/>
          <a:lstStyle/>
          <a:p>
            <a:r>
              <a:rPr lang="en-US" b="1" dirty="0" smtClean="0"/>
              <a:t>The Unthinkable Command…</a:t>
            </a:r>
            <a:endParaRPr lang="en-US" b="1" dirty="0"/>
          </a:p>
        </p:txBody>
      </p:sp>
      <p:sp>
        <p:nvSpPr>
          <p:cNvPr id="5" name="Content Placeholder 4"/>
          <p:cNvSpPr>
            <a:spLocks noGrp="1"/>
          </p:cNvSpPr>
          <p:nvPr>
            <p:ph sz="quarter" idx="1"/>
          </p:nvPr>
        </p:nvSpPr>
        <p:spPr>
          <a:xfrm>
            <a:off x="76200" y="1447800"/>
            <a:ext cx="4876800" cy="5410200"/>
          </a:xfrm>
        </p:spPr>
        <p:txBody>
          <a:bodyPr>
            <a:noAutofit/>
          </a:bodyPr>
          <a:lstStyle/>
          <a:p>
            <a:r>
              <a:rPr lang="en-US" dirty="0" smtClean="0"/>
              <a:t>"But I say to you that hear, </a:t>
            </a:r>
            <a:r>
              <a:rPr lang="en-US" b="1" u="sng" dirty="0" smtClean="0"/>
              <a:t>Love your enemies</a:t>
            </a:r>
            <a:r>
              <a:rPr lang="en-US" dirty="0" smtClean="0"/>
              <a:t>, do good to those who hate you, bless those who curse you, pray for those who abuse you. To him who strikes you on the cheek, offer the other also; and from him who takes away your coat do not withhold even your shirt. Give to every one who begs from you; and of him who takes away your goods do not ask them again. And as you wish that men would do to you, do so to them. (Luke 6:27-31 RSV)</a:t>
            </a:r>
            <a:endParaRPr lang="en-US" dirty="0"/>
          </a:p>
        </p:txBody>
      </p:sp>
      <p:sp>
        <p:nvSpPr>
          <p:cNvPr id="6" name="Content Placeholder 5"/>
          <p:cNvSpPr>
            <a:spLocks noGrp="1"/>
          </p:cNvSpPr>
          <p:nvPr>
            <p:ph sz="quarter" idx="2"/>
          </p:nvPr>
        </p:nvSpPr>
        <p:spPr>
          <a:xfrm>
            <a:off x="4933950" y="1447800"/>
            <a:ext cx="4210050" cy="5181600"/>
          </a:xfrm>
        </p:spPr>
        <p:txBody>
          <a:bodyPr>
            <a:normAutofit fontScale="92500" lnSpcReduction="10000"/>
          </a:bodyPr>
          <a:lstStyle/>
          <a:p>
            <a:r>
              <a:rPr lang="en-US" b="1" dirty="0" smtClean="0"/>
              <a:t>Who is your enemy?</a:t>
            </a:r>
          </a:p>
          <a:p>
            <a:pPr lvl="1"/>
            <a:r>
              <a:rPr lang="en-US" dirty="0" smtClean="0"/>
              <a:t>Anyone who curses you</a:t>
            </a:r>
          </a:p>
          <a:p>
            <a:pPr lvl="1"/>
            <a:r>
              <a:rPr lang="en-US" dirty="0" smtClean="0"/>
              <a:t>Anyone who hates you</a:t>
            </a:r>
          </a:p>
          <a:p>
            <a:pPr lvl="1"/>
            <a:r>
              <a:rPr lang="en-US" dirty="0" smtClean="0"/>
              <a:t>Anyone who spitefully uses you</a:t>
            </a:r>
          </a:p>
          <a:p>
            <a:pPr lvl="1"/>
            <a:r>
              <a:rPr lang="en-US" dirty="0" smtClean="0"/>
              <a:t>Anyone who persecutes you</a:t>
            </a:r>
          </a:p>
          <a:p>
            <a:r>
              <a:rPr lang="en-US" b="1" dirty="0" smtClean="0"/>
              <a:t>Why Love Your Enemy?</a:t>
            </a:r>
          </a:p>
          <a:p>
            <a:pPr lvl="1"/>
            <a:r>
              <a:rPr lang="en-US" dirty="0" smtClean="0"/>
              <a:t>To be like God</a:t>
            </a:r>
          </a:p>
          <a:p>
            <a:pPr lvl="1"/>
            <a:r>
              <a:rPr lang="en-US" dirty="0" smtClean="0"/>
              <a:t>To be unlike sinners</a:t>
            </a:r>
          </a:p>
          <a:p>
            <a:pPr lvl="1"/>
            <a:r>
              <a:rPr lang="en-US" dirty="0" smtClean="0"/>
              <a:t>To overcome evil</a:t>
            </a:r>
          </a:p>
          <a:p>
            <a:r>
              <a:rPr lang="en-US" b="1" dirty="0" smtClean="0"/>
              <a:t>How to Love Your Enemy?</a:t>
            </a:r>
          </a:p>
          <a:p>
            <a:pPr lvl="1"/>
            <a:r>
              <a:rPr lang="en-US" dirty="0" smtClean="0"/>
              <a:t>By blessing them</a:t>
            </a:r>
          </a:p>
          <a:p>
            <a:pPr lvl="1"/>
            <a:r>
              <a:rPr lang="en-US" dirty="0" smtClean="0"/>
              <a:t>By doing good to them</a:t>
            </a:r>
          </a:p>
          <a:p>
            <a:pPr lvl="1"/>
            <a:r>
              <a:rPr lang="en-US" dirty="0" smtClean="0"/>
              <a:t>By praying for them</a:t>
            </a:r>
          </a:p>
          <a:p>
            <a:pPr lvl="1"/>
            <a:r>
              <a:rPr lang="en-US" dirty="0" smtClean="0"/>
              <a:t>With active good will</a:t>
            </a: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down)">
                                      <p:cBhvr>
                                        <p:cTn id="10" dur="500"/>
                                        <p:tgtEl>
                                          <p:spTgt spid="6">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down)">
                                      <p:cBhvr>
                                        <p:cTn id="13" dur="500"/>
                                        <p:tgtEl>
                                          <p:spTgt spid="6">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wipe(down)">
                                      <p:cBhvr>
                                        <p:cTn id="16" dur="500"/>
                                        <p:tgtEl>
                                          <p:spTgt spid="6">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wipe(down)">
                                      <p:cBhvr>
                                        <p:cTn id="19" dur="5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wipe(down)">
                                      <p:cBhvr>
                                        <p:cTn id="24" dur="500"/>
                                        <p:tgtEl>
                                          <p:spTgt spid="6">
                                            <p:txEl>
                                              <p:pRg st="5" end="5"/>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wipe(down)">
                                      <p:cBhvr>
                                        <p:cTn id="27" dur="500"/>
                                        <p:tgtEl>
                                          <p:spTgt spid="6">
                                            <p:txEl>
                                              <p:pRg st="6" end="6"/>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wipe(down)">
                                      <p:cBhvr>
                                        <p:cTn id="30" dur="500"/>
                                        <p:tgtEl>
                                          <p:spTgt spid="6">
                                            <p:txEl>
                                              <p:pRg st="7" end="7"/>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animEffect transition="in" filter="wipe(down)">
                                      <p:cBhvr>
                                        <p:cTn id="33" dur="500"/>
                                        <p:tgtEl>
                                          <p:spTgt spid="6">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6">
                                            <p:txEl>
                                              <p:pRg st="9" end="9"/>
                                            </p:txEl>
                                          </p:spTgt>
                                        </p:tgtEl>
                                        <p:attrNameLst>
                                          <p:attrName>style.visibility</p:attrName>
                                        </p:attrNameLst>
                                      </p:cBhvr>
                                      <p:to>
                                        <p:strVal val="visible"/>
                                      </p:to>
                                    </p:set>
                                    <p:animEffect transition="in" filter="wipe(down)">
                                      <p:cBhvr>
                                        <p:cTn id="38" dur="500"/>
                                        <p:tgtEl>
                                          <p:spTgt spid="6">
                                            <p:txEl>
                                              <p:pRg st="9" end="9"/>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6">
                                            <p:txEl>
                                              <p:pRg st="10" end="10"/>
                                            </p:txEl>
                                          </p:spTgt>
                                        </p:tgtEl>
                                        <p:attrNameLst>
                                          <p:attrName>style.visibility</p:attrName>
                                        </p:attrNameLst>
                                      </p:cBhvr>
                                      <p:to>
                                        <p:strVal val="visible"/>
                                      </p:to>
                                    </p:set>
                                    <p:animEffect transition="in" filter="wipe(down)">
                                      <p:cBhvr>
                                        <p:cTn id="41" dur="500"/>
                                        <p:tgtEl>
                                          <p:spTgt spid="6">
                                            <p:txEl>
                                              <p:pRg st="10" end="10"/>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6">
                                            <p:txEl>
                                              <p:pRg st="11" end="11"/>
                                            </p:txEl>
                                          </p:spTgt>
                                        </p:tgtEl>
                                        <p:attrNameLst>
                                          <p:attrName>style.visibility</p:attrName>
                                        </p:attrNameLst>
                                      </p:cBhvr>
                                      <p:to>
                                        <p:strVal val="visible"/>
                                      </p:to>
                                    </p:set>
                                    <p:animEffect transition="in" filter="wipe(down)">
                                      <p:cBhvr>
                                        <p:cTn id="44" dur="500"/>
                                        <p:tgtEl>
                                          <p:spTgt spid="6">
                                            <p:txEl>
                                              <p:pRg st="11" end="11"/>
                                            </p:txEl>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6">
                                            <p:txEl>
                                              <p:pRg st="12" end="12"/>
                                            </p:txEl>
                                          </p:spTgt>
                                        </p:tgtEl>
                                        <p:attrNameLst>
                                          <p:attrName>style.visibility</p:attrName>
                                        </p:attrNameLst>
                                      </p:cBhvr>
                                      <p:to>
                                        <p:strVal val="visible"/>
                                      </p:to>
                                    </p:set>
                                    <p:animEffect transition="in" filter="wipe(down)">
                                      <p:cBhvr>
                                        <p:cTn id="47" dur="500"/>
                                        <p:tgtEl>
                                          <p:spTgt spid="6">
                                            <p:txEl>
                                              <p:pRg st="12" end="12"/>
                                            </p:txEl>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6">
                                            <p:txEl>
                                              <p:pRg st="13" end="13"/>
                                            </p:txEl>
                                          </p:spTgt>
                                        </p:tgtEl>
                                        <p:attrNameLst>
                                          <p:attrName>style.visibility</p:attrName>
                                        </p:attrNameLst>
                                      </p:cBhvr>
                                      <p:to>
                                        <p:strVal val="visible"/>
                                      </p:to>
                                    </p:set>
                                    <p:animEffect transition="in" filter="wipe(down)">
                                      <p:cBhvr>
                                        <p:cTn id="50" dur="500"/>
                                        <p:tgtEl>
                                          <p:spTgt spid="6">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884238"/>
          </a:xfrm>
        </p:spPr>
        <p:txBody>
          <a:bodyPr/>
          <a:lstStyle/>
          <a:p>
            <a:r>
              <a:rPr lang="en-US" b="1" dirty="0" smtClean="0"/>
              <a:t>Love Your Enemies?</a:t>
            </a:r>
            <a:endParaRPr lang="en-US" b="1" dirty="0"/>
          </a:p>
        </p:txBody>
      </p:sp>
      <p:sp>
        <p:nvSpPr>
          <p:cNvPr id="3" name="Content Placeholder 2"/>
          <p:cNvSpPr>
            <a:spLocks noGrp="1"/>
          </p:cNvSpPr>
          <p:nvPr>
            <p:ph sz="quarter" idx="1"/>
          </p:nvPr>
        </p:nvSpPr>
        <p:spPr>
          <a:xfrm>
            <a:off x="0" y="1447800"/>
            <a:ext cx="5334000" cy="5410200"/>
          </a:xfrm>
        </p:spPr>
        <p:txBody>
          <a:bodyPr>
            <a:normAutofit fontScale="92500"/>
          </a:bodyPr>
          <a:lstStyle/>
          <a:p>
            <a:r>
              <a:rPr lang="en-US" dirty="0" smtClean="0"/>
              <a:t>"If you love those who love you, what credit is that to you? For even sinners love those who love them. And if you do good to those who do good to you, what credit is that to you? For even sinners do the same. And if you lend to those from whom you hope to receive, what credit is that to you? Even sinners lend to sinners, to receive as much again. </a:t>
            </a:r>
            <a:r>
              <a:rPr lang="en-US" b="1" u="sng" dirty="0" smtClean="0"/>
              <a:t>But love your enemies</a:t>
            </a:r>
            <a:r>
              <a:rPr lang="en-US" dirty="0" smtClean="0"/>
              <a:t>, and do good, and lend, expecting nothing in return; and your reward will be great, and you will be sons of the Most High; for he is kind to the ungrateful and the selfish. (Luke 6:32-35 RSV)</a:t>
            </a:r>
            <a:endParaRPr lang="en-US" dirty="0"/>
          </a:p>
        </p:txBody>
      </p:sp>
      <p:pic>
        <p:nvPicPr>
          <p:cNvPr id="5" name="Content Placeholder 4" descr="1-Corinthians-13-4-8.jpg"/>
          <p:cNvPicPr>
            <a:picLocks noGrp="1" noChangeAspect="1"/>
          </p:cNvPicPr>
          <p:nvPr>
            <p:ph sz="quarter" idx="2"/>
          </p:nvPr>
        </p:nvPicPr>
        <p:blipFill>
          <a:blip r:embed="rId2"/>
          <a:stretch>
            <a:fillRect/>
          </a:stretch>
        </p:blipFill>
        <p:spPr>
          <a:xfrm>
            <a:off x="5394325" y="1524000"/>
            <a:ext cx="3749675" cy="2486627"/>
          </a:xfrm>
        </p:spPr>
      </p:pic>
      <p:sp>
        <p:nvSpPr>
          <p:cNvPr id="6" name="TextBox 5"/>
          <p:cNvSpPr txBox="1"/>
          <p:nvPr/>
        </p:nvSpPr>
        <p:spPr>
          <a:xfrm>
            <a:off x="5562600" y="3962400"/>
            <a:ext cx="3276600" cy="707886"/>
          </a:xfrm>
          <a:prstGeom prst="rect">
            <a:avLst/>
          </a:prstGeom>
          <a:noFill/>
        </p:spPr>
        <p:txBody>
          <a:bodyPr wrap="square" rtlCol="0">
            <a:spAutoFit/>
          </a:bodyPr>
          <a:lstStyle/>
          <a:p>
            <a:pPr algn="ctr"/>
            <a:r>
              <a:rPr lang="en-US" sz="2000" b="1" dirty="0" smtClean="0"/>
              <a:t>Imagine Treating Enemies Like This!</a:t>
            </a:r>
            <a:endParaRPr lang="en-US" sz="2000" b="1" dirty="0"/>
          </a:p>
        </p:txBody>
      </p:sp>
      <p:sp>
        <p:nvSpPr>
          <p:cNvPr id="7" name="TextBox 6"/>
          <p:cNvSpPr txBox="1"/>
          <p:nvPr/>
        </p:nvSpPr>
        <p:spPr>
          <a:xfrm>
            <a:off x="5334000" y="4572000"/>
            <a:ext cx="3657600" cy="1938992"/>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2000" dirty="0" smtClean="0"/>
              <a:t>No, "if your enemy is hungry, feed him; if he is thirsty, give him drink; for by so doing you will heap burning coals upon his head." Do not be overcome by evil, but overcome evil with good. (Romans 12:20-21 RSV)</a:t>
            </a:r>
            <a:endParaRPr lang="en-US" sz="2000" dirty="0"/>
          </a:p>
        </p:txBody>
      </p:sp>
    </p:spTree>
  </p:cSld>
  <p:clrMapOvr>
    <a:masterClrMapping/>
  </p:clrMapOvr>
  <p:transition spd="slow">
    <p:split orient="ver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My Documents\Clipart\Scrolls008.gif"/>
          <p:cNvPicPr>
            <a:picLocks noChangeAspect="1" noChangeArrowheads="1"/>
          </p:cNvPicPr>
          <p:nvPr/>
        </p:nvPicPr>
        <p:blipFill>
          <a:blip r:embed="rId2"/>
          <a:srcRect/>
          <a:stretch>
            <a:fillRect/>
          </a:stretch>
        </p:blipFill>
        <p:spPr bwMode="auto">
          <a:xfrm>
            <a:off x="0" y="762000"/>
            <a:ext cx="5235992" cy="5410200"/>
          </a:xfrm>
          <a:prstGeom prst="rect">
            <a:avLst/>
          </a:prstGeom>
          <a:noFill/>
        </p:spPr>
      </p:pic>
      <p:sp>
        <p:nvSpPr>
          <p:cNvPr id="16387" name="Text Box 3"/>
          <p:cNvSpPr txBox="1">
            <a:spLocks noChangeArrowheads="1"/>
          </p:cNvSpPr>
          <p:nvPr/>
        </p:nvSpPr>
        <p:spPr bwMode="auto">
          <a:xfrm>
            <a:off x="1066800" y="1916113"/>
            <a:ext cx="3124200" cy="2862322"/>
          </a:xfrm>
          <a:prstGeom prst="rect">
            <a:avLst/>
          </a:prstGeom>
          <a:noFill/>
          <a:ln w="9525">
            <a:noFill/>
            <a:miter lim="800000"/>
            <a:headEnd/>
            <a:tailEnd/>
          </a:ln>
          <a:effectLst/>
        </p:spPr>
        <p:txBody>
          <a:bodyPr>
            <a:spAutoFit/>
          </a:bodyPr>
          <a:lstStyle/>
          <a:p>
            <a:pPr algn="ctr"/>
            <a:r>
              <a:rPr lang="en-US" sz="3600" i="1" dirty="0" smtClean="0"/>
              <a:t>And as you wish that men would do to you, do so to them. </a:t>
            </a:r>
            <a:r>
              <a:rPr lang="en-US" sz="3600" dirty="0" smtClean="0"/>
              <a:t>(Luke 6:31 RSV)</a:t>
            </a:r>
          </a:p>
        </p:txBody>
      </p:sp>
      <p:sp>
        <p:nvSpPr>
          <p:cNvPr id="16389" name="Rectangle 5"/>
          <p:cNvSpPr>
            <a:spLocks noChangeArrowheads="1"/>
          </p:cNvSpPr>
          <p:nvPr/>
        </p:nvSpPr>
        <p:spPr bwMode="auto">
          <a:xfrm>
            <a:off x="5181600" y="762000"/>
            <a:ext cx="3886200" cy="5791200"/>
          </a:xfrm>
          <a:prstGeom prst="rect">
            <a:avLst/>
          </a:prstGeom>
          <a:noFill/>
          <a:ln w="9525">
            <a:noFill/>
            <a:miter lim="800000"/>
            <a:headEnd/>
            <a:tailEnd/>
          </a:ln>
          <a:effectLst/>
        </p:spPr>
        <p:txBody>
          <a:bodyPr/>
          <a:lstStyle/>
          <a:p>
            <a:pPr marL="342900" indent="-342900">
              <a:spcBef>
                <a:spcPct val="20000"/>
              </a:spcBef>
              <a:buFontTx/>
              <a:buChar char="•"/>
            </a:pPr>
            <a:r>
              <a:rPr lang="en-US" sz="2400" dirty="0">
                <a:latin typeface="Arial" pitchFamily="34" charset="0"/>
              </a:rPr>
              <a:t>Christ’s sermon cannot be lived by doing nothing.</a:t>
            </a:r>
          </a:p>
          <a:p>
            <a:pPr marL="342900" indent="-342900">
              <a:spcBef>
                <a:spcPct val="20000"/>
              </a:spcBef>
              <a:buFontTx/>
              <a:buChar char="•"/>
            </a:pPr>
            <a:r>
              <a:rPr lang="en-US" sz="2400" dirty="0">
                <a:latin typeface="Arial" pitchFamily="34" charset="0"/>
              </a:rPr>
              <a:t>This rule is </a:t>
            </a:r>
            <a:r>
              <a:rPr lang="en-US" sz="2400" b="1" u="sng" dirty="0">
                <a:latin typeface="Arial" pitchFamily="34" charset="0"/>
              </a:rPr>
              <a:t>a call for love.</a:t>
            </a:r>
            <a:endParaRPr lang="en-US" sz="2400" dirty="0">
              <a:latin typeface="Arial" pitchFamily="34" charset="0"/>
            </a:endParaRPr>
          </a:p>
          <a:p>
            <a:pPr marL="342900" indent="-342900">
              <a:spcBef>
                <a:spcPct val="20000"/>
              </a:spcBef>
              <a:buFontTx/>
              <a:buChar char="•"/>
            </a:pPr>
            <a:r>
              <a:rPr lang="en-US" sz="2400" dirty="0">
                <a:latin typeface="Arial" pitchFamily="34" charset="0"/>
              </a:rPr>
              <a:t>Love is the essence of all true religion. </a:t>
            </a:r>
          </a:p>
          <a:p>
            <a:pPr marL="342900" indent="-342900">
              <a:spcBef>
                <a:spcPct val="20000"/>
              </a:spcBef>
              <a:buFontTx/>
              <a:buChar char="•"/>
            </a:pPr>
            <a:r>
              <a:rPr lang="en-US" sz="2400" dirty="0">
                <a:latin typeface="Arial" pitchFamily="34" charset="0"/>
              </a:rPr>
              <a:t>Because love always takes the initiative (1 Jn. 4:10), the golden rule requires us to take the first step.</a:t>
            </a:r>
          </a:p>
          <a:p>
            <a:pPr marL="342900" indent="-342900">
              <a:spcBef>
                <a:spcPct val="20000"/>
              </a:spcBef>
              <a:buFontTx/>
              <a:buChar char="•"/>
            </a:pPr>
            <a:r>
              <a:rPr lang="en-US" sz="2400" dirty="0">
                <a:latin typeface="Arial" pitchFamily="34" charset="0"/>
              </a:rPr>
              <a:t>This truly summarizes the entirety of the OT</a:t>
            </a:r>
            <a:r>
              <a:rPr lang="en-US" sz="2400" dirty="0" smtClean="0">
                <a:latin typeface="Arial" pitchFamily="34" charset="0"/>
              </a:rPr>
              <a:t>.</a:t>
            </a:r>
            <a:endParaRPr lang="en-US" sz="2400" dirty="0">
              <a:latin typeface="Arial" pitchFamily="34" charset="0"/>
            </a:endParaRPr>
          </a:p>
        </p:txBody>
      </p:sp>
      <p:sp>
        <p:nvSpPr>
          <p:cNvPr id="5" name="TextBox 4"/>
          <p:cNvSpPr txBox="1"/>
          <p:nvPr/>
        </p:nvSpPr>
        <p:spPr>
          <a:xfrm>
            <a:off x="152400" y="54114"/>
            <a:ext cx="8077200" cy="707886"/>
          </a:xfrm>
          <a:prstGeom prst="rect">
            <a:avLst/>
          </a:prstGeom>
          <a:noFill/>
        </p:spPr>
        <p:txBody>
          <a:bodyPr wrap="square" rtlCol="0">
            <a:spAutoFit/>
          </a:bodyPr>
          <a:lstStyle/>
          <a:p>
            <a:r>
              <a:rPr lang="en-US" sz="4000" b="1" dirty="0" smtClean="0">
                <a:solidFill>
                  <a:schemeClr val="tx2"/>
                </a:solidFill>
                <a:latin typeface="+mj-lt"/>
              </a:rPr>
              <a:t>Remember The “Golden Rule”</a:t>
            </a:r>
            <a:endParaRPr lang="en-US" sz="4000" b="1" dirty="0">
              <a:solidFill>
                <a:schemeClr val="tx2"/>
              </a:solidFill>
              <a:latin typeface="+mj-lt"/>
            </a:endParaRPr>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down)">
                                      <p:cBhvr>
                                        <p:cTn id="7" dur="500"/>
                                        <p:tgtEl>
                                          <p:spTgt spid="16389">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6389">
                                            <p:txEl>
                                              <p:pRg st="1" end="1"/>
                                            </p:txEl>
                                          </p:spTgt>
                                        </p:tgtEl>
                                        <p:attrNameLst>
                                          <p:attrName>style.visibility</p:attrName>
                                        </p:attrNameLst>
                                      </p:cBhvr>
                                      <p:to>
                                        <p:strVal val="visible"/>
                                      </p:to>
                                    </p:set>
                                    <p:animEffect transition="in" filter="wipe(down)">
                                      <p:cBhvr>
                                        <p:cTn id="10" dur="500"/>
                                        <p:tgtEl>
                                          <p:spTgt spid="16389">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6389">
                                            <p:txEl>
                                              <p:pRg st="2" end="2"/>
                                            </p:txEl>
                                          </p:spTgt>
                                        </p:tgtEl>
                                        <p:attrNameLst>
                                          <p:attrName>style.visibility</p:attrName>
                                        </p:attrNameLst>
                                      </p:cBhvr>
                                      <p:to>
                                        <p:strVal val="visible"/>
                                      </p:to>
                                    </p:set>
                                    <p:animEffect transition="in" filter="wipe(down)">
                                      <p:cBhvr>
                                        <p:cTn id="13" dur="500"/>
                                        <p:tgtEl>
                                          <p:spTgt spid="16389">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16389">
                                            <p:txEl>
                                              <p:pRg st="3" end="3"/>
                                            </p:txEl>
                                          </p:spTgt>
                                        </p:tgtEl>
                                        <p:attrNameLst>
                                          <p:attrName>style.visibility</p:attrName>
                                        </p:attrNameLst>
                                      </p:cBhvr>
                                      <p:to>
                                        <p:strVal val="visible"/>
                                      </p:to>
                                    </p:set>
                                    <p:animEffect transition="in" filter="wipe(down)">
                                      <p:cBhvr>
                                        <p:cTn id="16" dur="500"/>
                                        <p:tgtEl>
                                          <p:spTgt spid="16389">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6389">
                                            <p:txEl>
                                              <p:pRg st="4" end="4"/>
                                            </p:txEl>
                                          </p:spTgt>
                                        </p:tgtEl>
                                        <p:attrNameLst>
                                          <p:attrName>style.visibility</p:attrName>
                                        </p:attrNameLst>
                                      </p:cBhvr>
                                      <p:to>
                                        <p:strVal val="visible"/>
                                      </p:to>
                                    </p:set>
                                    <p:animEffect transition="in" filter="wipe(down)">
                                      <p:cBhvr>
                                        <p:cTn id="19" dur="500"/>
                                        <p:tgtEl>
                                          <p:spTgt spid="1638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81000"/>
            <a:ext cx="7772400" cy="685800"/>
          </a:xfrm>
        </p:spPr>
        <p:txBody>
          <a:bodyPr>
            <a:normAutofit fontScale="90000"/>
          </a:bodyPr>
          <a:lstStyle/>
          <a:p>
            <a:r>
              <a:rPr lang="en-US" b="1" dirty="0" smtClean="0">
                <a:latin typeface="Arial" pitchFamily="34" charset="0"/>
              </a:rPr>
              <a:t>We Must Make Application!</a:t>
            </a:r>
            <a:endParaRPr lang="en-US" b="1" dirty="0">
              <a:latin typeface="Arial" pitchFamily="34" charset="0"/>
            </a:endParaRPr>
          </a:p>
        </p:txBody>
      </p:sp>
      <p:sp>
        <p:nvSpPr>
          <p:cNvPr id="10243" name="Rectangle 3"/>
          <p:cNvSpPr>
            <a:spLocks noGrp="1" noChangeArrowheads="1"/>
          </p:cNvSpPr>
          <p:nvPr>
            <p:ph type="body" sz="half" idx="1"/>
          </p:nvPr>
        </p:nvSpPr>
        <p:spPr>
          <a:xfrm>
            <a:off x="0" y="2209800"/>
            <a:ext cx="4648200" cy="3352800"/>
          </a:xfrm>
        </p:spPr>
        <p:txBody>
          <a:bodyPr>
            <a:normAutofit fontScale="92500" lnSpcReduction="10000"/>
          </a:bodyPr>
          <a:lstStyle/>
          <a:p>
            <a:pPr>
              <a:buFontTx/>
              <a:buNone/>
            </a:pPr>
            <a:r>
              <a:rPr lang="en-US" sz="3600" dirty="0">
                <a:latin typeface="Arial" pitchFamily="34" charset="0"/>
              </a:rPr>
              <a:t>Matthew 7:12 - </a:t>
            </a:r>
            <a:r>
              <a:rPr lang="en-US" sz="3600" i="1" dirty="0">
                <a:latin typeface="Arial" pitchFamily="34" charset="0"/>
              </a:rPr>
              <a:t>“In everything, therefore, treat people the same way you want them to treat you, for this is the Law and the Prophets.”</a:t>
            </a:r>
            <a:endParaRPr lang="en-US" sz="3600" b="1" i="1" u="sng" dirty="0">
              <a:latin typeface="Arial" pitchFamily="34" charset="0"/>
            </a:endParaRPr>
          </a:p>
        </p:txBody>
      </p:sp>
      <p:sp>
        <p:nvSpPr>
          <p:cNvPr id="10244" name="Rectangle 4"/>
          <p:cNvSpPr>
            <a:spLocks noGrp="1" noChangeArrowheads="1"/>
          </p:cNvSpPr>
          <p:nvPr>
            <p:ph type="body" sz="half" idx="2"/>
          </p:nvPr>
        </p:nvSpPr>
        <p:spPr>
          <a:xfrm>
            <a:off x="4572000" y="1295400"/>
            <a:ext cx="4419600" cy="5257800"/>
          </a:xfrm>
        </p:spPr>
        <p:txBody>
          <a:bodyPr>
            <a:noAutofit/>
          </a:bodyPr>
          <a:lstStyle/>
          <a:p>
            <a:r>
              <a:rPr lang="en-US" dirty="0"/>
              <a:t>Most people do not apply because they are selfish and self-centered.</a:t>
            </a:r>
          </a:p>
          <a:p>
            <a:r>
              <a:rPr lang="en-US" dirty="0"/>
              <a:t>How are men to be released from their basic </a:t>
            </a:r>
            <a:r>
              <a:rPr lang="en-US" dirty="0" smtClean="0"/>
              <a:t>selfishness?</a:t>
            </a:r>
            <a:endParaRPr lang="en-US" dirty="0"/>
          </a:p>
          <a:p>
            <a:r>
              <a:rPr lang="en-US" b="1" u="sng" dirty="0"/>
              <a:t>By looking first at God!</a:t>
            </a:r>
          </a:p>
          <a:p>
            <a:r>
              <a:rPr lang="en-US" dirty="0"/>
              <a:t>Matthew 22:37-39</a:t>
            </a:r>
          </a:p>
          <a:p>
            <a:r>
              <a:rPr lang="en-US" dirty="0"/>
              <a:t>What this says is that only God can deliver us from ourselves and enable us to love others selflessly.</a:t>
            </a:r>
          </a:p>
          <a:p>
            <a:endParaRPr lang="en-US" dirty="0"/>
          </a:p>
        </p:txBody>
      </p:sp>
    </p:spTree>
  </p:cSld>
  <p:clrMapOvr>
    <a:masterClrMapping/>
  </p:clrMapOvr>
  <p:transition spd="slow">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 calcmode="lin" valueType="num">
                                      <p:cBhvr additive="base">
                                        <p:cTn id="13"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244">
                                            <p:txEl>
                                              <p:pRg st="0" end="0"/>
                                            </p:txEl>
                                          </p:spTgt>
                                        </p:tgtEl>
                                        <p:attrNameLst>
                                          <p:attrName>style.visibility</p:attrName>
                                        </p:attrNameLst>
                                      </p:cBhvr>
                                      <p:to>
                                        <p:strVal val="visible"/>
                                      </p:to>
                                    </p:set>
                                    <p:animEffect transition="in" filter="fade">
                                      <p:cBhvr>
                                        <p:cTn id="19" dur="2000"/>
                                        <p:tgtEl>
                                          <p:spTgt spid="10244">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0244">
                                            <p:txEl>
                                              <p:pRg st="1" end="1"/>
                                            </p:txEl>
                                          </p:spTgt>
                                        </p:tgtEl>
                                        <p:attrNameLst>
                                          <p:attrName>style.visibility</p:attrName>
                                        </p:attrNameLst>
                                      </p:cBhvr>
                                      <p:to>
                                        <p:strVal val="visible"/>
                                      </p:to>
                                    </p:set>
                                    <p:animEffect transition="in" filter="fade">
                                      <p:cBhvr>
                                        <p:cTn id="22" dur="2000"/>
                                        <p:tgtEl>
                                          <p:spTgt spid="10244">
                                            <p:txEl>
                                              <p:pRg st="1" end="1"/>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244">
                                            <p:txEl>
                                              <p:pRg st="2" end="2"/>
                                            </p:txEl>
                                          </p:spTgt>
                                        </p:tgtEl>
                                        <p:attrNameLst>
                                          <p:attrName>style.visibility</p:attrName>
                                        </p:attrNameLst>
                                      </p:cBhvr>
                                      <p:to>
                                        <p:strVal val="visible"/>
                                      </p:to>
                                    </p:set>
                                    <p:animEffect transition="in" filter="fade">
                                      <p:cBhvr>
                                        <p:cTn id="25" dur="2000"/>
                                        <p:tgtEl>
                                          <p:spTgt spid="10244">
                                            <p:txEl>
                                              <p:pRg st="2" end="2"/>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0244">
                                            <p:txEl>
                                              <p:pRg st="3" end="3"/>
                                            </p:txEl>
                                          </p:spTgt>
                                        </p:tgtEl>
                                        <p:attrNameLst>
                                          <p:attrName>style.visibility</p:attrName>
                                        </p:attrNameLst>
                                      </p:cBhvr>
                                      <p:to>
                                        <p:strVal val="visible"/>
                                      </p:to>
                                    </p:set>
                                    <p:animEffect transition="in" filter="fade">
                                      <p:cBhvr>
                                        <p:cTn id="28" dur="2000"/>
                                        <p:tgtEl>
                                          <p:spTgt spid="10244">
                                            <p:txEl>
                                              <p:pRg st="3" end="3"/>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244">
                                            <p:txEl>
                                              <p:pRg st="4" end="4"/>
                                            </p:txEl>
                                          </p:spTgt>
                                        </p:tgtEl>
                                        <p:attrNameLst>
                                          <p:attrName>style.visibility</p:attrName>
                                        </p:attrNameLst>
                                      </p:cBhvr>
                                      <p:to>
                                        <p:strVal val="visible"/>
                                      </p:to>
                                    </p:set>
                                    <p:animEffect transition="in" filter="fade">
                                      <p:cBhvr>
                                        <p:cTn id="31" dur="2000"/>
                                        <p:tgtEl>
                                          <p:spTgt spid="1024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3" grpId="0" build="p" autoUpdateAnimBg="0"/>
      <p:bldP spid="1024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08038"/>
          </a:xfrm>
        </p:spPr>
        <p:txBody>
          <a:bodyPr>
            <a:normAutofit fontScale="90000"/>
          </a:bodyPr>
          <a:lstStyle/>
          <a:p>
            <a:r>
              <a:rPr lang="en-US" b="1" dirty="0" smtClean="0"/>
              <a:t>The Ultimate Example of Loving Our Enemies</a:t>
            </a:r>
            <a:endParaRPr lang="en-US" b="1" dirty="0"/>
          </a:p>
        </p:txBody>
      </p:sp>
      <p:pic>
        <p:nvPicPr>
          <p:cNvPr id="4" name="Content Placeholder 3" descr="jesus_on_cross_crucifixion-full.jpg"/>
          <p:cNvPicPr>
            <a:picLocks noGrp="1" noChangeAspect="1"/>
          </p:cNvPicPr>
          <p:nvPr>
            <p:ph sz="quarter" idx="1"/>
          </p:nvPr>
        </p:nvPicPr>
        <p:blipFill>
          <a:blip r:embed="rId2"/>
          <a:stretch>
            <a:fillRect/>
          </a:stretch>
        </p:blipFill>
        <p:spPr>
          <a:xfrm>
            <a:off x="2133600" y="1066800"/>
            <a:ext cx="4876800" cy="4267200"/>
          </a:xfrm>
        </p:spPr>
      </p:pic>
      <p:sp>
        <p:nvSpPr>
          <p:cNvPr id="5" name="TextBox 4"/>
          <p:cNvSpPr txBox="1"/>
          <p:nvPr/>
        </p:nvSpPr>
        <p:spPr>
          <a:xfrm>
            <a:off x="152400" y="5410200"/>
            <a:ext cx="8839200" cy="1138773"/>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3400" dirty="0" smtClean="0"/>
              <a:t>And Jesus said, "Father, forgive them; for they know not what they do."  (Luke 23:34a RSV)</a:t>
            </a:r>
            <a:endParaRPr lang="en-US" sz="3400" dirty="0"/>
          </a:p>
        </p:txBody>
      </p:sp>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11274</TotalTime>
  <Words>1006</Words>
  <Application>Microsoft Office PowerPoint</Application>
  <PresentationFormat>On-screen Show (4:3)</PresentationFormat>
  <Paragraphs>67</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Slide 1</vt:lpstr>
      <vt:lpstr>The Unthinkable Command!</vt:lpstr>
      <vt:lpstr>Be-Attitudes (6:20-21) : Christian’s Character</vt:lpstr>
      <vt:lpstr>The “Woes” (6:24-26)</vt:lpstr>
      <vt:lpstr>The Unthinkable Command…</vt:lpstr>
      <vt:lpstr>Love Your Enemies?</vt:lpstr>
      <vt:lpstr>Slide 7</vt:lpstr>
      <vt:lpstr>We Must Make Application!</vt:lpstr>
      <vt:lpstr>The Ultimate Example of Loving Our Enemies</vt:lpstr>
      <vt:lpstr>Be A Wise Man…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Chapter 6</dc:title>
  <dc:creator>DELL</dc:creator>
  <cp:lastModifiedBy>DELL</cp:lastModifiedBy>
  <cp:revision>18</cp:revision>
  <dcterms:created xsi:type="dcterms:W3CDTF">2018-06-30T18:20:38Z</dcterms:created>
  <dcterms:modified xsi:type="dcterms:W3CDTF">2018-07-08T14:15:20Z</dcterms:modified>
</cp:coreProperties>
</file>