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59" r:id="rId4"/>
    <p:sldId id="260" r:id="rId5"/>
    <p:sldId id="263" r:id="rId6"/>
    <p:sldId id="264" r:id="rId7"/>
    <p:sldId id="257" r:id="rId8"/>
    <p:sldId id="258" r:id="rId9"/>
    <p:sldId id="262"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9" d="100"/>
          <a:sy n="79" d="100"/>
        </p:scale>
        <p:origin x="-37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9/16/2018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9/16/2018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9/16/2018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9/16/2018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9/16/2018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9/16/2018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Material by </a:t>
            </a:r>
            <a:r>
              <a:rPr lang="en-US" dirty="0"/>
              <a:t>Warren E. Berkley  From Expository Files 1.9; September, </a:t>
            </a:r>
            <a:r>
              <a:rPr lang="en-US" dirty="0" smtClean="0"/>
              <a:t>1994</a:t>
            </a:r>
          </a:p>
          <a:p>
            <a:r>
              <a:rPr lang="en-US" dirty="0" smtClean="0"/>
              <a:t>A commentary on Isaiah by Homer Hailey</a:t>
            </a:r>
            <a:endParaRPr lang="en-US" dirty="0"/>
          </a:p>
        </p:txBody>
      </p:sp>
    </p:spTree>
    <p:extLst>
      <p:ext uri="{BB962C8B-B14F-4D97-AF65-F5344CB8AC3E}">
        <p14:creationId xmlns="" xmlns:p14="http://schemas.microsoft.com/office/powerpoint/2010/main" val="1746300563"/>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32388"/>
            <a:ext cx="6100175" cy="1641490"/>
          </a:xfrm>
        </p:spPr>
        <p:txBody>
          <a:bodyPr>
            <a:normAutofit/>
          </a:bodyPr>
          <a:lstStyle/>
          <a:p>
            <a:pPr algn="l"/>
            <a:r>
              <a:rPr lang="en-US" sz="8000" dirty="0" smtClean="0"/>
              <a:t>God’s </a:t>
            </a:r>
            <a:r>
              <a:rPr lang="en-US" sz="8000" dirty="0" smtClean="0"/>
              <a:t>Strength!</a:t>
            </a:r>
            <a:endParaRPr lang="en-US" sz="8000" dirty="0"/>
          </a:p>
        </p:txBody>
      </p:sp>
      <p:sp>
        <p:nvSpPr>
          <p:cNvPr id="3" name="Subtitle 2"/>
          <p:cNvSpPr>
            <a:spLocks noGrp="1"/>
          </p:cNvSpPr>
          <p:nvPr>
            <p:ph type="subTitle" idx="1"/>
          </p:nvPr>
        </p:nvSpPr>
        <p:spPr>
          <a:xfrm>
            <a:off x="6075122" y="0"/>
            <a:ext cx="6116877" cy="6858000"/>
          </a:xfrm>
        </p:spPr>
        <p:txBody>
          <a:bodyPr>
            <a:normAutofit/>
          </a:bodyPr>
          <a:lstStyle/>
          <a:p>
            <a:pPr algn="l"/>
            <a:r>
              <a:rPr lang="en-US" sz="3500" b="1" dirty="0" smtClean="0"/>
              <a:t>Isaiah </a:t>
            </a:r>
            <a:r>
              <a:rPr lang="en-US" sz="3500" b="1" dirty="0" smtClean="0"/>
              <a:t>40 - Outline</a:t>
            </a:r>
          </a:p>
          <a:p>
            <a:pPr algn="l">
              <a:buFont typeface="Arial" pitchFamily="34" charset="0"/>
              <a:buChar char="•"/>
            </a:pPr>
            <a:r>
              <a:rPr lang="en-US" sz="2800" dirty="0" smtClean="0"/>
              <a:t> Comfort: Pardon through grace (1-2)</a:t>
            </a:r>
          </a:p>
          <a:p>
            <a:pPr algn="l">
              <a:buFont typeface="Arial" pitchFamily="34" charset="0"/>
              <a:buChar char="•"/>
            </a:pPr>
            <a:r>
              <a:rPr lang="en-US" sz="2800" dirty="0" smtClean="0"/>
              <a:t> Make preparation (3-5)</a:t>
            </a:r>
          </a:p>
          <a:p>
            <a:pPr algn="l">
              <a:buFont typeface="Arial" pitchFamily="34" charset="0"/>
              <a:buChar char="•"/>
            </a:pPr>
            <a:r>
              <a:rPr lang="en-US" sz="2800" dirty="0" smtClean="0"/>
              <a:t> The enduring word (6-8)</a:t>
            </a:r>
          </a:p>
          <a:p>
            <a:pPr algn="l">
              <a:buFont typeface="Arial" pitchFamily="34" charset="0"/>
              <a:buChar char="•"/>
            </a:pPr>
            <a:r>
              <a:rPr lang="en-US" sz="2800" dirty="0" smtClean="0"/>
              <a:t> Declare the tidings! (9-11)</a:t>
            </a:r>
          </a:p>
          <a:p>
            <a:pPr algn="l">
              <a:buFont typeface="Arial" pitchFamily="34" charset="0"/>
              <a:buChar char="•"/>
            </a:pPr>
            <a:r>
              <a:rPr lang="en-US" sz="2800" dirty="0" smtClean="0"/>
              <a:t> The Incomparable greatness of Jehovah (12-31)</a:t>
            </a:r>
          </a:p>
          <a:p>
            <a:pPr algn="l"/>
            <a:r>
              <a:rPr lang="en-US" dirty="0" smtClean="0"/>
              <a:t>	</a:t>
            </a:r>
            <a:r>
              <a:rPr lang="en-US" sz="2200" dirty="0" smtClean="0"/>
              <a:t>Jehovah and creation (12-14)</a:t>
            </a:r>
          </a:p>
          <a:p>
            <a:pPr algn="l"/>
            <a:r>
              <a:rPr lang="en-US" sz="2200" dirty="0" smtClean="0"/>
              <a:t>	</a:t>
            </a:r>
            <a:r>
              <a:rPr lang="en-US" sz="2200" dirty="0" smtClean="0"/>
              <a:t>Jehovah and the nations (15-17)</a:t>
            </a:r>
          </a:p>
          <a:p>
            <a:pPr algn="l"/>
            <a:r>
              <a:rPr lang="en-US" sz="2200" dirty="0" smtClean="0"/>
              <a:t>	</a:t>
            </a:r>
            <a:r>
              <a:rPr lang="en-US" sz="2200" dirty="0" smtClean="0"/>
              <a:t>Jehovah and the idols (18-21)</a:t>
            </a:r>
          </a:p>
          <a:p>
            <a:pPr algn="l"/>
            <a:r>
              <a:rPr lang="en-US" sz="2200" dirty="0" smtClean="0"/>
              <a:t>	</a:t>
            </a:r>
            <a:r>
              <a:rPr lang="en-US" sz="2200" dirty="0" smtClean="0"/>
              <a:t>Jehovah and the princes of earth (22-25)</a:t>
            </a:r>
          </a:p>
          <a:p>
            <a:pPr algn="l"/>
            <a:r>
              <a:rPr lang="en-US" sz="2200" dirty="0" smtClean="0"/>
              <a:t>	</a:t>
            </a:r>
            <a:r>
              <a:rPr lang="en-US" sz="2200" dirty="0" smtClean="0"/>
              <a:t>Jehovah and the glorious assurance (26-31)</a:t>
            </a:r>
          </a:p>
          <a:p>
            <a:pPr algn="l"/>
            <a:r>
              <a:rPr lang="en-US" sz="2200" dirty="0" smtClean="0"/>
              <a:t>	</a:t>
            </a:r>
            <a:endParaRPr lang="en-US" sz="2200" dirty="0" smtClean="0"/>
          </a:p>
          <a:p>
            <a:pPr algn="l"/>
            <a:endParaRPr lang="en-US"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5979695" cy="4151617"/>
          </a:xfrm>
          <a:prstGeom prst="rect">
            <a:avLst/>
          </a:prstGeom>
        </p:spPr>
      </p:pic>
    </p:spTree>
    <p:extLst>
      <p:ext uri="{BB962C8B-B14F-4D97-AF65-F5344CB8AC3E}">
        <p14:creationId xmlns="" xmlns:p14="http://schemas.microsoft.com/office/powerpoint/2010/main" val="2145500543"/>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Incomparable Greatness of God</a:t>
            </a:r>
            <a:endParaRPr lang="en-US" dirty="0"/>
          </a:p>
        </p:txBody>
      </p:sp>
      <p:sp>
        <p:nvSpPr>
          <p:cNvPr id="3" name="Content Placeholder 2"/>
          <p:cNvSpPr>
            <a:spLocks noGrp="1"/>
          </p:cNvSpPr>
          <p:nvPr>
            <p:ph sz="half" idx="1"/>
          </p:nvPr>
        </p:nvSpPr>
        <p:spPr>
          <a:xfrm>
            <a:off x="0" y="1866588"/>
            <a:ext cx="7652084" cy="4991411"/>
          </a:xfrm>
        </p:spPr>
        <p:txBody>
          <a:bodyPr>
            <a:noAutofit/>
          </a:bodyPr>
          <a:lstStyle/>
          <a:p>
            <a:pPr>
              <a:buNone/>
            </a:pPr>
            <a:r>
              <a:rPr lang="en-US" sz="3900" baseline="30000" dirty="0" smtClean="0"/>
              <a:t>Get you up to a high mountain, O Zion, herald of good tidings; lift up your voice with strength, O Jerusalem, herald of good tidings, lift it up, fear not; say to the cities of Judah, </a:t>
            </a:r>
            <a:r>
              <a:rPr lang="en-US" sz="3900" b="1" baseline="30000" dirty="0" smtClean="0"/>
              <a:t>"Behold your God!" Behold, the Lord GOD comes with might, and his arm rules for him</a:t>
            </a:r>
            <a:r>
              <a:rPr lang="en-US" sz="3900" baseline="30000" dirty="0" smtClean="0"/>
              <a:t>; behold, his reward is with him, and his recompense before him. </a:t>
            </a:r>
            <a:r>
              <a:rPr lang="en-US" sz="3900" b="1" baseline="30000" dirty="0" smtClean="0"/>
              <a:t>He will feed his flock like a shepherd, he will gather the lambs in his arms, he will carry them in his bosom, and gently lead those that are with young.</a:t>
            </a:r>
            <a:r>
              <a:rPr lang="en-US" sz="3900" baseline="30000" dirty="0" smtClean="0"/>
              <a:t> Who has measured the waters in the hollow of his hand and marked off the heavens with a span, enclosed the dust of the earth in a measure and weighed the mountains in scales and the hills in a balance? (Isaiah 40:9-12 RSV)</a:t>
            </a:r>
            <a:endParaRPr lang="en-US" sz="3900" dirty="0"/>
          </a:p>
        </p:txBody>
      </p:sp>
      <p:pic>
        <p:nvPicPr>
          <p:cNvPr id="5" name="Content Placeholder 4"/>
          <p:cNvPicPr>
            <a:picLocks noGrp="1" noChangeAspect="1"/>
          </p:cNvPicPr>
          <p:nvPr>
            <p:ph sz="half" idx="2"/>
          </p:nvPr>
        </p:nvPicPr>
        <p:blipFill>
          <a:blip r:embed="rId2"/>
          <a:stretch>
            <a:fillRect/>
          </a:stretch>
        </p:blipFill>
        <p:spPr>
          <a:xfrm>
            <a:off x="7637172" y="1864895"/>
            <a:ext cx="4450205" cy="4450205"/>
          </a:xfrm>
        </p:spPr>
      </p:pic>
    </p:spTree>
    <p:extLst>
      <p:ext uri="{BB962C8B-B14F-4D97-AF65-F5344CB8AC3E}">
        <p14:creationId xmlns="" xmlns:p14="http://schemas.microsoft.com/office/powerpoint/2010/main" val="2655390821"/>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58"/>
            <a:ext cx="10515600" cy="917956"/>
          </a:xfrm>
        </p:spPr>
        <p:txBody>
          <a:bodyPr/>
          <a:lstStyle/>
          <a:p>
            <a:r>
              <a:rPr lang="en-US" dirty="0" smtClean="0"/>
              <a:t>The Mighty Lord…</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 xmlns:a14="http://schemas.microsoft.com/office/drawing/2010/main" val="0"/>
              </a:ext>
            </a:extLst>
          </a:blip>
          <a:stretch>
            <a:fillRect/>
          </a:stretch>
        </p:blipFill>
        <p:spPr>
          <a:xfrm>
            <a:off x="2050171" y="943714"/>
            <a:ext cx="3210758" cy="3582737"/>
          </a:xfrm>
        </p:spPr>
      </p:pic>
      <p:pic>
        <p:nvPicPr>
          <p:cNvPr id="5" name="Content Placeholder 4"/>
          <p:cNvPicPr>
            <a:picLocks noGrp="1" noChangeAspect="1"/>
          </p:cNvPicPr>
          <p:nvPr>
            <p:ph sz="half" idx="2"/>
          </p:nvPr>
        </p:nvPicPr>
        <p:blipFill>
          <a:blip r:embed="rId3" cstate="screen">
            <a:extLst>
              <a:ext uri="{28A0092B-C50C-407E-A947-70E740481C1C}">
                <a14:useLocalDpi xmlns="" xmlns:a14="http://schemas.microsoft.com/office/drawing/2010/main" val="0"/>
              </a:ext>
            </a:extLst>
          </a:blip>
          <a:stretch>
            <a:fillRect/>
          </a:stretch>
        </p:blipFill>
        <p:spPr>
          <a:xfrm>
            <a:off x="5957745" y="943714"/>
            <a:ext cx="5033962" cy="3565222"/>
          </a:xfrm>
        </p:spPr>
      </p:pic>
      <p:sp>
        <p:nvSpPr>
          <p:cNvPr id="7" name="TextBox 6"/>
          <p:cNvSpPr txBox="1"/>
          <p:nvPr/>
        </p:nvSpPr>
        <p:spPr>
          <a:xfrm>
            <a:off x="0" y="4764507"/>
            <a:ext cx="12192000" cy="2077492"/>
          </a:xfrm>
          <a:prstGeom prst="rect">
            <a:avLst/>
          </a:prstGeom>
        </p:spPr>
        <p:style>
          <a:lnRef idx="3">
            <a:schemeClr val="lt1"/>
          </a:lnRef>
          <a:fillRef idx="1">
            <a:schemeClr val="dk1"/>
          </a:fillRef>
          <a:effectRef idx="1">
            <a:schemeClr val="dk1"/>
          </a:effectRef>
          <a:fontRef idx="minor">
            <a:schemeClr val="lt1"/>
          </a:fontRef>
        </p:style>
        <p:txBody>
          <a:bodyPr wrap="square" tIns="182880" rtlCol="0" anchor="ctr">
            <a:spAutoFit/>
          </a:bodyPr>
          <a:lstStyle/>
          <a:p>
            <a:pPr algn="ctr"/>
            <a:r>
              <a:rPr lang="en-US" sz="4000" baseline="30000" dirty="0" smtClean="0">
                <a:latin typeface="Arial Narrow" pitchFamily="34" charset="0"/>
              </a:rPr>
              <a:t>Behold, the nations are like a drop from a bucket, and are accounted as the dust on the scales; behold, he takes up the isles like fine dust. Lebanon would not suffice for fuel, nor are its beasts enough for a burnt offering. All the nations are as nothing before him, they are accounted by him as less than nothing and</a:t>
            </a:r>
            <a:r>
              <a:rPr lang="en-US" sz="4000" dirty="0" smtClean="0">
                <a:latin typeface="Arial Narrow" pitchFamily="34" charset="0"/>
              </a:rPr>
              <a:t> </a:t>
            </a:r>
            <a:r>
              <a:rPr lang="en-US" sz="4000" baseline="30000" dirty="0" smtClean="0">
                <a:latin typeface="Arial Narrow" pitchFamily="34" charset="0"/>
              </a:rPr>
              <a:t>emptiness. (Isaiah 40:15-17 RSV)</a:t>
            </a:r>
            <a:endParaRPr lang="en-US" sz="4000" dirty="0">
              <a:latin typeface="Arial Narrow" pitchFamily="34" charset="0"/>
            </a:endParaRPr>
          </a:p>
        </p:txBody>
      </p:sp>
    </p:spTree>
    <p:extLst>
      <p:ext uri="{BB962C8B-B14F-4D97-AF65-F5344CB8AC3E}">
        <p14:creationId xmlns="" xmlns:p14="http://schemas.microsoft.com/office/powerpoint/2010/main" val="4190677227"/>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Lx9cuOUQAAzqE0.jpg"/>
          <p:cNvPicPr>
            <a:picLocks noChangeAspect="1"/>
          </p:cNvPicPr>
          <p:nvPr/>
        </p:nvPicPr>
        <p:blipFill>
          <a:blip r:embed="rId2"/>
          <a:stretch>
            <a:fillRect/>
          </a:stretch>
        </p:blipFill>
        <p:spPr>
          <a:xfrm>
            <a:off x="-1" y="0"/>
            <a:ext cx="6053561" cy="6858000"/>
          </a:xfrm>
          <a:prstGeom prst="rect">
            <a:avLst/>
          </a:prstGeom>
        </p:spPr>
      </p:pic>
      <p:pic>
        <p:nvPicPr>
          <p:cNvPr id="5" name="Picture 4" descr="6a2b2dbac4fe89a87253538355a44d14.jpg"/>
          <p:cNvPicPr>
            <a:picLocks noChangeAspect="1"/>
          </p:cNvPicPr>
          <p:nvPr/>
        </p:nvPicPr>
        <p:blipFill>
          <a:blip r:embed="rId3"/>
          <a:srcRect/>
          <a:stretch>
            <a:fillRect/>
          </a:stretch>
        </p:blipFill>
        <p:spPr>
          <a:xfrm>
            <a:off x="6047874" y="-1"/>
            <a:ext cx="6144126" cy="6858001"/>
          </a:xfrm>
          <a:prstGeom prst="rect">
            <a:avLst/>
          </a:prstGeom>
        </p:spPr>
      </p:pic>
      <p:sp>
        <p:nvSpPr>
          <p:cNvPr id="4" name="TextBox 3"/>
          <p:cNvSpPr txBox="1"/>
          <p:nvPr/>
        </p:nvSpPr>
        <p:spPr>
          <a:xfrm>
            <a:off x="6063916" y="5666887"/>
            <a:ext cx="6128084" cy="1015663"/>
          </a:xfrm>
          <a:prstGeom prst="rect">
            <a:avLst/>
          </a:prstGeom>
          <a:noFill/>
        </p:spPr>
        <p:txBody>
          <a:bodyPr wrap="square" rtlCol="0">
            <a:spAutoFit/>
          </a:bodyPr>
          <a:lstStyle/>
          <a:p>
            <a:pPr algn="ctr"/>
            <a:r>
              <a:rPr lang="en-US" sz="2000" b="1" dirty="0" smtClean="0">
                <a:latin typeface="Arial" pitchFamily="34" charset="0"/>
                <a:cs typeface="Arial" pitchFamily="34" charset="0"/>
              </a:rPr>
              <a:t>Why do you say, O Jacob, and speak, O Israel, "My way is hid from the LORD, and my right is disregarded by my God"? (Isaiah 40:27 RSV)</a:t>
            </a:r>
            <a:endParaRPr lang="en-US" sz="2000" b="1" dirty="0">
              <a:latin typeface="Arial" pitchFamily="34" charset="0"/>
              <a:cs typeface="Arial" pitchFamily="34" charset="0"/>
            </a:endParaRPr>
          </a:p>
        </p:txBody>
      </p:sp>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vq7u2WYAA4TGK.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2" y="365125"/>
            <a:ext cx="10515600" cy="1325563"/>
          </a:xfrm>
        </p:spPr>
        <p:txBody>
          <a:bodyPr>
            <a:normAutofit/>
          </a:bodyPr>
          <a:lstStyle/>
          <a:p>
            <a:r>
              <a:rPr lang="en-US" sz="7200" dirty="0" smtClean="0"/>
              <a:t>God’s Strength!</a:t>
            </a:r>
            <a:endParaRPr lang="en-US" sz="7200" dirty="0"/>
          </a:p>
        </p:txBody>
      </p:sp>
      <p:sp>
        <p:nvSpPr>
          <p:cNvPr id="3" name="Content Placeholder 2"/>
          <p:cNvSpPr>
            <a:spLocks noGrp="1"/>
          </p:cNvSpPr>
          <p:nvPr>
            <p:ph sz="half" idx="1"/>
          </p:nvPr>
        </p:nvSpPr>
        <p:spPr>
          <a:xfrm>
            <a:off x="154545" y="1825624"/>
            <a:ext cx="5022761" cy="4806995"/>
          </a:xfrm>
        </p:spPr>
        <p:txBody>
          <a:bodyPr>
            <a:noAutofit/>
          </a:bodyPr>
          <a:lstStyle/>
          <a:p>
            <a:r>
              <a:rPr lang="en-US" sz="4000" dirty="0"/>
              <a:t>THREE FUNDAMENTAL THINGS ABOUT </a:t>
            </a:r>
            <a:r>
              <a:rPr lang="en-US" sz="4000" dirty="0" smtClean="0"/>
              <a:t>God:</a:t>
            </a:r>
            <a:endParaRPr lang="en-US" sz="4000" dirty="0"/>
          </a:p>
          <a:p>
            <a:pPr lvl="1"/>
            <a:r>
              <a:rPr lang="en-US" sz="4000" dirty="0"/>
              <a:t>God is Aware!</a:t>
            </a:r>
          </a:p>
          <a:p>
            <a:pPr lvl="1"/>
            <a:r>
              <a:rPr lang="en-US" sz="4000" dirty="0"/>
              <a:t>God is Able!</a:t>
            </a:r>
          </a:p>
          <a:p>
            <a:pPr lvl="1"/>
            <a:r>
              <a:rPr lang="en-US" sz="4000" dirty="0"/>
              <a:t>God is Available!</a:t>
            </a:r>
          </a:p>
        </p:txBody>
      </p:sp>
      <p:pic>
        <p:nvPicPr>
          <p:cNvPr id="6" name="Content Placeholder 5" descr="Is40.jpg"/>
          <p:cNvPicPr>
            <a:picLocks noGrp="1" noChangeAspect="1"/>
          </p:cNvPicPr>
          <p:nvPr>
            <p:ph sz="half" idx="2"/>
          </p:nvPr>
        </p:nvPicPr>
        <p:blipFill>
          <a:blip r:embed="rId2"/>
          <a:stretch>
            <a:fillRect/>
          </a:stretch>
        </p:blipFill>
        <p:spPr>
          <a:xfrm>
            <a:off x="6096643" y="0"/>
            <a:ext cx="4727046" cy="5672457"/>
          </a:xfrm>
        </p:spPr>
      </p:pic>
      <p:sp>
        <p:nvSpPr>
          <p:cNvPr id="8" name="TextBox 7"/>
          <p:cNvSpPr txBox="1"/>
          <p:nvPr/>
        </p:nvSpPr>
        <p:spPr>
          <a:xfrm>
            <a:off x="1" y="5702968"/>
            <a:ext cx="12192000"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dirty="0" smtClean="0"/>
              <a:t>Even youths shall faint and be weary, and young men shall fall exhausted; but they who wait for the LORD shall renew their strength, they shall mount up with wings like eagles, they shall run and not be weary, they shall walk and not faint. (Isaiah 40:30-31 RSV)</a:t>
            </a:r>
            <a:endParaRPr lang="en-US" sz="2400" dirty="0"/>
          </a:p>
        </p:txBody>
      </p:sp>
    </p:spTree>
    <p:extLst>
      <p:ext uri="{BB962C8B-B14F-4D97-AF65-F5344CB8AC3E}">
        <p14:creationId xmlns="" xmlns:p14="http://schemas.microsoft.com/office/powerpoint/2010/main" val="25499629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on the Lord…</a:t>
            </a:r>
            <a:endParaRPr lang="en-US" dirty="0"/>
          </a:p>
        </p:txBody>
      </p:sp>
      <p:sp>
        <p:nvSpPr>
          <p:cNvPr id="3" name="Content Placeholder 2"/>
          <p:cNvSpPr>
            <a:spLocks noGrp="1"/>
          </p:cNvSpPr>
          <p:nvPr>
            <p:ph sz="half" idx="1"/>
          </p:nvPr>
        </p:nvSpPr>
        <p:spPr>
          <a:xfrm>
            <a:off x="0" y="1825625"/>
            <a:ext cx="5257800" cy="4887996"/>
          </a:xfrm>
        </p:spPr>
        <p:txBody>
          <a:bodyPr>
            <a:normAutofit/>
          </a:bodyPr>
          <a:lstStyle/>
          <a:p>
            <a:pPr>
              <a:buFont typeface="Wingdings" pitchFamily="2" charset="2"/>
              <a:buChar char="Ø"/>
            </a:pPr>
            <a:r>
              <a:rPr lang="en-US" sz="4000" dirty="0" smtClean="0"/>
              <a:t> What </a:t>
            </a:r>
            <a:r>
              <a:rPr lang="en-US" sz="4000" dirty="0" smtClean="0"/>
              <a:t>does it mean to wait upon the Lord?</a:t>
            </a:r>
          </a:p>
          <a:p>
            <a:pPr lvl="1">
              <a:buFont typeface="Wingdings" pitchFamily="2" charset="2"/>
              <a:buChar char="Ø"/>
            </a:pPr>
            <a:r>
              <a:rPr lang="en-US" sz="3600" dirty="0" smtClean="0"/>
              <a:t> SINCERE </a:t>
            </a:r>
            <a:r>
              <a:rPr lang="en-US" sz="3600" dirty="0"/>
              <a:t>AND STEADY DEPENDENCE ON HIM, WITH AN OBEDIENT TRUST</a:t>
            </a:r>
          </a:p>
        </p:txBody>
      </p:sp>
      <p:pic>
        <p:nvPicPr>
          <p:cNvPr id="5" name="Content Placeholder 4"/>
          <p:cNvPicPr>
            <a:picLocks noGrp="1" noChangeAspect="1"/>
          </p:cNvPicPr>
          <p:nvPr>
            <p:ph sz="half" idx="2"/>
          </p:nvPr>
        </p:nvPicPr>
        <p:blipFill>
          <a:blip r:embed="rId2" cstate="screen">
            <a:extLst>
              <a:ext uri="{28A0092B-C50C-407E-A947-70E740481C1C}">
                <a14:useLocalDpi xmlns="" xmlns:a14="http://schemas.microsoft.com/office/drawing/2010/main" val="0"/>
              </a:ext>
            </a:extLst>
          </a:blip>
          <a:stretch>
            <a:fillRect/>
          </a:stretch>
        </p:blipFill>
        <p:spPr>
          <a:xfrm>
            <a:off x="5318975" y="1659128"/>
            <a:ext cx="6803040" cy="5102279"/>
          </a:xfrm>
        </p:spPr>
      </p:pic>
    </p:spTree>
    <p:extLst>
      <p:ext uri="{BB962C8B-B14F-4D97-AF65-F5344CB8AC3E}">
        <p14:creationId xmlns="" xmlns:p14="http://schemas.microsoft.com/office/powerpoint/2010/main" val="119923581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Who Wait For The Lord…</a:t>
            </a:r>
            <a:endParaRPr lang="en-US" dirty="0"/>
          </a:p>
        </p:txBody>
      </p:sp>
      <p:sp>
        <p:nvSpPr>
          <p:cNvPr id="3" name="Content Placeholder 2"/>
          <p:cNvSpPr>
            <a:spLocks noGrp="1"/>
          </p:cNvSpPr>
          <p:nvPr>
            <p:ph sz="half" idx="1"/>
          </p:nvPr>
        </p:nvSpPr>
        <p:spPr>
          <a:xfrm>
            <a:off x="119271" y="1825624"/>
            <a:ext cx="6268277" cy="5032375"/>
          </a:xfrm>
        </p:spPr>
        <p:txBody>
          <a:bodyPr>
            <a:normAutofit lnSpcReduction="10000"/>
          </a:bodyPr>
          <a:lstStyle/>
          <a:p>
            <a:pPr marL="0" indent="0" algn="ctr">
              <a:buNone/>
            </a:pPr>
            <a:r>
              <a:rPr lang="en-US" sz="3200" dirty="0" smtClean="0"/>
              <a:t>“Let </a:t>
            </a:r>
            <a:r>
              <a:rPr lang="en-US" sz="3200" dirty="0"/>
              <a:t>every day be a time when you look at your own life, consider where you are headed, resolving to make whatever changes the Word of God demands - in spite of the difficulty of repentance! </a:t>
            </a:r>
            <a:endParaRPr lang="en-US" sz="3200" dirty="0" smtClean="0"/>
          </a:p>
          <a:p>
            <a:pPr marL="0" indent="0" algn="ctr">
              <a:buNone/>
            </a:pPr>
            <a:r>
              <a:rPr lang="en-US" sz="3200" dirty="0" smtClean="0"/>
              <a:t>Let </a:t>
            </a:r>
            <a:r>
              <a:rPr lang="en-US" sz="3200" dirty="0"/>
              <a:t>us - if need be - re-order our priorities; fully and completely repent of sin; make the necessary confessions -- and return to the Lord, with fresh zeal and faith </a:t>
            </a:r>
            <a:r>
              <a:rPr lang="en-US" sz="3200" dirty="0" smtClean="0"/>
              <a:t>...”</a:t>
            </a:r>
            <a:endParaRPr lang="en-US" sz="3200" dirty="0"/>
          </a:p>
        </p:txBody>
      </p:sp>
      <p:pic>
        <p:nvPicPr>
          <p:cNvPr id="5" name="Content Placeholder 4"/>
          <p:cNvPicPr>
            <a:picLocks noGrp="1" noChangeAspect="1"/>
          </p:cNvPicPr>
          <p:nvPr>
            <p:ph sz="half" idx="2"/>
          </p:nvPr>
        </p:nvPicPr>
        <p:blipFill>
          <a:blip r:embed="rId2" cstate="screen">
            <a:extLst>
              <a:ext uri="{28A0092B-C50C-407E-A947-70E740481C1C}">
                <a14:useLocalDpi xmlns="" xmlns:a14="http://schemas.microsoft.com/office/drawing/2010/main" val="0"/>
              </a:ext>
            </a:extLst>
          </a:blip>
          <a:stretch>
            <a:fillRect/>
          </a:stretch>
        </p:blipFill>
        <p:spPr>
          <a:xfrm>
            <a:off x="6337285" y="1825625"/>
            <a:ext cx="5683138" cy="4262354"/>
          </a:xfrm>
        </p:spPr>
      </p:pic>
    </p:spTree>
    <p:extLst>
      <p:ext uri="{BB962C8B-B14F-4D97-AF65-F5344CB8AC3E}">
        <p14:creationId xmlns="" xmlns:p14="http://schemas.microsoft.com/office/powerpoint/2010/main" val="233342018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3192</TotalTime>
  <Words>539</Words>
  <Application>Microsoft Office PowerPoint</Application>
  <PresentationFormat>Custom</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Depth</vt:lpstr>
      <vt:lpstr>Slide 1</vt:lpstr>
      <vt:lpstr>God’s Strength!</vt:lpstr>
      <vt:lpstr>The Incomparable Greatness of God</vt:lpstr>
      <vt:lpstr>The Mighty Lord…</vt:lpstr>
      <vt:lpstr>Slide 5</vt:lpstr>
      <vt:lpstr>Slide 6</vt:lpstr>
      <vt:lpstr>God’s Strength!</vt:lpstr>
      <vt:lpstr>Waiting on the Lord…</vt:lpstr>
      <vt:lpstr>Those Who Wait For The Lord…</vt:lpstr>
      <vt:lpstr>Sources</vt:lpstr>
    </vt:vector>
  </TitlesOfParts>
  <Company>The Carlstar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Strength</dc:title>
  <dc:creator>Smith, Chris</dc:creator>
  <cp:lastModifiedBy>DELL</cp:lastModifiedBy>
  <cp:revision>19</cp:revision>
  <dcterms:created xsi:type="dcterms:W3CDTF">2018-09-11T23:12:21Z</dcterms:created>
  <dcterms:modified xsi:type="dcterms:W3CDTF">2018-09-16T21:32:08Z</dcterms:modified>
</cp:coreProperties>
</file>