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57" r:id="rId3"/>
    <p:sldId id="271" r:id="rId4"/>
    <p:sldId id="272" r:id="rId5"/>
    <p:sldId id="273" r:id="rId6"/>
    <p:sldId id="274" r:id="rId7"/>
    <p:sldId id="275" r:id="rId8"/>
    <p:sldId id="276" r:id="rId9"/>
    <p:sldId id="277" r:id="rId10"/>
    <p:sldId id="256" r:id="rId11"/>
    <p:sldId id="259" r:id="rId12"/>
    <p:sldId id="278" r:id="rId13"/>
    <p:sldId id="26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3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DCC50A-2EAB-4230-AF27-750AAEFB6415}"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511373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CC50A-2EAB-4230-AF27-750AAEFB6415}"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126066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CC50A-2EAB-4230-AF27-750AAEFB6415}"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334562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CC50A-2EAB-4230-AF27-750AAEFB6415}"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105871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DCC50A-2EAB-4230-AF27-750AAEFB6415}"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353609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DCC50A-2EAB-4230-AF27-750AAEFB6415}"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23855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DCC50A-2EAB-4230-AF27-750AAEFB6415}" type="datetimeFigureOut">
              <a:rPr lang="en-US" smtClean="0"/>
              <a:t>10/21/2018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191931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DCC50A-2EAB-4230-AF27-750AAEFB6415}" type="datetimeFigureOut">
              <a:rPr lang="en-US" smtClean="0"/>
              <a:t>10/21/2018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166385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CC50A-2EAB-4230-AF27-750AAEFB6415}" type="datetimeFigureOut">
              <a:rPr lang="en-US" smtClean="0"/>
              <a:t>10/21/2018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144801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DCC50A-2EAB-4230-AF27-750AAEFB6415}"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263598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DCC50A-2EAB-4230-AF27-750AAEFB6415}"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16BFB-68E6-40E0-9897-AED8E7093E92}" type="slidenum">
              <a:rPr lang="en-US" smtClean="0"/>
              <a:t>‹#›</a:t>
            </a:fld>
            <a:endParaRPr lang="en-US"/>
          </a:p>
        </p:txBody>
      </p:sp>
    </p:spTree>
    <p:extLst>
      <p:ext uri="{BB962C8B-B14F-4D97-AF65-F5344CB8AC3E}">
        <p14:creationId xmlns:p14="http://schemas.microsoft.com/office/powerpoint/2010/main" val="267289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00000"/>
            </a:gs>
            <a:gs pos="74000">
              <a:schemeClr val="tx1">
                <a:lumMod val="95000"/>
                <a:lumOff val="5000"/>
              </a:schemeClr>
            </a:gs>
            <a:gs pos="100000">
              <a:schemeClr val="tx1">
                <a:lumMod val="75000"/>
                <a:lumOff val="2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CC50A-2EAB-4230-AF27-750AAEFB6415}" type="datetimeFigureOut">
              <a:rPr lang="en-US" smtClean="0"/>
              <a:t>10/21/2018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16BFB-68E6-40E0-9897-AED8E7093E92}" type="slidenum">
              <a:rPr lang="en-US" smtClean="0"/>
              <a:t>‹#›</a:t>
            </a:fld>
            <a:endParaRPr lang="en-US"/>
          </a:p>
        </p:txBody>
      </p:sp>
    </p:spTree>
    <p:extLst>
      <p:ext uri="{BB962C8B-B14F-4D97-AF65-F5344CB8AC3E}">
        <p14:creationId xmlns:p14="http://schemas.microsoft.com/office/powerpoint/2010/main" val="469326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esv.org/Daniel+5/#f4-" TargetMode="External"/><Relationship Id="rId2" Type="http://schemas.openxmlformats.org/officeDocument/2006/relationships/hyperlink" Target="https://www.esv.org/Daniel+5/#f3-"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esv.org/Daniel+5/#f6-"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599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503B-3D70-4266-8BB2-C7B648494A86}"/>
              </a:ext>
            </a:extLst>
          </p:cNvPr>
          <p:cNvSpPr>
            <a:spLocks noGrp="1"/>
          </p:cNvSpPr>
          <p:nvPr>
            <p:ph type="ctrTitle"/>
          </p:nvPr>
        </p:nvSpPr>
        <p:spPr>
          <a:xfrm>
            <a:off x="324852" y="5091762"/>
            <a:ext cx="5875644" cy="1264588"/>
          </a:xfrm>
        </p:spPr>
        <p:txBody>
          <a:bodyPr anchor="ctr">
            <a:normAutofit/>
          </a:bodyPr>
          <a:lstStyle/>
          <a:p>
            <a:pPr algn="r"/>
            <a:r>
              <a:rPr lang="en-US" sz="4200">
                <a:latin typeface="Calibri "/>
              </a:rPr>
              <a:t>The Writing on the Wall</a:t>
            </a:r>
          </a:p>
        </p:txBody>
      </p:sp>
      <p:sp>
        <p:nvSpPr>
          <p:cNvPr id="3" name="Subtitle 2">
            <a:extLst>
              <a:ext uri="{FF2B5EF4-FFF2-40B4-BE49-F238E27FC236}">
                <a16:creationId xmlns:a16="http://schemas.microsoft.com/office/drawing/2014/main" id="{2AA0FC96-002F-4162-AC90-806C7DC16408}"/>
              </a:ext>
            </a:extLst>
          </p:cNvPr>
          <p:cNvSpPr>
            <a:spLocks noGrp="1"/>
          </p:cNvSpPr>
          <p:nvPr>
            <p:ph type="subTitle" idx="1"/>
          </p:nvPr>
        </p:nvSpPr>
        <p:spPr>
          <a:xfrm>
            <a:off x="6374330" y="5091763"/>
            <a:ext cx="2643057" cy="1264587"/>
          </a:xfrm>
        </p:spPr>
        <p:txBody>
          <a:bodyPr anchor="ctr">
            <a:normAutofit/>
          </a:bodyPr>
          <a:lstStyle/>
          <a:p>
            <a:pPr algn="l"/>
            <a:r>
              <a:rPr lang="en-US" sz="1700" dirty="0"/>
              <a:t>Church of Christ at Medina</a:t>
            </a:r>
          </a:p>
          <a:p>
            <a:pPr algn="l"/>
            <a:r>
              <a:rPr lang="en-US" sz="1700" dirty="0"/>
              <a:t>October 21</a:t>
            </a:r>
            <a:r>
              <a:rPr lang="en-US" sz="1700" baseline="30000" dirty="0"/>
              <a:t>st</a:t>
            </a:r>
            <a:r>
              <a:rPr lang="en-US" sz="1700" dirty="0"/>
              <a:t>, 2018</a:t>
            </a:r>
          </a:p>
        </p:txBody>
      </p:sp>
      <p:pic>
        <p:nvPicPr>
          <p:cNvPr id="4" name="Picture 3">
            <a:extLst>
              <a:ext uri="{FF2B5EF4-FFF2-40B4-BE49-F238E27FC236}">
                <a16:creationId xmlns:a16="http://schemas.microsoft.com/office/drawing/2014/main" id="{D5E75C74-4C63-450E-A4EF-FCB7A64932CF}"/>
              </a:ext>
            </a:extLst>
          </p:cNvPr>
          <p:cNvPicPr>
            <a:picLocks noChangeAspect="1"/>
          </p:cNvPicPr>
          <p:nvPr/>
        </p:nvPicPr>
        <p:blipFill rotWithShape="1">
          <a:blip r:embed="rId2"/>
          <a:srcRect t="19609" b="1959"/>
          <a:stretch/>
        </p:blipFill>
        <p:spPr>
          <a:xfrm>
            <a:off x="42205" y="168820"/>
            <a:ext cx="9143999" cy="4571990"/>
          </a:xfrm>
          <a:prstGeom prst="rect">
            <a:avLst/>
          </a:prstGeom>
        </p:spPr>
      </p:pic>
      <p:cxnSp>
        <p:nvCxnSpPr>
          <p:cNvPr id="9" name="Straight Connector 8">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40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6512156-89A8-48E0-91F0-4FBC6CE4152D}"/>
              </a:ext>
            </a:extLst>
          </p:cNvPr>
          <p:cNvSpPr txBox="1"/>
          <p:nvPr/>
        </p:nvSpPr>
        <p:spPr>
          <a:xfrm>
            <a:off x="110836" y="5851642"/>
            <a:ext cx="8839200" cy="1015663"/>
          </a:xfrm>
          <a:prstGeom prst="rect">
            <a:avLst/>
          </a:prstGeom>
          <a:noFill/>
        </p:spPr>
        <p:txBody>
          <a:bodyPr wrap="square" rtlCol="0">
            <a:spAutoFit/>
          </a:bodyPr>
          <a:lstStyle/>
          <a:p>
            <a:r>
              <a:rPr lang="en-US" sz="2000" b="1" u="sng" dirty="0">
                <a:solidFill>
                  <a:srgbClr val="FFFF00"/>
                </a:solidFill>
              </a:rPr>
              <a:t>Key Verses</a:t>
            </a:r>
          </a:p>
          <a:p>
            <a:r>
              <a:rPr lang="en-US" sz="2000" dirty="0">
                <a:solidFill>
                  <a:schemeClr val="bg1"/>
                </a:solidFill>
              </a:rPr>
              <a:t>Job 14:1, 1 Chronicles 29:15, James 4:13-16, Psalm 90:1-17, 2 Timothy 4:6-8, Ecclesiastes 12:1, Ephesians 5:15-17, Colossians 4:5</a:t>
            </a:r>
          </a:p>
        </p:txBody>
      </p:sp>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9144000" cy="817418"/>
          </a:xfrm>
        </p:spPr>
        <p:txBody>
          <a:bodyPr/>
          <a:lstStyle/>
          <a:p>
            <a:r>
              <a:rPr lang="en-US" b="1" u="sng" dirty="0">
                <a:solidFill>
                  <a:schemeClr val="bg1"/>
                </a:solidFill>
              </a:rPr>
              <a:t>Lesson 1:  Our days are numbered.</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110836" y="923786"/>
            <a:ext cx="8839200" cy="4787698"/>
          </a:xfrm>
        </p:spPr>
        <p:txBody>
          <a:bodyPr/>
          <a:lstStyle/>
          <a:p>
            <a:pPr marL="514350" indent="-514350">
              <a:buFont typeface="+mj-lt"/>
              <a:buAutoNum type="arabicPeriod"/>
            </a:pPr>
            <a:r>
              <a:rPr lang="en-US" dirty="0">
                <a:solidFill>
                  <a:schemeClr val="bg1"/>
                </a:solidFill>
              </a:rPr>
              <a:t>To number is to count but also to fix the limit of.</a:t>
            </a:r>
          </a:p>
          <a:p>
            <a:pPr marL="514350" indent="-514350">
              <a:buFont typeface="+mj-lt"/>
              <a:buAutoNum type="arabicPeriod"/>
            </a:pPr>
            <a:r>
              <a:rPr lang="en-US" dirty="0">
                <a:solidFill>
                  <a:schemeClr val="bg1"/>
                </a:solidFill>
              </a:rPr>
              <a:t>Our earthly life is limited and brief compared to eternity.</a:t>
            </a:r>
          </a:p>
          <a:p>
            <a:pPr lvl="1"/>
            <a:r>
              <a:rPr lang="en-US" dirty="0">
                <a:solidFill>
                  <a:schemeClr val="bg1"/>
                </a:solidFill>
              </a:rPr>
              <a:t>Job, David and Moses all were reminded of the frailty of man.</a:t>
            </a:r>
          </a:p>
          <a:p>
            <a:pPr lvl="1"/>
            <a:r>
              <a:rPr lang="en-US" dirty="0">
                <a:solidFill>
                  <a:schemeClr val="bg1"/>
                </a:solidFill>
              </a:rPr>
              <a:t>James describes the folly of man to make plans without God in mind because of the brevity of life.</a:t>
            </a:r>
          </a:p>
          <a:p>
            <a:pPr marL="514350" indent="-514350">
              <a:buFont typeface="+mj-lt"/>
              <a:buAutoNum type="arabicPeriod"/>
            </a:pPr>
            <a:r>
              <a:rPr lang="en-US" dirty="0">
                <a:solidFill>
                  <a:schemeClr val="bg1"/>
                </a:solidFill>
              </a:rPr>
              <a:t>It is not, however, the amount of days that determine its worth.  Rather, it is the amount of glory we give to God that determines their value!</a:t>
            </a:r>
          </a:p>
          <a:p>
            <a:pPr lvl="1"/>
            <a:r>
              <a:rPr lang="en-US" dirty="0">
                <a:solidFill>
                  <a:schemeClr val="bg1"/>
                </a:solidFill>
              </a:rPr>
              <a:t>It is not the one who runs the fastest or longest that receives the crown.  It is for the one who finishes!</a:t>
            </a:r>
          </a:p>
          <a:p>
            <a:pPr lvl="1"/>
            <a:endParaRPr lang="en-US" dirty="0">
              <a:solidFill>
                <a:schemeClr val="bg1"/>
              </a:solidFill>
            </a:endParaRPr>
          </a:p>
          <a:p>
            <a:pPr lvl="1"/>
            <a:endParaRPr lang="en-US" dirty="0">
              <a:solidFill>
                <a:schemeClr val="bg1"/>
              </a:solidFill>
            </a:endParaRP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5818743"/>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2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6512156-89A8-48E0-91F0-4FBC6CE4152D}"/>
              </a:ext>
            </a:extLst>
          </p:cNvPr>
          <p:cNvSpPr txBox="1"/>
          <p:nvPr/>
        </p:nvSpPr>
        <p:spPr>
          <a:xfrm>
            <a:off x="110836" y="5851642"/>
            <a:ext cx="8839200" cy="1015663"/>
          </a:xfrm>
          <a:prstGeom prst="rect">
            <a:avLst/>
          </a:prstGeom>
          <a:noFill/>
        </p:spPr>
        <p:txBody>
          <a:bodyPr wrap="square" rtlCol="0">
            <a:spAutoFit/>
          </a:bodyPr>
          <a:lstStyle/>
          <a:p>
            <a:r>
              <a:rPr lang="en-US" sz="2000" b="1" u="sng" dirty="0">
                <a:solidFill>
                  <a:srgbClr val="FFFF00"/>
                </a:solidFill>
              </a:rPr>
              <a:t>Key Verses</a:t>
            </a:r>
          </a:p>
          <a:p>
            <a:r>
              <a:rPr lang="en-US" sz="2000" dirty="0">
                <a:solidFill>
                  <a:schemeClr val="bg1"/>
                </a:solidFill>
              </a:rPr>
              <a:t>Job 14:1, 1 Chronicles 29:15, James 4:13-16, Psalm 90:1-17, 2 Timothy 4:6-8, Ecclesiastes 12:1, Ephesians 5:15-17, Colossians 4:5</a:t>
            </a:r>
          </a:p>
        </p:txBody>
      </p:sp>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9144000" cy="817418"/>
          </a:xfrm>
        </p:spPr>
        <p:txBody>
          <a:bodyPr/>
          <a:lstStyle/>
          <a:p>
            <a:r>
              <a:rPr lang="en-US" b="1" u="sng" dirty="0">
                <a:solidFill>
                  <a:schemeClr val="bg1"/>
                </a:solidFill>
              </a:rPr>
              <a:t>Lesson 2:  We will be weighed.</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110836" y="923786"/>
            <a:ext cx="8839200" cy="4787698"/>
          </a:xfrm>
        </p:spPr>
        <p:txBody>
          <a:bodyPr/>
          <a:lstStyle/>
          <a:p>
            <a:pPr marL="514350" indent="-514350">
              <a:buFont typeface="+mj-lt"/>
              <a:buAutoNum type="arabicPeriod"/>
            </a:pPr>
            <a:r>
              <a:rPr lang="en-US" dirty="0">
                <a:solidFill>
                  <a:schemeClr val="bg1"/>
                </a:solidFill>
              </a:rPr>
              <a:t>The actions of Belshazzar came before God and He determined their ‘weight’.  He found them wanting.</a:t>
            </a:r>
          </a:p>
          <a:p>
            <a:pPr marL="514350" indent="-514350">
              <a:buFont typeface="+mj-lt"/>
              <a:buAutoNum type="arabicPeriod"/>
            </a:pPr>
            <a:r>
              <a:rPr lang="en-US" dirty="0">
                <a:solidFill>
                  <a:schemeClr val="bg1"/>
                </a:solidFill>
              </a:rPr>
              <a:t>No one ever prospered by mocking God.</a:t>
            </a:r>
          </a:p>
          <a:p>
            <a:pPr marL="514350" indent="-514350">
              <a:buFont typeface="+mj-lt"/>
              <a:buAutoNum type="arabicPeriod"/>
            </a:pPr>
            <a:r>
              <a:rPr lang="en-US" dirty="0">
                <a:solidFill>
                  <a:schemeClr val="bg1"/>
                </a:solidFill>
              </a:rPr>
              <a:t>Many today still mock God by…</a:t>
            </a:r>
          </a:p>
          <a:p>
            <a:pPr lvl="1"/>
            <a:r>
              <a:rPr lang="en-US" dirty="0">
                <a:solidFill>
                  <a:schemeClr val="bg1"/>
                </a:solidFill>
              </a:rPr>
              <a:t>…fail to receive God’s Word.</a:t>
            </a:r>
          </a:p>
          <a:p>
            <a:pPr lvl="1"/>
            <a:r>
              <a:rPr lang="en-US" dirty="0">
                <a:solidFill>
                  <a:schemeClr val="bg1"/>
                </a:solidFill>
              </a:rPr>
              <a:t>…fail to believe that God is both loving and just.</a:t>
            </a:r>
          </a:p>
          <a:p>
            <a:pPr lvl="1"/>
            <a:r>
              <a:rPr lang="en-US" dirty="0">
                <a:solidFill>
                  <a:schemeClr val="bg1"/>
                </a:solidFill>
              </a:rPr>
              <a:t>…think that Christ’s church is not that important.</a:t>
            </a:r>
          </a:p>
          <a:p>
            <a:pPr lvl="1"/>
            <a:r>
              <a:rPr lang="en-US" dirty="0">
                <a:solidFill>
                  <a:schemeClr val="bg1"/>
                </a:solidFill>
              </a:rPr>
              <a:t>…fail to think that worshipping God is demanded by His children.</a:t>
            </a:r>
          </a:p>
          <a:p>
            <a:pPr marL="514350" indent="-514350">
              <a:buFont typeface="+mj-lt"/>
              <a:buAutoNum type="arabicPeriod"/>
            </a:pPr>
            <a:r>
              <a:rPr lang="en-US" dirty="0">
                <a:solidFill>
                  <a:schemeClr val="bg1"/>
                </a:solidFill>
              </a:rPr>
              <a:t>In the end, all of us will be judged.</a:t>
            </a:r>
          </a:p>
          <a:p>
            <a:pPr lvl="1"/>
            <a:endParaRPr lang="en-US" dirty="0">
              <a:solidFill>
                <a:schemeClr val="bg1"/>
              </a:solidFill>
            </a:endParaRP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5818743"/>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30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9144000" cy="817418"/>
          </a:xfrm>
        </p:spPr>
        <p:txBody>
          <a:bodyPr>
            <a:normAutofit/>
          </a:bodyPr>
          <a:lstStyle/>
          <a:p>
            <a:r>
              <a:rPr lang="en-US" b="1" u="sng" dirty="0">
                <a:solidFill>
                  <a:schemeClr val="bg1"/>
                </a:solidFill>
              </a:rPr>
              <a:t>Conclusion</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290946" y="951495"/>
            <a:ext cx="4520206" cy="3395418"/>
          </a:xfrm>
        </p:spPr>
        <p:txBody>
          <a:bodyPr>
            <a:normAutofit lnSpcReduction="10000"/>
          </a:bodyPr>
          <a:lstStyle/>
          <a:p>
            <a:pPr marL="514350" indent="-514350">
              <a:buFont typeface="+mj-lt"/>
              <a:buAutoNum type="arabicPeriod"/>
            </a:pPr>
            <a:r>
              <a:rPr lang="en-US" sz="3600" dirty="0">
                <a:solidFill>
                  <a:schemeClr val="bg1"/>
                </a:solidFill>
              </a:rPr>
              <a:t>Our days are numbered, so take advantage of all our opportunities.</a:t>
            </a:r>
          </a:p>
          <a:p>
            <a:pPr marL="514350" indent="-514350">
              <a:buFont typeface="+mj-lt"/>
              <a:buAutoNum type="arabicPeriod"/>
            </a:pPr>
            <a:r>
              <a:rPr lang="en-US" sz="3600" dirty="0">
                <a:solidFill>
                  <a:schemeClr val="bg1"/>
                </a:solidFill>
              </a:rPr>
              <a:t>All our deeds will be weighed in the final judgment.</a:t>
            </a:r>
          </a:p>
          <a:p>
            <a:pPr lvl="1"/>
            <a:endParaRPr lang="en-US" sz="3200" dirty="0">
              <a:solidFill>
                <a:schemeClr val="bg1"/>
              </a:solidFill>
            </a:endParaRPr>
          </a:p>
        </p:txBody>
      </p:sp>
      <p:cxnSp>
        <p:nvCxnSpPr>
          <p:cNvPr id="6" name="Straight Connector 5">
            <a:extLst>
              <a:ext uri="{FF2B5EF4-FFF2-40B4-BE49-F238E27FC236}">
                <a16:creationId xmlns:a16="http://schemas.microsoft.com/office/drawing/2014/main" id="{9256999A-514C-481F-9985-A2B4048F0539}"/>
              </a:ext>
            </a:extLst>
          </p:cNvPr>
          <p:cNvCxnSpPr/>
          <p:nvPr/>
        </p:nvCxnSpPr>
        <p:spPr>
          <a:xfrm>
            <a:off x="137480" y="4570508"/>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5FBD22-198E-4184-87F4-7634538EFBBA}"/>
              </a:ext>
            </a:extLst>
          </p:cNvPr>
          <p:cNvSpPr txBox="1"/>
          <p:nvPr/>
        </p:nvSpPr>
        <p:spPr>
          <a:xfrm>
            <a:off x="290945" y="4896850"/>
            <a:ext cx="8340437" cy="1015663"/>
          </a:xfrm>
          <a:prstGeom prst="rect">
            <a:avLst/>
          </a:prstGeom>
          <a:noFill/>
        </p:spPr>
        <p:txBody>
          <a:bodyPr wrap="square" rtlCol="0">
            <a:spAutoFit/>
          </a:bodyPr>
          <a:lstStyle/>
          <a:p>
            <a:r>
              <a:rPr lang="en-US" sz="2000" b="1" u="sng" dirty="0">
                <a:solidFill>
                  <a:srgbClr val="FFFF00"/>
                </a:solidFill>
              </a:rPr>
              <a:t>References</a:t>
            </a:r>
          </a:p>
          <a:p>
            <a:pPr marL="457200" indent="-457200">
              <a:buAutoNum type="arabicPeriod"/>
            </a:pPr>
            <a:r>
              <a:rPr lang="en-US" sz="2000" dirty="0">
                <a:solidFill>
                  <a:schemeClr val="bg1"/>
                </a:solidFill>
              </a:rPr>
              <a:t>A Commentary on Daniel by Homer Hailey</a:t>
            </a:r>
          </a:p>
          <a:p>
            <a:pPr marL="457200" indent="-457200">
              <a:buAutoNum type="arabicPeriod"/>
            </a:pPr>
            <a:r>
              <a:rPr lang="en-US" sz="2000" dirty="0">
                <a:solidFill>
                  <a:schemeClr val="bg1"/>
                </a:solidFill>
              </a:rPr>
              <a:t>Images from the Visual Bible, Old Testament </a:t>
            </a:r>
          </a:p>
        </p:txBody>
      </p:sp>
      <p:pic>
        <p:nvPicPr>
          <p:cNvPr id="8" name="Picture 7">
            <a:extLst>
              <a:ext uri="{FF2B5EF4-FFF2-40B4-BE49-F238E27FC236}">
                <a16:creationId xmlns:a16="http://schemas.microsoft.com/office/drawing/2014/main" id="{F2E7BD72-D484-4A49-9BA9-93FB8AEA8159}"/>
              </a:ext>
            </a:extLst>
          </p:cNvPr>
          <p:cNvPicPr>
            <a:picLocks noChangeAspect="1"/>
          </p:cNvPicPr>
          <p:nvPr/>
        </p:nvPicPr>
        <p:blipFill rotWithShape="1">
          <a:blip r:embed="rId2"/>
          <a:srcRect t="19609" r="43408" b="1959"/>
          <a:stretch/>
        </p:blipFill>
        <p:spPr>
          <a:xfrm>
            <a:off x="4951830" y="745235"/>
            <a:ext cx="4041902" cy="3571115"/>
          </a:xfrm>
          <a:prstGeom prst="rect">
            <a:avLst/>
          </a:prstGeom>
        </p:spPr>
      </p:pic>
    </p:spTree>
    <p:extLst>
      <p:ext uri="{BB962C8B-B14F-4D97-AF65-F5344CB8AC3E}">
        <p14:creationId xmlns:p14="http://schemas.microsoft.com/office/powerpoint/2010/main" val="28402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5743815" cy="817418"/>
          </a:xfrm>
        </p:spPr>
        <p:txBody>
          <a:bodyPr>
            <a:normAutofit/>
          </a:bodyPr>
          <a:lstStyle/>
          <a:p>
            <a:r>
              <a:rPr lang="en-US" b="1" u="sng" dirty="0">
                <a:solidFill>
                  <a:schemeClr val="bg1"/>
                </a:solidFill>
              </a:rPr>
              <a:t>The Writing on the Wall</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0" y="923785"/>
            <a:ext cx="8964528" cy="3167850"/>
          </a:xfrm>
        </p:spPr>
        <p:txBody>
          <a:bodyPr>
            <a:normAutofit fontScale="92500" lnSpcReduction="20000"/>
          </a:bodyPr>
          <a:lstStyle/>
          <a:p>
            <a:pPr marL="0" indent="0">
              <a:buNone/>
            </a:pPr>
            <a:r>
              <a:rPr lang="en-US" dirty="0">
                <a:solidFill>
                  <a:schemeClr val="bg1"/>
                </a:solidFill>
              </a:rPr>
              <a:t>King Belshazzar made a great feast for a thousand of his lords and drank wine in front of the thousand. </a:t>
            </a:r>
            <a:r>
              <a:rPr lang="en-US" baseline="30000" dirty="0">
                <a:solidFill>
                  <a:schemeClr val="bg1"/>
                </a:solidFill>
              </a:rPr>
              <a:t>2</a:t>
            </a:r>
            <a:r>
              <a:rPr lang="en-US" dirty="0">
                <a:solidFill>
                  <a:schemeClr val="bg1"/>
                </a:solidFill>
              </a:rPr>
              <a:t>Belshazzar, when he tasted the wine, commanded that the vessels of gold and of silver that Nebuchadnezzar his father had taken out of the temple in Jerusalem be brought, that the king and his lords, his wives, and his concubines might drink from them. </a:t>
            </a:r>
            <a:r>
              <a:rPr lang="en-US" baseline="30000" dirty="0">
                <a:solidFill>
                  <a:schemeClr val="bg1"/>
                </a:solidFill>
              </a:rPr>
              <a:t>3 </a:t>
            </a:r>
            <a:r>
              <a:rPr lang="en-US" dirty="0">
                <a:solidFill>
                  <a:schemeClr val="bg1"/>
                </a:solidFill>
              </a:rPr>
              <a:t>Then they brought in the golden vessels that had been taken out of the temple, the house of God in Jerusalem, and the king and his lords, his wives, and his concubines drank from them. </a:t>
            </a:r>
            <a:r>
              <a:rPr lang="en-US" baseline="30000" dirty="0">
                <a:solidFill>
                  <a:schemeClr val="bg1"/>
                </a:solidFill>
              </a:rPr>
              <a:t>4 </a:t>
            </a:r>
            <a:r>
              <a:rPr lang="en-US" dirty="0">
                <a:solidFill>
                  <a:schemeClr val="bg1"/>
                </a:solidFill>
              </a:rPr>
              <a:t>They drank wine and praised the gods of gold and silver, bronze, iron, wood, and stone. </a:t>
            </a: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6456421"/>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3F56DC9-5556-4CC2-A241-B9F416D45A87}"/>
              </a:ext>
            </a:extLst>
          </p:cNvPr>
          <p:cNvPicPr>
            <a:picLocks noChangeAspect="1"/>
          </p:cNvPicPr>
          <p:nvPr/>
        </p:nvPicPr>
        <p:blipFill>
          <a:blip r:embed="rId2"/>
          <a:stretch>
            <a:fillRect/>
          </a:stretch>
        </p:blipFill>
        <p:spPr>
          <a:xfrm>
            <a:off x="1807698" y="3894687"/>
            <a:ext cx="5043267" cy="2505884"/>
          </a:xfrm>
          <a:prstGeom prst="rect">
            <a:avLst/>
          </a:prstGeom>
        </p:spPr>
      </p:pic>
      <p:sp>
        <p:nvSpPr>
          <p:cNvPr id="5" name="TextBox 4">
            <a:extLst>
              <a:ext uri="{FF2B5EF4-FFF2-40B4-BE49-F238E27FC236}">
                <a16:creationId xmlns:a16="http://schemas.microsoft.com/office/drawing/2014/main" id="{CD8D6D8B-2E04-4391-938E-6F10903532CD}"/>
              </a:ext>
            </a:extLst>
          </p:cNvPr>
          <p:cNvSpPr txBox="1"/>
          <p:nvPr/>
        </p:nvSpPr>
        <p:spPr>
          <a:xfrm>
            <a:off x="-1" y="6456421"/>
            <a:ext cx="2602523" cy="461665"/>
          </a:xfrm>
          <a:prstGeom prst="rect">
            <a:avLst/>
          </a:prstGeom>
          <a:noFill/>
        </p:spPr>
        <p:txBody>
          <a:bodyPr wrap="square" rtlCol="0">
            <a:spAutoFit/>
          </a:bodyPr>
          <a:lstStyle/>
          <a:p>
            <a:r>
              <a:rPr lang="en-US" sz="2400" b="1" dirty="0">
                <a:solidFill>
                  <a:srgbClr val="FFFF00"/>
                </a:solidFill>
              </a:rPr>
              <a:t>Daniel 1:1-4, ESV</a:t>
            </a:r>
          </a:p>
        </p:txBody>
      </p:sp>
    </p:spTree>
    <p:extLst>
      <p:ext uri="{BB962C8B-B14F-4D97-AF65-F5344CB8AC3E}">
        <p14:creationId xmlns:p14="http://schemas.microsoft.com/office/powerpoint/2010/main" val="4736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5743815" cy="817418"/>
          </a:xfrm>
        </p:spPr>
        <p:txBody>
          <a:bodyPr>
            <a:normAutofit/>
          </a:bodyPr>
          <a:lstStyle/>
          <a:p>
            <a:r>
              <a:rPr lang="en-US" b="1" u="sng" dirty="0">
                <a:solidFill>
                  <a:schemeClr val="bg1"/>
                </a:solidFill>
              </a:rPr>
              <a:t>The Writing on the Wall</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0" y="923784"/>
            <a:ext cx="5022166" cy="5070959"/>
          </a:xfrm>
        </p:spPr>
        <p:txBody>
          <a:bodyPr>
            <a:normAutofit/>
          </a:bodyPr>
          <a:lstStyle/>
          <a:p>
            <a:pPr marL="0" indent="0">
              <a:buNone/>
            </a:pPr>
            <a:r>
              <a:rPr lang="en-US" baseline="30000" dirty="0">
                <a:solidFill>
                  <a:schemeClr val="bg1"/>
                </a:solidFill>
              </a:rPr>
              <a:t>5</a:t>
            </a:r>
            <a:r>
              <a:rPr lang="en-US" dirty="0">
                <a:solidFill>
                  <a:schemeClr val="bg1"/>
                </a:solidFill>
              </a:rPr>
              <a:t>Immediately the fingers of a human hand appeared and wrote on the plaster of the wall of the king's palace, opposite the lampstand. And the king saw the hand as it wrote. </a:t>
            </a:r>
            <a:r>
              <a:rPr lang="en-US" baseline="30000" dirty="0">
                <a:solidFill>
                  <a:schemeClr val="bg1"/>
                </a:solidFill>
              </a:rPr>
              <a:t>6</a:t>
            </a:r>
            <a:r>
              <a:rPr lang="en-US" dirty="0">
                <a:solidFill>
                  <a:schemeClr val="bg1"/>
                </a:solidFill>
              </a:rPr>
              <a:t>Then the king's color changed, and his thoughts alarmed him; his limbs gave way, and his knees knocked together. </a:t>
            </a: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6456421"/>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8D6D8B-2E04-4391-938E-6F10903532CD}"/>
              </a:ext>
            </a:extLst>
          </p:cNvPr>
          <p:cNvSpPr txBox="1"/>
          <p:nvPr/>
        </p:nvSpPr>
        <p:spPr>
          <a:xfrm>
            <a:off x="-1" y="6456421"/>
            <a:ext cx="2602523" cy="461665"/>
          </a:xfrm>
          <a:prstGeom prst="rect">
            <a:avLst/>
          </a:prstGeom>
          <a:noFill/>
        </p:spPr>
        <p:txBody>
          <a:bodyPr wrap="square" rtlCol="0">
            <a:spAutoFit/>
          </a:bodyPr>
          <a:lstStyle/>
          <a:p>
            <a:r>
              <a:rPr lang="en-US" sz="2400" b="1" dirty="0">
                <a:solidFill>
                  <a:srgbClr val="FFFF00"/>
                </a:solidFill>
              </a:rPr>
              <a:t>Daniel 1:5-6, ESV</a:t>
            </a:r>
          </a:p>
        </p:txBody>
      </p:sp>
      <p:pic>
        <p:nvPicPr>
          <p:cNvPr id="6" name="Picture 5">
            <a:extLst>
              <a:ext uri="{FF2B5EF4-FFF2-40B4-BE49-F238E27FC236}">
                <a16:creationId xmlns:a16="http://schemas.microsoft.com/office/drawing/2014/main" id="{CDEFA92D-21C5-4EF4-BFE7-85E39196F665}"/>
              </a:ext>
            </a:extLst>
          </p:cNvPr>
          <p:cNvPicPr>
            <a:picLocks noChangeAspect="1"/>
          </p:cNvPicPr>
          <p:nvPr/>
        </p:nvPicPr>
        <p:blipFill>
          <a:blip r:embed="rId2"/>
          <a:stretch>
            <a:fillRect/>
          </a:stretch>
        </p:blipFill>
        <p:spPr>
          <a:xfrm>
            <a:off x="5215163" y="691659"/>
            <a:ext cx="3749365" cy="5474682"/>
          </a:xfrm>
          <a:prstGeom prst="rect">
            <a:avLst/>
          </a:prstGeom>
        </p:spPr>
      </p:pic>
    </p:spTree>
    <p:extLst>
      <p:ext uri="{BB962C8B-B14F-4D97-AF65-F5344CB8AC3E}">
        <p14:creationId xmlns:p14="http://schemas.microsoft.com/office/powerpoint/2010/main" val="132410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5743815" cy="817418"/>
          </a:xfrm>
        </p:spPr>
        <p:txBody>
          <a:bodyPr>
            <a:normAutofit/>
          </a:bodyPr>
          <a:lstStyle/>
          <a:p>
            <a:r>
              <a:rPr lang="en-US" b="1" u="sng" dirty="0">
                <a:solidFill>
                  <a:schemeClr val="bg1"/>
                </a:solidFill>
              </a:rPr>
              <a:t>The Writing on the Wall</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0" y="923784"/>
            <a:ext cx="5022166" cy="5070959"/>
          </a:xfrm>
        </p:spPr>
        <p:txBody>
          <a:bodyPr>
            <a:normAutofit fontScale="92500" lnSpcReduction="20000"/>
          </a:bodyPr>
          <a:lstStyle/>
          <a:p>
            <a:pPr marL="0" indent="0">
              <a:buNone/>
            </a:pPr>
            <a:r>
              <a:rPr lang="en-US" baseline="30000" dirty="0">
                <a:solidFill>
                  <a:schemeClr val="bg1"/>
                </a:solidFill>
              </a:rPr>
              <a:t>7 </a:t>
            </a:r>
            <a:r>
              <a:rPr lang="en-US" dirty="0">
                <a:solidFill>
                  <a:schemeClr val="bg1"/>
                </a:solidFill>
              </a:rPr>
              <a:t>The king called loudly to bring in the enchanters, the Chaldeans, and the astrologers. The king declared to the wise men of Babylon, “Whoever reads this writing, and shows me its interpretation, shall be clothed with purple and have a chain of gold around his neck and shall be the third ruler in the kingdom.” </a:t>
            </a:r>
            <a:r>
              <a:rPr lang="en-US" baseline="30000" dirty="0">
                <a:solidFill>
                  <a:schemeClr val="bg1"/>
                </a:solidFill>
              </a:rPr>
              <a:t>8 </a:t>
            </a:r>
            <a:r>
              <a:rPr lang="en-US" dirty="0">
                <a:solidFill>
                  <a:schemeClr val="bg1"/>
                </a:solidFill>
              </a:rPr>
              <a:t>Then all the king's wise men came in, but they could not read the writing or make known to the king the interpretation. </a:t>
            </a:r>
            <a:r>
              <a:rPr lang="en-US" baseline="30000" dirty="0">
                <a:solidFill>
                  <a:schemeClr val="bg1"/>
                </a:solidFill>
              </a:rPr>
              <a:t>9 </a:t>
            </a:r>
            <a:r>
              <a:rPr lang="en-US" dirty="0">
                <a:solidFill>
                  <a:schemeClr val="bg1"/>
                </a:solidFill>
              </a:rPr>
              <a:t>Then King Belshazzar was greatly alarmed, and his color changed, and his lords were perplexed. </a:t>
            </a: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6456421"/>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8D6D8B-2E04-4391-938E-6F10903532CD}"/>
              </a:ext>
            </a:extLst>
          </p:cNvPr>
          <p:cNvSpPr txBox="1"/>
          <p:nvPr/>
        </p:nvSpPr>
        <p:spPr>
          <a:xfrm>
            <a:off x="-1" y="6456421"/>
            <a:ext cx="2602523" cy="461665"/>
          </a:xfrm>
          <a:prstGeom prst="rect">
            <a:avLst/>
          </a:prstGeom>
          <a:noFill/>
        </p:spPr>
        <p:txBody>
          <a:bodyPr wrap="square" rtlCol="0">
            <a:spAutoFit/>
          </a:bodyPr>
          <a:lstStyle/>
          <a:p>
            <a:r>
              <a:rPr lang="en-US" sz="2400" b="1" dirty="0">
                <a:solidFill>
                  <a:srgbClr val="FFFF00"/>
                </a:solidFill>
              </a:rPr>
              <a:t>Daniel 1:7-9, ESV</a:t>
            </a:r>
          </a:p>
        </p:txBody>
      </p:sp>
      <p:pic>
        <p:nvPicPr>
          <p:cNvPr id="6" name="Picture 5">
            <a:extLst>
              <a:ext uri="{FF2B5EF4-FFF2-40B4-BE49-F238E27FC236}">
                <a16:creationId xmlns:a16="http://schemas.microsoft.com/office/drawing/2014/main" id="{CDEFA92D-21C5-4EF4-BFE7-85E39196F665}"/>
              </a:ext>
            </a:extLst>
          </p:cNvPr>
          <p:cNvPicPr>
            <a:picLocks noChangeAspect="1"/>
          </p:cNvPicPr>
          <p:nvPr/>
        </p:nvPicPr>
        <p:blipFill>
          <a:blip r:embed="rId2"/>
          <a:stretch>
            <a:fillRect/>
          </a:stretch>
        </p:blipFill>
        <p:spPr>
          <a:xfrm>
            <a:off x="5215163" y="691659"/>
            <a:ext cx="3749365" cy="5474682"/>
          </a:xfrm>
          <a:prstGeom prst="rect">
            <a:avLst/>
          </a:prstGeom>
        </p:spPr>
      </p:pic>
    </p:spTree>
    <p:extLst>
      <p:ext uri="{BB962C8B-B14F-4D97-AF65-F5344CB8AC3E}">
        <p14:creationId xmlns:p14="http://schemas.microsoft.com/office/powerpoint/2010/main" val="15091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5743815" cy="817418"/>
          </a:xfrm>
        </p:spPr>
        <p:txBody>
          <a:bodyPr>
            <a:normAutofit/>
          </a:bodyPr>
          <a:lstStyle/>
          <a:p>
            <a:r>
              <a:rPr lang="en-US" b="1" u="sng" dirty="0">
                <a:solidFill>
                  <a:schemeClr val="bg1"/>
                </a:solidFill>
              </a:rPr>
              <a:t>The Writing on the Wall</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2" y="923784"/>
            <a:ext cx="6049109" cy="5532624"/>
          </a:xfrm>
        </p:spPr>
        <p:txBody>
          <a:bodyPr>
            <a:normAutofit fontScale="92500" lnSpcReduction="20000"/>
          </a:bodyPr>
          <a:lstStyle/>
          <a:p>
            <a:pPr marL="0" indent="0">
              <a:buNone/>
            </a:pPr>
            <a:r>
              <a:rPr lang="en-US" baseline="30000" dirty="0">
                <a:solidFill>
                  <a:schemeClr val="bg1"/>
                </a:solidFill>
              </a:rPr>
              <a:t>10 </a:t>
            </a:r>
            <a:r>
              <a:rPr lang="en-US" dirty="0">
                <a:solidFill>
                  <a:schemeClr val="bg1"/>
                </a:solidFill>
              </a:rPr>
              <a:t>The queen,</a:t>
            </a:r>
            <a:r>
              <a:rPr lang="en-US" i="1" baseline="30000" dirty="0">
                <a:solidFill>
                  <a:schemeClr val="bg1"/>
                </a:solidFill>
                <a:hlinkClick r:id="rId2" tooltip="&lt;span class=&quot;footnote-embedded&quot;&gt;Or &lt;i&gt;&lt;span class=&quot;catch-word&quot;&gt;queen&lt;/span&gt; mother&lt;/i&gt;; twice in this verse&lt;/span&gt;">
                  <a:extLst>
                    <a:ext uri="{A12FA001-AC4F-418D-AE19-62706E023703}">
                      <ahyp:hlinkClr xmlns:ahyp="http://schemas.microsoft.com/office/drawing/2018/hyperlinkcolor" val="tx"/>
                    </a:ext>
                  </a:extLst>
                </a:hlinkClick>
              </a:rPr>
              <a:t>3</a:t>
            </a:r>
            <a:r>
              <a:rPr lang="en-US" dirty="0">
                <a:solidFill>
                  <a:schemeClr val="bg1"/>
                </a:solidFill>
              </a:rPr>
              <a:t> because of the words of the king and his lords, came into the banqueting hall, and the queen declared, “O king, live forever! Let not your thoughts alarm you or your color change. </a:t>
            </a:r>
            <a:r>
              <a:rPr lang="en-US" baseline="30000" dirty="0">
                <a:solidFill>
                  <a:schemeClr val="bg1"/>
                </a:solidFill>
              </a:rPr>
              <a:t>11 </a:t>
            </a:r>
            <a:r>
              <a:rPr lang="en-US" dirty="0">
                <a:solidFill>
                  <a:schemeClr val="bg1"/>
                </a:solidFill>
              </a:rPr>
              <a:t>There is a man in your kingdom in whom is the spirit of the holy gods.</a:t>
            </a:r>
            <a:r>
              <a:rPr lang="en-US" i="1" baseline="30000" dirty="0">
                <a:solidFill>
                  <a:schemeClr val="bg1"/>
                </a:solidFill>
                <a:hlinkClick r:id="rId3" tooltip="&lt;span class=&quot;footnote-embedded&quot;&gt;Or &lt;i&gt;&lt;span class=&quot;catch-word&quot;&gt;Spirit of the holy&lt;/span&gt; God&lt;/i&gt;&lt;/span&gt;">
                  <a:extLst>
                    <a:ext uri="{A12FA001-AC4F-418D-AE19-62706E023703}">
                      <ahyp:hlinkClr xmlns:ahyp="http://schemas.microsoft.com/office/drawing/2018/hyperlinkcolor" val="tx"/>
                    </a:ext>
                  </a:extLst>
                </a:hlinkClick>
              </a:rPr>
              <a:t>4</a:t>
            </a:r>
            <a:r>
              <a:rPr lang="en-US" dirty="0">
                <a:solidFill>
                  <a:schemeClr val="bg1"/>
                </a:solidFill>
              </a:rPr>
              <a:t> In the days of your father, light and understanding and wisdom like the wisdom of the gods were found in him, and King Nebuchadnezzar, your father—your father the king—made him chief of the magicians, enchanters, Chaldeans, and astrologers, </a:t>
            </a:r>
            <a:r>
              <a:rPr lang="en-US" baseline="30000" dirty="0">
                <a:solidFill>
                  <a:schemeClr val="bg1"/>
                </a:solidFill>
              </a:rPr>
              <a:t>12 </a:t>
            </a:r>
            <a:r>
              <a:rPr lang="en-US" dirty="0">
                <a:solidFill>
                  <a:schemeClr val="bg1"/>
                </a:solidFill>
              </a:rPr>
              <a:t>because an excellent spirit, knowledge, and understanding to interpret dreams, explain riddles, and solve problems were found in this Daniel, whom the king named Belteshazzar. Now let Daniel be called, and he will show the interpretation.” </a:t>
            </a: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6456421"/>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8D6D8B-2E04-4391-938E-6F10903532CD}"/>
              </a:ext>
            </a:extLst>
          </p:cNvPr>
          <p:cNvSpPr txBox="1"/>
          <p:nvPr/>
        </p:nvSpPr>
        <p:spPr>
          <a:xfrm>
            <a:off x="-1" y="6456421"/>
            <a:ext cx="3123029" cy="461665"/>
          </a:xfrm>
          <a:prstGeom prst="rect">
            <a:avLst/>
          </a:prstGeom>
          <a:noFill/>
        </p:spPr>
        <p:txBody>
          <a:bodyPr wrap="square" rtlCol="0">
            <a:spAutoFit/>
          </a:bodyPr>
          <a:lstStyle/>
          <a:p>
            <a:r>
              <a:rPr lang="en-US" sz="2400" b="1" dirty="0">
                <a:solidFill>
                  <a:srgbClr val="FFFF00"/>
                </a:solidFill>
              </a:rPr>
              <a:t>Daniel 1:10-12, ESV</a:t>
            </a:r>
          </a:p>
        </p:txBody>
      </p:sp>
      <p:pic>
        <p:nvPicPr>
          <p:cNvPr id="7" name="Picture 2" descr="C:\Users\sheila\Desktop\BIBLE STUDY\ULTIMATE Royality Free\1-Bib Pics-Ot\Solomon\Sol &amp; Queen of Sheba\Solomon &amp; Queen of Sheba 1370-758.jpg">
            <a:extLst>
              <a:ext uri="{FF2B5EF4-FFF2-40B4-BE49-F238E27FC236}">
                <a16:creationId xmlns:a16="http://schemas.microsoft.com/office/drawing/2014/main" id="{2828AE4F-BF58-4020-998A-ED1A81F44049}"/>
              </a:ext>
            </a:extLst>
          </p:cNvPr>
          <p:cNvPicPr>
            <a:picLocks noChangeAspect="1" noChangeArrowheads="1"/>
          </p:cNvPicPr>
          <p:nvPr/>
        </p:nvPicPr>
        <p:blipFill>
          <a:blip r:embed="rId4"/>
          <a:srcRect l="24542" t="28889" r="38310" b="25185"/>
          <a:stretch>
            <a:fillRect/>
          </a:stretch>
        </p:blipFill>
        <p:spPr bwMode="auto">
          <a:xfrm>
            <a:off x="6233337" y="817419"/>
            <a:ext cx="2779363" cy="4570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457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5743815" cy="817418"/>
          </a:xfrm>
        </p:spPr>
        <p:txBody>
          <a:bodyPr>
            <a:normAutofit/>
          </a:bodyPr>
          <a:lstStyle/>
          <a:p>
            <a:r>
              <a:rPr lang="en-US" b="1" u="sng" dirty="0">
                <a:solidFill>
                  <a:schemeClr val="bg1"/>
                </a:solidFill>
              </a:rPr>
              <a:t>The Writing on the Wall</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2" y="923784"/>
            <a:ext cx="9144002" cy="1940660"/>
          </a:xfrm>
        </p:spPr>
        <p:txBody>
          <a:bodyPr>
            <a:normAutofit/>
          </a:bodyPr>
          <a:lstStyle/>
          <a:p>
            <a:pPr marL="0" indent="0">
              <a:buNone/>
            </a:pPr>
            <a:r>
              <a:rPr lang="en-US" baseline="30000" dirty="0">
                <a:solidFill>
                  <a:schemeClr val="bg1"/>
                </a:solidFill>
              </a:rPr>
              <a:t>17 </a:t>
            </a:r>
            <a:r>
              <a:rPr lang="en-US" dirty="0">
                <a:solidFill>
                  <a:schemeClr val="bg1"/>
                </a:solidFill>
              </a:rPr>
              <a:t>Then Daniel answered and said before the king, “Let your gifts be for yourself, and give your rewards to another. Nevertheless, I will read the writing to the king and make known to him the interpretation. </a:t>
            </a: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6456421"/>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8D6D8B-2E04-4391-938E-6F10903532CD}"/>
              </a:ext>
            </a:extLst>
          </p:cNvPr>
          <p:cNvSpPr txBox="1"/>
          <p:nvPr/>
        </p:nvSpPr>
        <p:spPr>
          <a:xfrm>
            <a:off x="-1" y="6456421"/>
            <a:ext cx="3123029" cy="461665"/>
          </a:xfrm>
          <a:prstGeom prst="rect">
            <a:avLst/>
          </a:prstGeom>
          <a:noFill/>
        </p:spPr>
        <p:txBody>
          <a:bodyPr wrap="square" rtlCol="0">
            <a:spAutoFit/>
          </a:bodyPr>
          <a:lstStyle/>
          <a:p>
            <a:r>
              <a:rPr lang="en-US" sz="2400" b="1" dirty="0">
                <a:solidFill>
                  <a:srgbClr val="FFFF00"/>
                </a:solidFill>
              </a:rPr>
              <a:t>Daniel 1:17, ESV</a:t>
            </a:r>
          </a:p>
        </p:txBody>
      </p:sp>
      <p:pic>
        <p:nvPicPr>
          <p:cNvPr id="8" name="Picture 3" descr="C:\Users\sheila\Desktop\BIBLE STUDY\ULTIMATE Royality Free\1-Bib Pics-Ot\Belshazzar\the_writing_on_the_wall_belshazzar.jpg">
            <a:extLst>
              <a:ext uri="{FF2B5EF4-FFF2-40B4-BE49-F238E27FC236}">
                <a16:creationId xmlns:a16="http://schemas.microsoft.com/office/drawing/2014/main" id="{AFECBA99-B966-44E9-85FB-66930D2614EB}"/>
              </a:ext>
            </a:extLst>
          </p:cNvPr>
          <p:cNvPicPr>
            <a:picLocks noChangeAspect="1" noChangeArrowheads="1"/>
          </p:cNvPicPr>
          <p:nvPr/>
        </p:nvPicPr>
        <p:blipFill>
          <a:blip r:embed="rId2"/>
          <a:srcRect l="15887" t="15556" b="40136"/>
          <a:stretch>
            <a:fillRect/>
          </a:stretch>
        </p:blipFill>
        <p:spPr bwMode="auto">
          <a:xfrm>
            <a:off x="1825455" y="2708025"/>
            <a:ext cx="5700760" cy="3589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225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5743815" cy="817418"/>
          </a:xfrm>
        </p:spPr>
        <p:txBody>
          <a:bodyPr>
            <a:normAutofit/>
          </a:bodyPr>
          <a:lstStyle/>
          <a:p>
            <a:r>
              <a:rPr lang="en-US" b="1" u="sng" dirty="0">
                <a:solidFill>
                  <a:schemeClr val="bg1"/>
                </a:solidFill>
              </a:rPr>
              <a:t>The Writing on the Wall</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2" y="817419"/>
            <a:ext cx="5556740" cy="6311689"/>
          </a:xfrm>
        </p:spPr>
        <p:txBody>
          <a:bodyPr>
            <a:normAutofit fontScale="77500" lnSpcReduction="20000"/>
          </a:bodyPr>
          <a:lstStyle/>
          <a:p>
            <a:pPr marL="0" indent="0">
              <a:buNone/>
            </a:pPr>
            <a:r>
              <a:rPr lang="en-US" baseline="30000" dirty="0">
                <a:solidFill>
                  <a:schemeClr val="bg1"/>
                </a:solidFill>
              </a:rPr>
              <a:t>20 </a:t>
            </a:r>
            <a:r>
              <a:rPr lang="en-US" dirty="0">
                <a:solidFill>
                  <a:schemeClr val="bg1"/>
                </a:solidFill>
              </a:rPr>
              <a:t>But when his heart was lifted up and his spirit was hardened so that he dealt proudly, he was brought down from his kingly throne, and his glory was taken from him. </a:t>
            </a:r>
            <a:r>
              <a:rPr lang="en-US" baseline="30000" dirty="0">
                <a:solidFill>
                  <a:schemeClr val="bg1"/>
                </a:solidFill>
              </a:rPr>
              <a:t>21 </a:t>
            </a:r>
            <a:r>
              <a:rPr lang="en-US" dirty="0">
                <a:solidFill>
                  <a:schemeClr val="bg1"/>
                </a:solidFill>
              </a:rPr>
              <a:t>He was driven from among the children of mankind, and his mind was made like that of a beast, and his dwelling was with the wild donkeys. He was fed grass like an ox, and his body was wet with the dew of heaven, until he knew that the Most High God rules the kingdom of mankind and sets over it whom he will. </a:t>
            </a:r>
            <a:r>
              <a:rPr lang="en-US" baseline="30000" dirty="0">
                <a:solidFill>
                  <a:schemeClr val="bg1"/>
                </a:solidFill>
              </a:rPr>
              <a:t>22 </a:t>
            </a:r>
            <a:r>
              <a:rPr lang="en-US" dirty="0">
                <a:solidFill>
                  <a:schemeClr val="bg1"/>
                </a:solidFill>
              </a:rPr>
              <a:t>And you his son,</a:t>
            </a:r>
            <a:r>
              <a:rPr lang="en-US" i="1" baseline="30000" dirty="0">
                <a:solidFill>
                  <a:schemeClr val="bg1"/>
                </a:solidFill>
                <a:hlinkClick r:id="rId2" tooltip="&lt;span class=&quot;footnote-embedded&quot;&gt;Or &lt;i&gt;successor&lt;/i&gt;&lt;/span&gt;">
                  <a:extLst>
                    <a:ext uri="{A12FA001-AC4F-418D-AE19-62706E023703}">
                      <ahyp:hlinkClr xmlns:ahyp="http://schemas.microsoft.com/office/drawing/2018/hyperlinkcolor" val="tx"/>
                    </a:ext>
                  </a:extLst>
                </a:hlinkClick>
              </a:rPr>
              <a:t>6</a:t>
            </a:r>
            <a:r>
              <a:rPr lang="en-US" dirty="0">
                <a:solidFill>
                  <a:schemeClr val="bg1"/>
                </a:solidFill>
              </a:rPr>
              <a:t> Belshazzar, have not humbled your heart, though you knew all this, </a:t>
            </a:r>
            <a:r>
              <a:rPr lang="en-US" baseline="30000" dirty="0">
                <a:solidFill>
                  <a:schemeClr val="bg1"/>
                </a:solidFill>
              </a:rPr>
              <a:t>23 </a:t>
            </a:r>
            <a:r>
              <a:rPr lang="en-US" dirty="0">
                <a:solidFill>
                  <a:schemeClr val="bg1"/>
                </a:solidFill>
              </a:rPr>
              <a:t>but you have lifted up yourself against the Lord of heaven. And the vessels of his house have been brought in before you, and you and your lords, your wives, and your concubines have drunk wine from them. And you have praised the gods of silver and gold, of bronze, iron, wood, and stone, which do not see or hear or know, but the God in whose hand is your breath, and whose are all your ways, you have not honored. </a:t>
            </a: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6456421"/>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8D6D8B-2E04-4391-938E-6F10903532CD}"/>
              </a:ext>
            </a:extLst>
          </p:cNvPr>
          <p:cNvSpPr txBox="1"/>
          <p:nvPr/>
        </p:nvSpPr>
        <p:spPr>
          <a:xfrm>
            <a:off x="-1" y="6456421"/>
            <a:ext cx="3123029" cy="461665"/>
          </a:xfrm>
          <a:prstGeom prst="rect">
            <a:avLst/>
          </a:prstGeom>
          <a:noFill/>
        </p:spPr>
        <p:txBody>
          <a:bodyPr wrap="square" rtlCol="0">
            <a:spAutoFit/>
          </a:bodyPr>
          <a:lstStyle/>
          <a:p>
            <a:r>
              <a:rPr lang="en-US" sz="2400" b="1" dirty="0">
                <a:solidFill>
                  <a:srgbClr val="FFFF00"/>
                </a:solidFill>
              </a:rPr>
              <a:t>Daniel 1:20-23, ESV</a:t>
            </a:r>
          </a:p>
        </p:txBody>
      </p:sp>
      <p:pic>
        <p:nvPicPr>
          <p:cNvPr id="8" name="Picture 3" descr="C:\Users\sheila\Desktop\BIBLE STUDY\ULTIMATE Royality Free\1-Bib Pics-Ot\Belshazzar\the_writing_on_the_wall_belshazzar.jpg">
            <a:extLst>
              <a:ext uri="{FF2B5EF4-FFF2-40B4-BE49-F238E27FC236}">
                <a16:creationId xmlns:a16="http://schemas.microsoft.com/office/drawing/2014/main" id="{AFECBA99-B966-44E9-85FB-66930D2614EB}"/>
              </a:ext>
            </a:extLst>
          </p:cNvPr>
          <p:cNvPicPr>
            <a:picLocks noChangeAspect="1" noChangeArrowheads="1"/>
          </p:cNvPicPr>
          <p:nvPr/>
        </p:nvPicPr>
        <p:blipFill rotWithShape="1">
          <a:blip r:embed="rId3"/>
          <a:srcRect l="15887" t="25736" r="34456" b="51250"/>
          <a:stretch/>
        </p:blipFill>
        <p:spPr bwMode="auto">
          <a:xfrm>
            <a:off x="5743815" y="2339284"/>
            <a:ext cx="3182644" cy="1763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566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5743815" cy="817418"/>
          </a:xfrm>
        </p:spPr>
        <p:txBody>
          <a:bodyPr>
            <a:normAutofit/>
          </a:bodyPr>
          <a:lstStyle/>
          <a:p>
            <a:r>
              <a:rPr lang="en-US" b="1" u="sng" dirty="0">
                <a:solidFill>
                  <a:schemeClr val="bg1"/>
                </a:solidFill>
              </a:rPr>
              <a:t>The Writing on the Wall</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2" y="923783"/>
            <a:ext cx="4093700" cy="5532543"/>
          </a:xfrm>
        </p:spPr>
        <p:txBody>
          <a:bodyPr>
            <a:normAutofit/>
          </a:bodyPr>
          <a:lstStyle/>
          <a:p>
            <a:pPr marL="514350" indent="-514350">
              <a:buFont typeface="+mj-lt"/>
              <a:buAutoNum type="arabicPeriod"/>
            </a:pPr>
            <a:r>
              <a:rPr lang="en-US" dirty="0" err="1">
                <a:solidFill>
                  <a:schemeClr val="bg1"/>
                </a:solidFill>
              </a:rPr>
              <a:t>Mene</a:t>
            </a:r>
            <a:endParaRPr lang="en-US" dirty="0">
              <a:solidFill>
                <a:schemeClr val="bg1"/>
              </a:solidFill>
            </a:endParaRPr>
          </a:p>
          <a:p>
            <a:pPr lvl="1"/>
            <a:r>
              <a:rPr lang="en-US" dirty="0">
                <a:solidFill>
                  <a:schemeClr val="bg1"/>
                </a:solidFill>
              </a:rPr>
              <a:t>“God has numbered the days of your kingdom and brought it to an end.”</a:t>
            </a:r>
          </a:p>
          <a:p>
            <a:pPr marL="514350" indent="-514350">
              <a:buFont typeface="+mj-lt"/>
              <a:buAutoNum type="arabicPeriod"/>
            </a:pPr>
            <a:r>
              <a:rPr lang="en-US" dirty="0" err="1">
                <a:solidFill>
                  <a:schemeClr val="bg1"/>
                </a:solidFill>
              </a:rPr>
              <a:t>Tekel</a:t>
            </a:r>
            <a:endParaRPr lang="en-US" dirty="0">
              <a:solidFill>
                <a:schemeClr val="bg1"/>
              </a:solidFill>
            </a:endParaRPr>
          </a:p>
          <a:p>
            <a:pPr lvl="1"/>
            <a:r>
              <a:rPr lang="en-US" dirty="0">
                <a:solidFill>
                  <a:schemeClr val="bg1"/>
                </a:solidFill>
              </a:rPr>
              <a:t>“…you have been weighed in the balances and found wanting.”</a:t>
            </a:r>
          </a:p>
          <a:p>
            <a:pPr marL="514350" indent="-514350">
              <a:buFont typeface="+mj-lt"/>
              <a:buAutoNum type="arabicPeriod"/>
            </a:pPr>
            <a:r>
              <a:rPr lang="en-US" dirty="0">
                <a:solidFill>
                  <a:schemeClr val="bg1"/>
                </a:solidFill>
              </a:rPr>
              <a:t>Peres</a:t>
            </a:r>
          </a:p>
          <a:p>
            <a:pPr lvl="1"/>
            <a:r>
              <a:rPr lang="en-US" dirty="0">
                <a:solidFill>
                  <a:schemeClr val="bg1"/>
                </a:solidFill>
              </a:rPr>
              <a:t>“…your kingdom is divided and given to the Medes and Persians.”</a:t>
            </a: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6456421"/>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8D6D8B-2E04-4391-938E-6F10903532CD}"/>
              </a:ext>
            </a:extLst>
          </p:cNvPr>
          <p:cNvSpPr txBox="1"/>
          <p:nvPr/>
        </p:nvSpPr>
        <p:spPr>
          <a:xfrm>
            <a:off x="-1" y="6456421"/>
            <a:ext cx="3123029" cy="461665"/>
          </a:xfrm>
          <a:prstGeom prst="rect">
            <a:avLst/>
          </a:prstGeom>
          <a:noFill/>
        </p:spPr>
        <p:txBody>
          <a:bodyPr wrap="square" rtlCol="0">
            <a:spAutoFit/>
          </a:bodyPr>
          <a:lstStyle/>
          <a:p>
            <a:r>
              <a:rPr lang="en-US" sz="2400" b="1" dirty="0">
                <a:solidFill>
                  <a:srgbClr val="FFFF00"/>
                </a:solidFill>
              </a:rPr>
              <a:t>Daniel 1:24-28, ESV</a:t>
            </a:r>
          </a:p>
        </p:txBody>
      </p:sp>
      <p:pic>
        <p:nvPicPr>
          <p:cNvPr id="8" name="Picture 3" descr="C:\Users\sheila\Desktop\BIBLE STUDY\ULTIMATE Royality Free\1-Bib Pics-Ot\Belshazzar\the_writing_on_the_wall_belshazzar.jpg">
            <a:extLst>
              <a:ext uri="{FF2B5EF4-FFF2-40B4-BE49-F238E27FC236}">
                <a16:creationId xmlns:a16="http://schemas.microsoft.com/office/drawing/2014/main" id="{AFECBA99-B966-44E9-85FB-66930D2614EB}"/>
              </a:ext>
            </a:extLst>
          </p:cNvPr>
          <p:cNvPicPr>
            <a:picLocks noChangeAspect="1" noChangeArrowheads="1"/>
          </p:cNvPicPr>
          <p:nvPr/>
        </p:nvPicPr>
        <p:blipFill>
          <a:blip r:embed="rId2"/>
          <a:srcRect l="15887" t="15556" b="40136"/>
          <a:stretch>
            <a:fillRect/>
          </a:stretch>
        </p:blipFill>
        <p:spPr bwMode="auto">
          <a:xfrm>
            <a:off x="4247294" y="1793626"/>
            <a:ext cx="4770095" cy="3003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26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70BE-E8AB-48A7-8AAA-00CE6698FCAD}"/>
              </a:ext>
            </a:extLst>
          </p:cNvPr>
          <p:cNvSpPr>
            <a:spLocks noGrp="1"/>
          </p:cNvSpPr>
          <p:nvPr>
            <p:ph type="title"/>
          </p:nvPr>
        </p:nvSpPr>
        <p:spPr>
          <a:xfrm>
            <a:off x="0" y="1"/>
            <a:ext cx="5743815" cy="817418"/>
          </a:xfrm>
        </p:spPr>
        <p:txBody>
          <a:bodyPr>
            <a:normAutofit/>
          </a:bodyPr>
          <a:lstStyle/>
          <a:p>
            <a:r>
              <a:rPr lang="en-US" b="1" u="sng" dirty="0">
                <a:solidFill>
                  <a:schemeClr val="bg1"/>
                </a:solidFill>
              </a:rPr>
              <a:t>The Writing on the Wall</a:t>
            </a:r>
          </a:p>
        </p:txBody>
      </p:sp>
      <p:sp>
        <p:nvSpPr>
          <p:cNvPr id="3" name="Content Placeholder 2">
            <a:extLst>
              <a:ext uri="{FF2B5EF4-FFF2-40B4-BE49-F238E27FC236}">
                <a16:creationId xmlns:a16="http://schemas.microsoft.com/office/drawing/2014/main" id="{C0EA54B3-634B-487A-8306-42C8F6C8DFF3}"/>
              </a:ext>
            </a:extLst>
          </p:cNvPr>
          <p:cNvSpPr>
            <a:spLocks noGrp="1"/>
          </p:cNvSpPr>
          <p:nvPr>
            <p:ph idx="1"/>
          </p:nvPr>
        </p:nvSpPr>
        <p:spPr>
          <a:xfrm>
            <a:off x="-2" y="923783"/>
            <a:ext cx="4093700" cy="5532543"/>
          </a:xfrm>
        </p:spPr>
        <p:txBody>
          <a:bodyPr>
            <a:normAutofit lnSpcReduction="10000"/>
          </a:bodyPr>
          <a:lstStyle/>
          <a:p>
            <a:pPr marL="0" indent="0">
              <a:buNone/>
            </a:pPr>
            <a:r>
              <a:rPr lang="en-US" baseline="30000" dirty="0">
                <a:solidFill>
                  <a:schemeClr val="bg1"/>
                </a:solidFill>
              </a:rPr>
              <a:t>29 </a:t>
            </a:r>
            <a:r>
              <a:rPr lang="en-US" dirty="0">
                <a:solidFill>
                  <a:schemeClr val="bg1"/>
                </a:solidFill>
              </a:rPr>
              <a:t>Then Belshazzar gave the command, and Daniel was clothed with purple, a chain of gold was put around his neck, and a proclamation was made about him, that he should be the third ruler in the kingdom. </a:t>
            </a:r>
          </a:p>
          <a:p>
            <a:pPr marL="0" indent="0">
              <a:buNone/>
            </a:pPr>
            <a:r>
              <a:rPr lang="en-US" baseline="30000" dirty="0">
                <a:solidFill>
                  <a:schemeClr val="bg1"/>
                </a:solidFill>
              </a:rPr>
              <a:t>30 </a:t>
            </a:r>
            <a:r>
              <a:rPr lang="en-US" dirty="0">
                <a:solidFill>
                  <a:schemeClr val="bg1"/>
                </a:solidFill>
              </a:rPr>
              <a:t>That very night Belshazzar the Chaldean king was killed. </a:t>
            </a:r>
            <a:r>
              <a:rPr lang="en-US" baseline="30000" dirty="0">
                <a:solidFill>
                  <a:schemeClr val="bg1"/>
                </a:solidFill>
              </a:rPr>
              <a:t>31</a:t>
            </a:r>
            <a:r>
              <a:rPr lang="en-US" dirty="0">
                <a:solidFill>
                  <a:schemeClr val="bg1"/>
                </a:solidFill>
              </a:rPr>
              <a:t> And Darius the Mede received the kingdom, being about sixty-two years old.</a:t>
            </a:r>
          </a:p>
        </p:txBody>
      </p:sp>
      <p:cxnSp>
        <p:nvCxnSpPr>
          <p:cNvPr id="15" name="Straight Connector 14">
            <a:extLst>
              <a:ext uri="{FF2B5EF4-FFF2-40B4-BE49-F238E27FC236}">
                <a16:creationId xmlns:a16="http://schemas.microsoft.com/office/drawing/2014/main" id="{3F52EF59-2575-4210-836F-A410AE6406E0}"/>
              </a:ext>
            </a:extLst>
          </p:cNvPr>
          <p:cNvCxnSpPr/>
          <p:nvPr/>
        </p:nvCxnSpPr>
        <p:spPr>
          <a:xfrm>
            <a:off x="0" y="6456421"/>
            <a:ext cx="5880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8D6D8B-2E04-4391-938E-6F10903532CD}"/>
              </a:ext>
            </a:extLst>
          </p:cNvPr>
          <p:cNvSpPr txBox="1"/>
          <p:nvPr/>
        </p:nvSpPr>
        <p:spPr>
          <a:xfrm>
            <a:off x="-1" y="6456421"/>
            <a:ext cx="3123029" cy="461665"/>
          </a:xfrm>
          <a:prstGeom prst="rect">
            <a:avLst/>
          </a:prstGeom>
          <a:noFill/>
        </p:spPr>
        <p:txBody>
          <a:bodyPr wrap="square" rtlCol="0">
            <a:spAutoFit/>
          </a:bodyPr>
          <a:lstStyle/>
          <a:p>
            <a:r>
              <a:rPr lang="en-US" sz="2400" b="1" dirty="0">
                <a:solidFill>
                  <a:srgbClr val="FFFF00"/>
                </a:solidFill>
              </a:rPr>
              <a:t>Daniel 1:29-31, ESV</a:t>
            </a:r>
          </a:p>
        </p:txBody>
      </p:sp>
      <p:pic>
        <p:nvPicPr>
          <p:cNvPr id="7" name="Picture 2">
            <a:extLst>
              <a:ext uri="{FF2B5EF4-FFF2-40B4-BE49-F238E27FC236}">
                <a16:creationId xmlns:a16="http://schemas.microsoft.com/office/drawing/2014/main" id="{4200ACD7-2022-466E-A324-A363CA898F1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24389"/>
          <a:stretch/>
        </p:blipFill>
        <p:spPr bwMode="auto">
          <a:xfrm flipH="1">
            <a:off x="4881339" y="2047065"/>
            <a:ext cx="3868765" cy="3285977"/>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9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577</Words>
  <Application>Microsoft Office PowerPoint</Application>
  <PresentationFormat>On-screen Show (4:3)</PresentationFormat>
  <Paragraphs>59</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vt:lpstr>
      <vt:lpstr>Calibri Light</vt:lpstr>
      <vt:lpstr>Office Theme</vt:lpstr>
      <vt:lpstr>PowerPoint Presentation</vt:lpstr>
      <vt:lpstr>The Writing on the Wall</vt:lpstr>
      <vt:lpstr>The Writing on the Wall</vt:lpstr>
      <vt:lpstr>The Writing on the Wall</vt:lpstr>
      <vt:lpstr>The Writing on the Wall</vt:lpstr>
      <vt:lpstr>The Writing on the Wall</vt:lpstr>
      <vt:lpstr>The Writing on the Wall</vt:lpstr>
      <vt:lpstr>The Writing on the Wall</vt:lpstr>
      <vt:lpstr>The Writing on the Wall</vt:lpstr>
      <vt:lpstr>The Writing on the Wall</vt:lpstr>
      <vt:lpstr>Lesson 1:  Our days are numbered.</vt:lpstr>
      <vt:lpstr>Lesson 2:  We will be weighed.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Jeb Holt</dc:creator>
  <cp:lastModifiedBy>Jeb Holt</cp:lastModifiedBy>
  <cp:revision>6</cp:revision>
  <dcterms:created xsi:type="dcterms:W3CDTF">2018-10-21T12:06:48Z</dcterms:created>
  <dcterms:modified xsi:type="dcterms:W3CDTF">2018-10-21T18:33:51Z</dcterms:modified>
</cp:coreProperties>
</file>