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268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710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3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575" y="1825625"/>
            <a:ext cx="7343775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575" y="365125"/>
            <a:ext cx="52578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575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259178" y="987426"/>
            <a:ext cx="4258818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5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244" y="1709738"/>
            <a:ext cx="7579343" cy="286226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244" y="4589464"/>
            <a:ext cx="7579343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7275" y="1825625"/>
            <a:ext cx="356616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994" y="1825625"/>
            <a:ext cx="356616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75" y="274638"/>
            <a:ext cx="67675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575" y="1489075"/>
            <a:ext cx="356616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1800" b="0">
                <a:solidFill>
                  <a:schemeClr val="accent3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1575" y="2193926"/>
            <a:ext cx="356616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190" y="1489075"/>
            <a:ext cx="356616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1800" b="0">
                <a:solidFill>
                  <a:schemeClr val="accent3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190" y="2193926"/>
            <a:ext cx="356616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179" y="987426"/>
            <a:ext cx="4257362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5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575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259178" y="987426"/>
            <a:ext cx="4258818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5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3075" y="365126"/>
            <a:ext cx="67722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575" y="1825625"/>
            <a:ext cx="73437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2880" userDrawn="1">
          <p15:clr>
            <a:srgbClr val="F26B43"/>
          </p15:clr>
        </p15:guide>
        <p15:guide id="2" pos="1098" userDrawn="1">
          <p15:clr>
            <a:srgbClr val="F26B43"/>
          </p15:clr>
        </p15:guide>
        <p15:guide id="3" pos="5364" userDrawn="1">
          <p15:clr>
            <a:srgbClr val="F26B43"/>
          </p15:clr>
        </p15:guide>
        <p15:guide id="4" pos="738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17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 Urge You Christian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sz="2400" b="1" i="1" dirty="0" smtClean="0">
                <a:solidFill>
                  <a:srgbClr val="0000FF"/>
                </a:solidFill>
              </a:rPr>
              <a:t>Ephesians 4:1-2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7992" y="6207369"/>
            <a:ext cx="4106008" cy="65063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Church of Christ at Medina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18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, 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743075" y="0"/>
            <a:ext cx="7400925" cy="863554"/>
          </a:xfrm>
        </p:spPr>
        <p:txBody>
          <a:bodyPr>
            <a:noAutofit/>
          </a:bodyPr>
          <a:lstStyle/>
          <a:p>
            <a:pPr algn="r"/>
            <a:r>
              <a:rPr lang="en-US" sz="4000" b="1" u="sng" dirty="0" smtClean="0">
                <a:solidFill>
                  <a:srgbClr val="0000FF"/>
                </a:solidFill>
              </a:rPr>
              <a:t>Walking in a Worthy Manner</a:t>
            </a:r>
            <a:endParaRPr lang="en-US" sz="4000" b="1" u="sng" dirty="0">
              <a:solidFill>
                <a:srgbClr val="0000FF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18938" y="863554"/>
            <a:ext cx="8025062" cy="5409671"/>
          </a:xfrm>
        </p:spPr>
        <p:txBody>
          <a:bodyPr>
            <a:normAutofit/>
          </a:bodyPr>
          <a:lstStyle/>
          <a:p>
            <a:pPr marL="234950" lvl="0" indent="-234950"/>
            <a:r>
              <a:rPr lang="en-US" sz="2800" dirty="0" smtClean="0"/>
              <a:t>“I…urge…”</a:t>
            </a:r>
          </a:p>
          <a:p>
            <a:pPr marL="577850" lvl="1" indent="-234950"/>
            <a:r>
              <a:rPr lang="en-US" sz="2200" dirty="0" smtClean="0"/>
              <a:t>To urge is to beg, entreat or implore.</a:t>
            </a:r>
          </a:p>
          <a:p>
            <a:pPr marL="577850" lvl="1" indent="-234950"/>
            <a:r>
              <a:rPr lang="en-US" sz="2200" dirty="0" smtClean="0"/>
              <a:t>Paul is talking to Christians!</a:t>
            </a:r>
            <a:endParaRPr lang="en-US" sz="2200" dirty="0" smtClean="0"/>
          </a:p>
          <a:p>
            <a:pPr marL="234950" lvl="0" indent="-234950"/>
            <a:r>
              <a:rPr lang="en-US" sz="2800" dirty="0" smtClean="0"/>
              <a:t>“I…urge you to walk…”</a:t>
            </a:r>
          </a:p>
          <a:p>
            <a:pPr marL="577850" lvl="1" indent="-234950"/>
            <a:r>
              <a:rPr lang="en-US" sz="2200" dirty="0" smtClean="0"/>
              <a:t>To walk is figurative for our manner of life, our actions!</a:t>
            </a:r>
          </a:p>
          <a:p>
            <a:pPr marL="577850" lvl="1" indent="-234950"/>
            <a:r>
              <a:rPr lang="en-US" sz="2200" dirty="0" smtClean="0"/>
              <a:t>It was a common theme in Ephesians and other of Paul’s epistles.</a:t>
            </a:r>
            <a:endParaRPr lang="en-US" sz="2200" dirty="0" smtClean="0"/>
          </a:p>
          <a:p>
            <a:pPr marL="234950" lvl="0" indent="-234950"/>
            <a:r>
              <a:rPr lang="en-US" sz="2800" dirty="0" smtClean="0"/>
              <a:t>“I…urge you to walk in a manner worthy of the calling to which you have been called.”</a:t>
            </a:r>
            <a:endParaRPr lang="en-US" sz="2800" dirty="0"/>
          </a:p>
          <a:p>
            <a:pPr marL="577850" lvl="1" indent="-234950"/>
            <a:r>
              <a:rPr lang="en-US" sz="2200" dirty="0" smtClean="0"/>
              <a:t>Worthy is of equal value to the claim.  What is their claim or calling?  They are Christians, called by the gospel!</a:t>
            </a:r>
          </a:p>
          <a:p>
            <a:pPr marL="577850" lvl="1" indent="-234950"/>
            <a:r>
              <a:rPr lang="en-US" sz="2200" dirty="0" smtClean="0"/>
              <a:t>Our lives – our daily actions, words and thoughts – should match or be equal to our claim!</a:t>
            </a:r>
          </a:p>
          <a:p>
            <a:pPr marL="577850" lvl="1" indent="-234950"/>
            <a:endParaRPr lang="en-US" sz="2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1" y="6273225"/>
            <a:ext cx="9144000" cy="584775"/>
          </a:xfrm>
          <a:prstGeom prst="rect">
            <a:avLst/>
          </a:prstGeom>
          <a:solidFill>
            <a:srgbClr val="3366FF">
              <a:alpha val="34902"/>
            </a:srgbClr>
          </a:solidFill>
          <a:ln>
            <a:solidFill>
              <a:schemeClr val="bg2"/>
            </a:solidFill>
          </a:ln>
        </p:spPr>
        <p:txBody>
          <a:bodyPr wrap="square" rtlCol="0" anchor="t" anchorCtr="1">
            <a:spAutoFit/>
          </a:bodyPr>
          <a:lstStyle/>
          <a:p>
            <a:r>
              <a:rPr lang="en-US" sz="1600" b="1" dirty="0"/>
              <a:t>E</a:t>
            </a:r>
            <a:r>
              <a:rPr lang="en-US" sz="1600" b="1" dirty="0" smtClean="0"/>
              <a:t>phesians 1:3, Ephesians 2:4-8, </a:t>
            </a:r>
            <a:r>
              <a:rPr lang="en-US" sz="1600" b="1" dirty="0" smtClean="0"/>
              <a:t>Ephesians 4:7, </a:t>
            </a:r>
            <a:r>
              <a:rPr lang="en-US" sz="1600" b="1" dirty="0" smtClean="0"/>
              <a:t>Ephesians 5:2, Ephesians 5:8, </a:t>
            </a:r>
            <a:r>
              <a:rPr lang="en-US" sz="1600" b="1" dirty="0" smtClean="0"/>
              <a:t>Ephesians 5:15, Colossians 1:10, </a:t>
            </a:r>
            <a:r>
              <a:rPr lang="en-US" sz="1600" b="1" dirty="0" smtClean="0"/>
              <a:t>Colossians 2:6, </a:t>
            </a:r>
            <a:r>
              <a:rPr lang="en-US" sz="1600" b="1" dirty="0" smtClean="0"/>
              <a:t>1 Thess. 2:12, </a:t>
            </a:r>
            <a:r>
              <a:rPr lang="en-US" sz="1600" b="1" dirty="0" smtClean="0"/>
              <a:t>Hebrews 3:1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743075" y="0"/>
            <a:ext cx="7400925" cy="863554"/>
          </a:xfrm>
        </p:spPr>
        <p:txBody>
          <a:bodyPr>
            <a:noAutofit/>
          </a:bodyPr>
          <a:lstStyle/>
          <a:p>
            <a:pPr algn="r"/>
            <a:r>
              <a:rPr lang="en-US" sz="4000" b="1" u="sng" dirty="0" smtClean="0">
                <a:solidFill>
                  <a:srgbClr val="0000FF"/>
                </a:solidFill>
              </a:rPr>
              <a:t>The Nature of the Walk</a:t>
            </a:r>
            <a:endParaRPr lang="en-US" sz="4000" b="1" u="sng" dirty="0">
              <a:solidFill>
                <a:srgbClr val="0000FF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18938" y="863554"/>
            <a:ext cx="8025062" cy="5655892"/>
          </a:xfrm>
        </p:spPr>
        <p:txBody>
          <a:bodyPr>
            <a:normAutofit/>
          </a:bodyPr>
          <a:lstStyle/>
          <a:p>
            <a:pPr marL="234950" lvl="0" indent="-234950"/>
            <a:r>
              <a:rPr lang="en-US" sz="2800" dirty="0" smtClean="0"/>
              <a:t>A Humble Walk</a:t>
            </a:r>
          </a:p>
          <a:p>
            <a:pPr marL="577850" lvl="1" indent="-234950"/>
            <a:r>
              <a:rPr lang="en-US" sz="2200" dirty="0" smtClean="0"/>
              <a:t>Humble, or lowliness, in both mind and attitude.  It is the opposite of pride and arrogance.</a:t>
            </a:r>
          </a:p>
          <a:p>
            <a:pPr marL="577850" lvl="1" indent="-234950"/>
            <a:r>
              <a:rPr lang="en-US" sz="2200" dirty="0" smtClean="0"/>
              <a:t>The prideful often reject both God and man.</a:t>
            </a:r>
            <a:endParaRPr lang="en-US" sz="2200" dirty="0" smtClean="0"/>
          </a:p>
          <a:p>
            <a:pPr marL="577850" lvl="1" indent="-234950"/>
            <a:r>
              <a:rPr lang="en-US" sz="2200" dirty="0" smtClean="0"/>
              <a:t>We have value, but only in our relationship to God.</a:t>
            </a:r>
            <a:endParaRPr lang="en-US" sz="2200" dirty="0" smtClean="0"/>
          </a:p>
          <a:p>
            <a:pPr marL="234950" lvl="0" indent="-234950"/>
            <a:r>
              <a:rPr lang="en-US" sz="2800" dirty="0" smtClean="0"/>
              <a:t>A Gentle, Patient and Forbearing Walk</a:t>
            </a:r>
          </a:p>
          <a:p>
            <a:pPr marL="577850" lvl="1" indent="-234950"/>
            <a:r>
              <a:rPr lang="en-US" sz="2200" dirty="0" smtClean="0"/>
              <a:t>A gentle person is quiet in disposition.  </a:t>
            </a:r>
          </a:p>
          <a:p>
            <a:pPr marL="577850" lvl="1" indent="-234950"/>
            <a:r>
              <a:rPr lang="en-US" sz="2200" dirty="0" smtClean="0"/>
              <a:t>One who is patient is not easily provoked and does not seek retaliation quickly.  </a:t>
            </a:r>
          </a:p>
          <a:p>
            <a:pPr marL="577850" lvl="1" indent="-234950"/>
            <a:r>
              <a:rPr lang="en-US" sz="2200" dirty="0" smtClean="0"/>
              <a:t>A man who is forbearing will forgive and endure even when he is wronged on purpose.</a:t>
            </a:r>
            <a:endParaRPr lang="en-US" sz="2200" dirty="0" smtClean="0"/>
          </a:p>
          <a:p>
            <a:pPr marL="234950" lvl="0" indent="-234950"/>
            <a:r>
              <a:rPr lang="en-US" sz="2800" dirty="0" smtClean="0"/>
              <a:t>A Walk in Love</a:t>
            </a:r>
            <a:endParaRPr lang="en-US" sz="2800" dirty="0"/>
          </a:p>
          <a:p>
            <a:pPr marL="577850" lvl="1" indent="-234950"/>
            <a:r>
              <a:rPr lang="en-US" sz="2200" dirty="0" smtClean="0"/>
              <a:t>Love becomes the binding glue holding the characteristics together because it is the motivating factor!</a:t>
            </a:r>
          </a:p>
          <a:p>
            <a:pPr marL="577850" lvl="1" indent="-234950"/>
            <a:endParaRPr lang="en-US" sz="2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rgbClr val="3366FF">
              <a:alpha val="34902"/>
            </a:srgbClr>
          </a:solidFill>
          <a:ln>
            <a:solidFill>
              <a:schemeClr val="bg2"/>
            </a:solidFill>
          </a:ln>
        </p:spPr>
        <p:txBody>
          <a:bodyPr wrap="square" rtlCol="0" anchor="t" anchorCtr="1">
            <a:spAutoFit/>
          </a:bodyPr>
          <a:lstStyle/>
          <a:p>
            <a:r>
              <a:rPr lang="en-US" sz="1600" b="1" dirty="0" smtClean="0"/>
              <a:t>Romans 12:16, Isaiah 66:1-2, 1 Peter 3:7, 1 Timothy 1:16, Proverbs 15:18, Colossians 3:12-14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0266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www.w3.org/XML/1998/namespace"/>
    <ds:schemaRef ds:uri="40262f94-9f35-4ac3-9a90-690165a166b7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a4f35948-e619-41b3-aa29-22878b09cfd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29</TotalTime>
  <Words>299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Cloud skipper design template</vt:lpstr>
      <vt:lpstr>PowerPoint Presentation</vt:lpstr>
      <vt:lpstr>I Urge You Christian Ephesians 4:1-2</vt:lpstr>
      <vt:lpstr>Walking in a Worthy Manner</vt:lpstr>
      <vt:lpstr>The Nature of the Walk</vt:lpstr>
    </vt:vector>
  </TitlesOfParts>
  <Company>CTP Transporation Products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Urge You Christian Ephesians 4:1-2</dc:title>
  <dc:creator>Holt, Ben</dc:creator>
  <cp:lastModifiedBy>Holt, Ben</cp:lastModifiedBy>
  <cp:revision>6</cp:revision>
  <dcterms:created xsi:type="dcterms:W3CDTF">2018-11-18T03:14:13Z</dcterms:created>
  <dcterms:modified xsi:type="dcterms:W3CDTF">2018-11-18T03:43:30Z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