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A5EF1A-BEC2-45FF-956B-154037AF54CE}"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425369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5EF1A-BEC2-45FF-956B-154037AF54CE}"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200864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5EF1A-BEC2-45FF-956B-154037AF54CE}"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105747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5EF1A-BEC2-45FF-956B-154037AF54CE}"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414840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A5EF1A-BEC2-45FF-956B-154037AF54CE}"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327394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A5EF1A-BEC2-45FF-956B-154037AF54CE}"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325244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A5EF1A-BEC2-45FF-956B-154037AF54CE}"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28068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A5EF1A-BEC2-45FF-956B-154037AF54CE}"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330556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5EF1A-BEC2-45FF-956B-154037AF54CE}"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350536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5EF1A-BEC2-45FF-956B-154037AF54CE}"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70390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5EF1A-BEC2-45FF-956B-154037AF54CE}"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D2876-A9AB-4027-9CF0-E44175CA0E10}" type="slidenum">
              <a:rPr lang="en-US" smtClean="0"/>
              <a:t>‹#›</a:t>
            </a:fld>
            <a:endParaRPr lang="en-US"/>
          </a:p>
        </p:txBody>
      </p:sp>
    </p:spTree>
    <p:extLst>
      <p:ext uri="{BB962C8B-B14F-4D97-AF65-F5344CB8AC3E}">
        <p14:creationId xmlns:p14="http://schemas.microsoft.com/office/powerpoint/2010/main" val="145814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5EF1A-BEC2-45FF-956B-154037AF54CE}" type="datetimeFigureOut">
              <a:rPr lang="en-US" smtClean="0"/>
              <a:t>12/16/2018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D2876-A9AB-4027-9CF0-E44175CA0E10}" type="slidenum">
              <a:rPr lang="en-US" smtClean="0"/>
              <a:t>‹#›</a:t>
            </a:fld>
            <a:endParaRPr lang="en-US"/>
          </a:p>
        </p:txBody>
      </p:sp>
    </p:spTree>
    <p:extLst>
      <p:ext uri="{BB962C8B-B14F-4D97-AF65-F5344CB8AC3E}">
        <p14:creationId xmlns:p14="http://schemas.microsoft.com/office/powerpoint/2010/main" val="4106349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348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1ABA-BAB9-4034-B27E-CBD5D3AE0082}"/>
              </a:ext>
            </a:extLst>
          </p:cNvPr>
          <p:cNvSpPr>
            <a:spLocks noGrp="1"/>
          </p:cNvSpPr>
          <p:nvPr>
            <p:ph type="ctrTitle"/>
          </p:nvPr>
        </p:nvSpPr>
        <p:spPr>
          <a:xfrm>
            <a:off x="4572001" y="1783959"/>
            <a:ext cx="4572000" cy="2889114"/>
          </a:xfrm>
        </p:spPr>
        <p:txBody>
          <a:bodyPr anchor="b">
            <a:normAutofit fontScale="90000"/>
          </a:bodyPr>
          <a:lstStyle/>
          <a:p>
            <a:r>
              <a:rPr lang="en-US" b="1" u="sng" dirty="0">
                <a:solidFill>
                  <a:schemeClr val="bg1"/>
                </a:solidFill>
              </a:rPr>
              <a:t>This Home That God Built</a:t>
            </a:r>
            <a:br>
              <a:rPr lang="en-US" b="1" u="sng" dirty="0">
                <a:solidFill>
                  <a:schemeClr val="bg1"/>
                </a:solidFill>
              </a:rPr>
            </a:br>
            <a:br>
              <a:rPr lang="en-US" sz="4900" b="1" u="sng" dirty="0">
                <a:solidFill>
                  <a:schemeClr val="bg1"/>
                </a:solidFill>
              </a:rPr>
            </a:br>
            <a:r>
              <a:rPr lang="en-US" sz="2700" dirty="0">
                <a:solidFill>
                  <a:schemeClr val="bg1"/>
                </a:solidFill>
              </a:rPr>
              <a:t>Based on the book </a:t>
            </a:r>
            <a:br>
              <a:rPr lang="en-US" sz="2700" dirty="0">
                <a:solidFill>
                  <a:schemeClr val="bg1"/>
                </a:solidFill>
              </a:rPr>
            </a:br>
            <a:r>
              <a:rPr lang="en-US" sz="2700" u="sng" dirty="0">
                <a:solidFill>
                  <a:schemeClr val="bg1"/>
                </a:solidFill>
              </a:rPr>
              <a:t>How to Build Your Dream Home </a:t>
            </a:r>
            <a:br>
              <a:rPr lang="en-US" sz="2700" u="sng" dirty="0">
                <a:solidFill>
                  <a:schemeClr val="bg1"/>
                </a:solidFill>
              </a:rPr>
            </a:br>
            <a:r>
              <a:rPr lang="en-US" sz="2700" dirty="0">
                <a:solidFill>
                  <a:schemeClr val="bg1"/>
                </a:solidFill>
              </a:rPr>
              <a:t>by Steve Klein and Jeff May</a:t>
            </a:r>
            <a:endParaRPr lang="en-US" dirty="0">
              <a:solidFill>
                <a:schemeClr val="bg1"/>
              </a:solidFill>
            </a:endParaRPr>
          </a:p>
        </p:txBody>
      </p:sp>
      <p:sp>
        <p:nvSpPr>
          <p:cNvPr id="3" name="Subtitle 2">
            <a:extLst>
              <a:ext uri="{FF2B5EF4-FFF2-40B4-BE49-F238E27FC236}">
                <a16:creationId xmlns:a16="http://schemas.microsoft.com/office/drawing/2014/main" id="{BD73F668-49FC-4A43-ACF3-F691E9481DC9}"/>
              </a:ext>
            </a:extLst>
          </p:cNvPr>
          <p:cNvSpPr>
            <a:spLocks noGrp="1"/>
          </p:cNvSpPr>
          <p:nvPr>
            <p:ph type="subTitle" idx="1"/>
          </p:nvPr>
        </p:nvSpPr>
        <p:spPr>
          <a:xfrm>
            <a:off x="5660063" y="5710137"/>
            <a:ext cx="3483937" cy="1147863"/>
          </a:xfrm>
        </p:spPr>
        <p:txBody>
          <a:bodyPr anchor="b">
            <a:normAutofit/>
          </a:bodyPr>
          <a:lstStyle/>
          <a:p>
            <a:pPr algn="r"/>
            <a:r>
              <a:rPr lang="en-US" sz="1700" dirty="0">
                <a:solidFill>
                  <a:schemeClr val="bg1"/>
                </a:solidFill>
              </a:rPr>
              <a:t>Church of Christ at Medina</a:t>
            </a:r>
          </a:p>
          <a:p>
            <a:pPr algn="r"/>
            <a:r>
              <a:rPr lang="en-US" sz="1700" dirty="0">
                <a:solidFill>
                  <a:schemeClr val="bg1"/>
                </a:solidFill>
              </a:rPr>
              <a:t>December 16</a:t>
            </a:r>
            <a:r>
              <a:rPr lang="en-US" sz="1700" baseline="30000" dirty="0">
                <a:solidFill>
                  <a:schemeClr val="bg1"/>
                </a:solidFill>
              </a:rPr>
              <a:t>th</a:t>
            </a:r>
            <a:r>
              <a:rPr lang="en-US" sz="1700" dirty="0">
                <a:solidFill>
                  <a:schemeClr val="bg1"/>
                </a:solidFill>
              </a:rPr>
              <a:t>, 2018</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9587BD3-40D7-423A-A407-773277E623F9}"/>
              </a:ext>
            </a:extLst>
          </p:cNvPr>
          <p:cNvPicPr>
            <a:picLocks noChangeAspect="1"/>
          </p:cNvPicPr>
          <p:nvPr/>
        </p:nvPicPr>
        <p:blipFill>
          <a:blip r:embed="rId2"/>
          <a:stretch>
            <a:fillRect/>
          </a:stretch>
        </p:blipFill>
        <p:spPr>
          <a:xfrm>
            <a:off x="314536" y="811232"/>
            <a:ext cx="3035882" cy="3867365"/>
          </a:xfrm>
          <a:prstGeom prst="rect">
            <a:avLst/>
          </a:prstGeom>
        </p:spPr>
      </p:pic>
    </p:spTree>
    <p:extLst>
      <p:ext uri="{BB962C8B-B14F-4D97-AF65-F5344CB8AC3E}">
        <p14:creationId xmlns:p14="http://schemas.microsoft.com/office/powerpoint/2010/main" val="284254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30E6-1996-4207-B2E8-2B984CDFCC71}"/>
              </a:ext>
            </a:extLst>
          </p:cNvPr>
          <p:cNvSpPr>
            <a:spLocks noGrp="1"/>
          </p:cNvSpPr>
          <p:nvPr>
            <p:ph type="title"/>
          </p:nvPr>
        </p:nvSpPr>
        <p:spPr>
          <a:xfrm>
            <a:off x="5918704" y="38423"/>
            <a:ext cx="3225296" cy="2845454"/>
          </a:xfrm>
        </p:spPr>
        <p:txBody>
          <a:bodyPr>
            <a:normAutofit/>
          </a:bodyPr>
          <a:lstStyle/>
          <a:p>
            <a:pPr algn="ctr"/>
            <a:r>
              <a:rPr lang="en-US" sz="3600" b="1" u="sng" dirty="0"/>
              <a:t>The Foundation:</a:t>
            </a:r>
            <a:br>
              <a:rPr lang="en-US" dirty="0"/>
            </a:br>
            <a:br>
              <a:rPr lang="en-US" dirty="0"/>
            </a:br>
            <a:r>
              <a:rPr lang="en-US" sz="4800" b="1" dirty="0"/>
              <a:t>Christ is All</a:t>
            </a:r>
            <a:br>
              <a:rPr lang="en-US" sz="4800" b="1" dirty="0"/>
            </a:br>
            <a:r>
              <a:rPr lang="en-US" sz="4800" b="1" dirty="0"/>
              <a:t>in All!</a:t>
            </a:r>
            <a:endParaRPr lang="en-US" b="1" dirty="0"/>
          </a:p>
        </p:txBody>
      </p:sp>
      <p:sp>
        <p:nvSpPr>
          <p:cNvPr id="3" name="Content Placeholder 2">
            <a:extLst>
              <a:ext uri="{FF2B5EF4-FFF2-40B4-BE49-F238E27FC236}">
                <a16:creationId xmlns:a16="http://schemas.microsoft.com/office/drawing/2014/main" id="{A36135B1-9F72-4C37-95A3-F5F0C7F60A2C}"/>
              </a:ext>
            </a:extLst>
          </p:cNvPr>
          <p:cNvSpPr>
            <a:spLocks noGrp="1"/>
          </p:cNvSpPr>
          <p:nvPr>
            <p:ph idx="1"/>
          </p:nvPr>
        </p:nvSpPr>
        <p:spPr>
          <a:xfrm>
            <a:off x="154745" y="296555"/>
            <a:ext cx="5486399" cy="5552049"/>
          </a:xfrm>
        </p:spPr>
        <p:txBody>
          <a:bodyPr>
            <a:normAutofit/>
          </a:bodyPr>
          <a:lstStyle/>
          <a:p>
            <a:r>
              <a:rPr lang="en-US" dirty="0"/>
              <a:t>“Here there is not Greek and Jew, circumcised and uncircumcised, barbarian, Scythian, slave, free; but Christ is all, and in all.” </a:t>
            </a:r>
          </a:p>
          <a:p>
            <a:pPr marL="463550" lvl="1"/>
            <a:r>
              <a:rPr lang="en-US" dirty="0"/>
              <a:t>Without Christ, no one can receive the forgiveness of sins nor become a child of God.  Therefore, He is what connects all of us together.  He is our foundation or cornerstone!</a:t>
            </a:r>
          </a:p>
          <a:p>
            <a:r>
              <a:rPr lang="en-US" dirty="0"/>
              <a:t>We must have the same foundation in our homes.  Note the connection between serving each other in the home and serving Christ.</a:t>
            </a:r>
          </a:p>
          <a:p>
            <a:endParaRPr lang="en-US" sz="2400" dirty="0"/>
          </a:p>
        </p:txBody>
      </p:sp>
      <p:pic>
        <p:nvPicPr>
          <p:cNvPr id="4" name="Picture 3">
            <a:extLst>
              <a:ext uri="{FF2B5EF4-FFF2-40B4-BE49-F238E27FC236}">
                <a16:creationId xmlns:a16="http://schemas.microsoft.com/office/drawing/2014/main" id="{4C670C80-650F-4755-99F3-0DCBE0DB4DA6}"/>
              </a:ext>
            </a:extLst>
          </p:cNvPr>
          <p:cNvPicPr>
            <a:picLocks noChangeAspect="1"/>
          </p:cNvPicPr>
          <p:nvPr/>
        </p:nvPicPr>
        <p:blipFill rotWithShape="1">
          <a:blip r:embed="rId2"/>
          <a:srcRect r="-3" b="4961"/>
          <a:stretch/>
        </p:blipFill>
        <p:spPr>
          <a:xfrm>
            <a:off x="5918704" y="3072580"/>
            <a:ext cx="3225295" cy="3785420"/>
          </a:xfrm>
          <a:prstGeom prst="rect">
            <a:avLst/>
          </a:prstGeom>
          <a:effectLst/>
        </p:spPr>
      </p:pic>
      <p:cxnSp>
        <p:nvCxnSpPr>
          <p:cNvPr id="6" name="Straight Connector 5">
            <a:extLst>
              <a:ext uri="{FF2B5EF4-FFF2-40B4-BE49-F238E27FC236}">
                <a16:creationId xmlns:a16="http://schemas.microsoft.com/office/drawing/2014/main" id="{F0EE0E35-EA7F-46A7-95AF-B523CD6530BE}"/>
              </a:ext>
            </a:extLst>
          </p:cNvPr>
          <p:cNvCxnSpPr/>
          <p:nvPr/>
        </p:nvCxnSpPr>
        <p:spPr>
          <a:xfrm>
            <a:off x="337625" y="6035040"/>
            <a:ext cx="52613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57F66D-7916-40D2-AE93-79417584A4A5}"/>
              </a:ext>
            </a:extLst>
          </p:cNvPr>
          <p:cNvSpPr txBox="1"/>
          <p:nvPr/>
        </p:nvSpPr>
        <p:spPr>
          <a:xfrm>
            <a:off x="0" y="6035040"/>
            <a:ext cx="5918704" cy="830997"/>
          </a:xfrm>
          <a:prstGeom prst="rect">
            <a:avLst/>
          </a:prstGeom>
          <a:noFill/>
        </p:spPr>
        <p:txBody>
          <a:bodyPr wrap="square" rtlCol="0">
            <a:spAutoFit/>
          </a:bodyPr>
          <a:lstStyle/>
          <a:p>
            <a:r>
              <a:rPr lang="en-US" sz="1600" b="1" u="sng" dirty="0">
                <a:solidFill>
                  <a:srgbClr val="000099"/>
                </a:solidFill>
              </a:rPr>
              <a:t>Key Verses</a:t>
            </a:r>
            <a:r>
              <a:rPr lang="en-US" sz="1600" dirty="0"/>
              <a:t>:  Colossians 3:11, Galatians 3:26-27, 1 John 3:1, Ephesians 2:19-22, 1 Corinthians 3:11, Titus 2:4-5, 1 Peter 3:7, 1 Timothy 5:8, Ephesians 6:4</a:t>
            </a:r>
          </a:p>
        </p:txBody>
      </p:sp>
    </p:spTree>
    <p:extLst>
      <p:ext uri="{BB962C8B-B14F-4D97-AF65-F5344CB8AC3E}">
        <p14:creationId xmlns:p14="http://schemas.microsoft.com/office/powerpoint/2010/main" val="181126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30E6-1996-4207-B2E8-2B984CDFCC71}"/>
              </a:ext>
            </a:extLst>
          </p:cNvPr>
          <p:cNvSpPr>
            <a:spLocks noGrp="1"/>
          </p:cNvSpPr>
          <p:nvPr>
            <p:ph type="title"/>
          </p:nvPr>
        </p:nvSpPr>
        <p:spPr>
          <a:xfrm>
            <a:off x="5918704" y="1505243"/>
            <a:ext cx="3225296" cy="1378634"/>
          </a:xfrm>
        </p:spPr>
        <p:txBody>
          <a:bodyPr>
            <a:normAutofit/>
          </a:bodyPr>
          <a:lstStyle/>
          <a:p>
            <a:pPr algn="ctr"/>
            <a:r>
              <a:rPr lang="en-US" sz="3600" b="1" u="sng" dirty="0">
                <a:solidFill>
                  <a:srgbClr val="C00000"/>
                </a:solidFill>
              </a:rPr>
              <a:t>Pillar 1:</a:t>
            </a:r>
            <a:br>
              <a:rPr lang="en-US" dirty="0"/>
            </a:br>
            <a:r>
              <a:rPr lang="en-US" b="1" dirty="0"/>
              <a:t>Commitment</a:t>
            </a:r>
          </a:p>
        </p:txBody>
      </p:sp>
      <p:sp>
        <p:nvSpPr>
          <p:cNvPr id="3" name="Content Placeholder 2">
            <a:extLst>
              <a:ext uri="{FF2B5EF4-FFF2-40B4-BE49-F238E27FC236}">
                <a16:creationId xmlns:a16="http://schemas.microsoft.com/office/drawing/2014/main" id="{A36135B1-9F72-4C37-95A3-F5F0C7F60A2C}"/>
              </a:ext>
            </a:extLst>
          </p:cNvPr>
          <p:cNvSpPr>
            <a:spLocks noGrp="1"/>
          </p:cNvSpPr>
          <p:nvPr>
            <p:ph idx="1"/>
          </p:nvPr>
        </p:nvSpPr>
        <p:spPr>
          <a:xfrm>
            <a:off x="154745" y="296555"/>
            <a:ext cx="5486399" cy="5552049"/>
          </a:xfrm>
        </p:spPr>
        <p:txBody>
          <a:bodyPr>
            <a:normAutofit fontScale="92500" lnSpcReduction="10000"/>
          </a:bodyPr>
          <a:lstStyle/>
          <a:p>
            <a:r>
              <a:rPr lang="en-US" dirty="0"/>
              <a:t>Commitment is dedication to some cause or activity.  It is a promise or pledge to do something combined with the action of doing it.</a:t>
            </a:r>
          </a:p>
          <a:p>
            <a:r>
              <a:rPr lang="en-US" dirty="0"/>
              <a:t>Commitment to God</a:t>
            </a:r>
          </a:p>
          <a:p>
            <a:pPr marL="463550" lvl="1"/>
            <a:r>
              <a:rPr lang="en-US" dirty="0"/>
              <a:t>It must be total commitment.  (Matt. 16:24-25)</a:t>
            </a:r>
          </a:p>
          <a:p>
            <a:pPr marL="463550" lvl="1"/>
            <a:r>
              <a:rPr lang="en-US" dirty="0"/>
              <a:t>It is a sacrifice of ourselves.  (Rom. 12:1-2)</a:t>
            </a:r>
          </a:p>
          <a:p>
            <a:r>
              <a:rPr lang="en-US" dirty="0"/>
              <a:t>Commitment to Each Other</a:t>
            </a:r>
          </a:p>
          <a:p>
            <a:pPr marL="463550" lvl="1"/>
            <a:r>
              <a:rPr lang="en-US" dirty="0"/>
              <a:t>Marriage is a vow for a permanent union between a man and a woman.</a:t>
            </a:r>
          </a:p>
          <a:p>
            <a:pPr marL="463550" lvl="1"/>
            <a:r>
              <a:rPr lang="en-US" dirty="0"/>
              <a:t>It becomes the most important earthly relationship we have.</a:t>
            </a:r>
          </a:p>
          <a:p>
            <a:pPr marL="463550" lvl="1"/>
            <a:r>
              <a:rPr lang="en-US" dirty="0"/>
              <a:t>“I bind myself for life!  I have chosen; from now on my aim will be, not to search for someone who may please me, but to please the one I have chosen.”  (Maurois)</a:t>
            </a:r>
          </a:p>
          <a:p>
            <a:endParaRPr lang="en-US" sz="2400" dirty="0"/>
          </a:p>
        </p:txBody>
      </p:sp>
      <p:pic>
        <p:nvPicPr>
          <p:cNvPr id="4" name="Picture 3">
            <a:extLst>
              <a:ext uri="{FF2B5EF4-FFF2-40B4-BE49-F238E27FC236}">
                <a16:creationId xmlns:a16="http://schemas.microsoft.com/office/drawing/2014/main" id="{4C670C80-650F-4755-99F3-0DCBE0DB4DA6}"/>
              </a:ext>
            </a:extLst>
          </p:cNvPr>
          <p:cNvPicPr>
            <a:picLocks noChangeAspect="1"/>
          </p:cNvPicPr>
          <p:nvPr/>
        </p:nvPicPr>
        <p:blipFill rotWithShape="1">
          <a:blip r:embed="rId2">
            <a:duotone>
              <a:schemeClr val="accent5">
                <a:shade val="45000"/>
                <a:satMod val="135000"/>
              </a:schemeClr>
              <a:prstClr val="white"/>
            </a:duotone>
          </a:blip>
          <a:srcRect r="-3" b="4961"/>
          <a:stretch/>
        </p:blipFill>
        <p:spPr>
          <a:xfrm>
            <a:off x="5918704" y="3072580"/>
            <a:ext cx="3225295" cy="3785420"/>
          </a:xfrm>
          <a:prstGeom prst="rect">
            <a:avLst/>
          </a:prstGeom>
          <a:effectLst/>
        </p:spPr>
      </p:pic>
      <p:cxnSp>
        <p:nvCxnSpPr>
          <p:cNvPr id="6" name="Straight Connector 5">
            <a:extLst>
              <a:ext uri="{FF2B5EF4-FFF2-40B4-BE49-F238E27FC236}">
                <a16:creationId xmlns:a16="http://schemas.microsoft.com/office/drawing/2014/main" id="{F0EE0E35-EA7F-46A7-95AF-B523CD6530BE}"/>
              </a:ext>
            </a:extLst>
          </p:cNvPr>
          <p:cNvCxnSpPr/>
          <p:nvPr/>
        </p:nvCxnSpPr>
        <p:spPr>
          <a:xfrm>
            <a:off x="337625" y="6035040"/>
            <a:ext cx="52613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57F66D-7916-40D2-AE93-79417584A4A5}"/>
              </a:ext>
            </a:extLst>
          </p:cNvPr>
          <p:cNvSpPr txBox="1"/>
          <p:nvPr/>
        </p:nvSpPr>
        <p:spPr>
          <a:xfrm>
            <a:off x="0" y="6035040"/>
            <a:ext cx="5918704" cy="584775"/>
          </a:xfrm>
          <a:prstGeom prst="rect">
            <a:avLst/>
          </a:prstGeom>
          <a:noFill/>
        </p:spPr>
        <p:txBody>
          <a:bodyPr wrap="square" rtlCol="0">
            <a:spAutoFit/>
          </a:bodyPr>
          <a:lstStyle/>
          <a:p>
            <a:r>
              <a:rPr lang="en-US" sz="1600" b="1" u="sng" dirty="0">
                <a:solidFill>
                  <a:srgbClr val="000099"/>
                </a:solidFill>
              </a:rPr>
              <a:t>Key Verses</a:t>
            </a:r>
            <a:r>
              <a:rPr lang="en-US" sz="1600" dirty="0"/>
              <a:t>:  Matthew 16:24-25, Romans 12:1-2, Genesis 2:24, Romans 7:1-2, Matthew 19:6</a:t>
            </a:r>
          </a:p>
        </p:txBody>
      </p:sp>
    </p:spTree>
    <p:extLst>
      <p:ext uri="{BB962C8B-B14F-4D97-AF65-F5344CB8AC3E}">
        <p14:creationId xmlns:p14="http://schemas.microsoft.com/office/powerpoint/2010/main" val="369641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30E6-1996-4207-B2E8-2B984CDFCC71}"/>
              </a:ext>
            </a:extLst>
          </p:cNvPr>
          <p:cNvSpPr>
            <a:spLocks noGrp="1"/>
          </p:cNvSpPr>
          <p:nvPr>
            <p:ph type="title"/>
          </p:nvPr>
        </p:nvSpPr>
        <p:spPr>
          <a:xfrm>
            <a:off x="5918704" y="1505243"/>
            <a:ext cx="3225296" cy="1378634"/>
          </a:xfrm>
        </p:spPr>
        <p:txBody>
          <a:bodyPr>
            <a:normAutofit/>
          </a:bodyPr>
          <a:lstStyle/>
          <a:p>
            <a:pPr algn="ctr"/>
            <a:r>
              <a:rPr lang="en-US" sz="3600" b="1" u="sng" dirty="0">
                <a:solidFill>
                  <a:srgbClr val="C00000"/>
                </a:solidFill>
              </a:rPr>
              <a:t>Pillar 2:</a:t>
            </a:r>
            <a:br>
              <a:rPr lang="en-US" dirty="0"/>
            </a:br>
            <a:r>
              <a:rPr lang="en-US" b="1" dirty="0"/>
              <a:t>Trust</a:t>
            </a:r>
          </a:p>
        </p:txBody>
      </p:sp>
      <p:sp>
        <p:nvSpPr>
          <p:cNvPr id="3" name="Content Placeholder 2">
            <a:extLst>
              <a:ext uri="{FF2B5EF4-FFF2-40B4-BE49-F238E27FC236}">
                <a16:creationId xmlns:a16="http://schemas.microsoft.com/office/drawing/2014/main" id="{A36135B1-9F72-4C37-95A3-F5F0C7F60A2C}"/>
              </a:ext>
            </a:extLst>
          </p:cNvPr>
          <p:cNvSpPr>
            <a:spLocks noGrp="1"/>
          </p:cNvSpPr>
          <p:nvPr>
            <p:ph idx="1"/>
          </p:nvPr>
        </p:nvSpPr>
        <p:spPr>
          <a:xfrm>
            <a:off x="154745" y="296555"/>
            <a:ext cx="5486399" cy="5552049"/>
          </a:xfrm>
        </p:spPr>
        <p:txBody>
          <a:bodyPr>
            <a:normAutofit lnSpcReduction="10000"/>
          </a:bodyPr>
          <a:lstStyle/>
          <a:p>
            <a:r>
              <a:rPr lang="en-US" dirty="0"/>
              <a:t>Trust is the firm belief in the reliability, truth, ability or strength of someone or something.</a:t>
            </a:r>
          </a:p>
          <a:p>
            <a:r>
              <a:rPr lang="en-US" dirty="0"/>
              <a:t>Trust is built on…</a:t>
            </a:r>
          </a:p>
          <a:p>
            <a:pPr marL="914400" lvl="1" indent="-457200">
              <a:buFont typeface="+mj-lt"/>
              <a:buAutoNum type="arabicPeriod"/>
            </a:pPr>
            <a:r>
              <a:rPr lang="en-US" dirty="0"/>
              <a:t>…the consistency between our words and our actions.</a:t>
            </a:r>
          </a:p>
          <a:p>
            <a:pPr marL="914400" lvl="1" indent="-457200">
              <a:buFont typeface="+mj-lt"/>
              <a:buAutoNum type="arabicPeriod"/>
            </a:pPr>
            <a:r>
              <a:rPr lang="en-US" dirty="0"/>
              <a:t>…consistency in our actions daily.</a:t>
            </a:r>
          </a:p>
          <a:p>
            <a:r>
              <a:rPr lang="en-US" dirty="0"/>
              <a:t>“An excellent wife who can find?  She is far more precious than jewels.  The heart of her husband </a:t>
            </a:r>
            <a:r>
              <a:rPr lang="en-US" i="1" u="sng" dirty="0"/>
              <a:t>trusts</a:t>
            </a:r>
            <a:r>
              <a:rPr lang="en-US" dirty="0"/>
              <a:t> in her, and he will have no lack of gain.  She does him good, and not harm, all the days of her life.”</a:t>
            </a:r>
          </a:p>
          <a:p>
            <a:endParaRPr lang="en-US" sz="2400" dirty="0"/>
          </a:p>
        </p:txBody>
      </p:sp>
      <p:pic>
        <p:nvPicPr>
          <p:cNvPr id="4" name="Picture 3">
            <a:extLst>
              <a:ext uri="{FF2B5EF4-FFF2-40B4-BE49-F238E27FC236}">
                <a16:creationId xmlns:a16="http://schemas.microsoft.com/office/drawing/2014/main" id="{4C670C80-650F-4755-99F3-0DCBE0DB4DA6}"/>
              </a:ext>
            </a:extLst>
          </p:cNvPr>
          <p:cNvPicPr>
            <a:picLocks noChangeAspect="1"/>
          </p:cNvPicPr>
          <p:nvPr/>
        </p:nvPicPr>
        <p:blipFill rotWithShape="1">
          <a:blip r:embed="rId2">
            <a:duotone>
              <a:schemeClr val="accent2">
                <a:shade val="45000"/>
                <a:satMod val="135000"/>
              </a:schemeClr>
              <a:prstClr val="white"/>
            </a:duotone>
          </a:blip>
          <a:srcRect r="-3" b="4961"/>
          <a:stretch/>
        </p:blipFill>
        <p:spPr>
          <a:xfrm>
            <a:off x="5918704" y="3072580"/>
            <a:ext cx="3225295" cy="3785420"/>
          </a:xfrm>
          <a:prstGeom prst="rect">
            <a:avLst/>
          </a:prstGeom>
          <a:effectLst/>
        </p:spPr>
      </p:pic>
      <p:cxnSp>
        <p:nvCxnSpPr>
          <p:cNvPr id="6" name="Straight Connector 5">
            <a:extLst>
              <a:ext uri="{FF2B5EF4-FFF2-40B4-BE49-F238E27FC236}">
                <a16:creationId xmlns:a16="http://schemas.microsoft.com/office/drawing/2014/main" id="{F0EE0E35-EA7F-46A7-95AF-B523CD6530BE}"/>
              </a:ext>
            </a:extLst>
          </p:cNvPr>
          <p:cNvCxnSpPr/>
          <p:nvPr/>
        </p:nvCxnSpPr>
        <p:spPr>
          <a:xfrm>
            <a:off x="337625" y="6035040"/>
            <a:ext cx="52613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57F66D-7916-40D2-AE93-79417584A4A5}"/>
              </a:ext>
            </a:extLst>
          </p:cNvPr>
          <p:cNvSpPr txBox="1"/>
          <p:nvPr/>
        </p:nvSpPr>
        <p:spPr>
          <a:xfrm>
            <a:off x="0" y="6035040"/>
            <a:ext cx="5918704" cy="338554"/>
          </a:xfrm>
          <a:prstGeom prst="rect">
            <a:avLst/>
          </a:prstGeom>
          <a:noFill/>
        </p:spPr>
        <p:txBody>
          <a:bodyPr wrap="square" rtlCol="0">
            <a:spAutoFit/>
          </a:bodyPr>
          <a:lstStyle/>
          <a:p>
            <a:r>
              <a:rPr lang="en-US" sz="1600" b="1" u="sng" dirty="0">
                <a:solidFill>
                  <a:srgbClr val="000099"/>
                </a:solidFill>
              </a:rPr>
              <a:t>Key Verses</a:t>
            </a:r>
            <a:r>
              <a:rPr lang="en-US" sz="1600" dirty="0"/>
              <a:t>:  Proverbs 31:10-12</a:t>
            </a:r>
          </a:p>
        </p:txBody>
      </p:sp>
    </p:spTree>
    <p:extLst>
      <p:ext uri="{BB962C8B-B14F-4D97-AF65-F5344CB8AC3E}">
        <p14:creationId xmlns:p14="http://schemas.microsoft.com/office/powerpoint/2010/main" val="179520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30E6-1996-4207-B2E8-2B984CDFCC71}"/>
              </a:ext>
            </a:extLst>
          </p:cNvPr>
          <p:cNvSpPr>
            <a:spLocks noGrp="1"/>
          </p:cNvSpPr>
          <p:nvPr>
            <p:ph type="title"/>
          </p:nvPr>
        </p:nvSpPr>
        <p:spPr>
          <a:xfrm>
            <a:off x="5918704" y="1505243"/>
            <a:ext cx="3225296" cy="1378634"/>
          </a:xfrm>
        </p:spPr>
        <p:txBody>
          <a:bodyPr>
            <a:normAutofit/>
          </a:bodyPr>
          <a:lstStyle/>
          <a:p>
            <a:pPr algn="ctr"/>
            <a:r>
              <a:rPr lang="en-US" sz="3600" b="1" u="sng" dirty="0">
                <a:solidFill>
                  <a:srgbClr val="C00000"/>
                </a:solidFill>
              </a:rPr>
              <a:t>Pillar 3:</a:t>
            </a:r>
            <a:br>
              <a:rPr lang="en-US" dirty="0"/>
            </a:br>
            <a:r>
              <a:rPr lang="en-US" b="1" dirty="0"/>
              <a:t>Respect</a:t>
            </a:r>
          </a:p>
        </p:txBody>
      </p:sp>
      <p:sp>
        <p:nvSpPr>
          <p:cNvPr id="3" name="Content Placeholder 2">
            <a:extLst>
              <a:ext uri="{FF2B5EF4-FFF2-40B4-BE49-F238E27FC236}">
                <a16:creationId xmlns:a16="http://schemas.microsoft.com/office/drawing/2014/main" id="{A36135B1-9F72-4C37-95A3-F5F0C7F60A2C}"/>
              </a:ext>
            </a:extLst>
          </p:cNvPr>
          <p:cNvSpPr>
            <a:spLocks noGrp="1"/>
          </p:cNvSpPr>
          <p:nvPr>
            <p:ph idx="1"/>
          </p:nvPr>
        </p:nvSpPr>
        <p:spPr>
          <a:xfrm>
            <a:off x="154745" y="296555"/>
            <a:ext cx="5486399" cy="5552049"/>
          </a:xfrm>
        </p:spPr>
        <p:txBody>
          <a:bodyPr>
            <a:normAutofit/>
          </a:bodyPr>
          <a:lstStyle/>
          <a:p>
            <a:pPr lvl="0"/>
            <a:r>
              <a:rPr lang="en-US" dirty="0"/>
              <a:t>“Likewise, husbands, live with your wives in an understanding way, showing honor to the woman as the weaker vessel, since they are heirs with you of the grace of life, so that your prayers may not be hindered.”  (1 Peter 3:7, ESV)</a:t>
            </a:r>
          </a:p>
          <a:p>
            <a:r>
              <a:rPr lang="en-US" sz="2400" dirty="0"/>
              <a:t>Honor means to value or esteem to the highest degree.</a:t>
            </a:r>
          </a:p>
          <a:p>
            <a:r>
              <a:rPr lang="en-US" sz="2400" dirty="0"/>
              <a:t>We must give respect to everyone in the family!</a:t>
            </a:r>
          </a:p>
        </p:txBody>
      </p:sp>
      <p:pic>
        <p:nvPicPr>
          <p:cNvPr id="4" name="Picture 3">
            <a:extLst>
              <a:ext uri="{FF2B5EF4-FFF2-40B4-BE49-F238E27FC236}">
                <a16:creationId xmlns:a16="http://schemas.microsoft.com/office/drawing/2014/main" id="{4C670C80-650F-4755-99F3-0DCBE0DB4DA6}"/>
              </a:ext>
            </a:extLst>
          </p:cNvPr>
          <p:cNvPicPr>
            <a:picLocks noChangeAspect="1"/>
          </p:cNvPicPr>
          <p:nvPr/>
        </p:nvPicPr>
        <p:blipFill rotWithShape="1">
          <a:blip r:embed="rId2">
            <a:duotone>
              <a:prstClr val="black"/>
              <a:schemeClr val="accent1">
                <a:tint val="45000"/>
                <a:satMod val="400000"/>
              </a:schemeClr>
            </a:duotone>
          </a:blip>
          <a:srcRect r="-3" b="4961"/>
          <a:stretch/>
        </p:blipFill>
        <p:spPr>
          <a:xfrm>
            <a:off x="5918704" y="3072580"/>
            <a:ext cx="3225295" cy="3785420"/>
          </a:xfrm>
          <a:prstGeom prst="rect">
            <a:avLst/>
          </a:prstGeom>
          <a:effectLst/>
        </p:spPr>
      </p:pic>
      <p:cxnSp>
        <p:nvCxnSpPr>
          <p:cNvPr id="6" name="Straight Connector 5">
            <a:extLst>
              <a:ext uri="{FF2B5EF4-FFF2-40B4-BE49-F238E27FC236}">
                <a16:creationId xmlns:a16="http://schemas.microsoft.com/office/drawing/2014/main" id="{F0EE0E35-EA7F-46A7-95AF-B523CD6530BE}"/>
              </a:ext>
            </a:extLst>
          </p:cNvPr>
          <p:cNvCxnSpPr/>
          <p:nvPr/>
        </p:nvCxnSpPr>
        <p:spPr>
          <a:xfrm>
            <a:off x="337625" y="6035040"/>
            <a:ext cx="52613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57F66D-7916-40D2-AE93-79417584A4A5}"/>
              </a:ext>
            </a:extLst>
          </p:cNvPr>
          <p:cNvSpPr txBox="1"/>
          <p:nvPr/>
        </p:nvSpPr>
        <p:spPr>
          <a:xfrm>
            <a:off x="0" y="6035040"/>
            <a:ext cx="5918704" cy="338554"/>
          </a:xfrm>
          <a:prstGeom prst="rect">
            <a:avLst/>
          </a:prstGeom>
          <a:noFill/>
        </p:spPr>
        <p:txBody>
          <a:bodyPr wrap="square" rtlCol="0">
            <a:spAutoFit/>
          </a:bodyPr>
          <a:lstStyle/>
          <a:p>
            <a:r>
              <a:rPr lang="en-US" sz="1600" b="1" u="sng" dirty="0">
                <a:solidFill>
                  <a:srgbClr val="000099"/>
                </a:solidFill>
              </a:rPr>
              <a:t>Key Verses</a:t>
            </a:r>
            <a:r>
              <a:rPr lang="en-US" sz="1600" dirty="0"/>
              <a:t>:  1 Peter 3:7</a:t>
            </a:r>
          </a:p>
        </p:txBody>
      </p:sp>
    </p:spTree>
    <p:extLst>
      <p:ext uri="{BB962C8B-B14F-4D97-AF65-F5344CB8AC3E}">
        <p14:creationId xmlns:p14="http://schemas.microsoft.com/office/powerpoint/2010/main" val="147111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30E6-1996-4207-B2E8-2B984CDFCC71}"/>
              </a:ext>
            </a:extLst>
          </p:cNvPr>
          <p:cNvSpPr>
            <a:spLocks noGrp="1"/>
          </p:cNvSpPr>
          <p:nvPr>
            <p:ph type="title"/>
          </p:nvPr>
        </p:nvSpPr>
        <p:spPr>
          <a:xfrm>
            <a:off x="5918704" y="1505243"/>
            <a:ext cx="3225296" cy="1378634"/>
          </a:xfrm>
        </p:spPr>
        <p:txBody>
          <a:bodyPr>
            <a:normAutofit/>
          </a:bodyPr>
          <a:lstStyle/>
          <a:p>
            <a:pPr algn="ctr"/>
            <a:r>
              <a:rPr lang="en-US" sz="3600" b="1" u="sng" dirty="0">
                <a:solidFill>
                  <a:srgbClr val="C00000"/>
                </a:solidFill>
              </a:rPr>
              <a:t>Pillar 4:</a:t>
            </a:r>
            <a:br>
              <a:rPr lang="en-US" dirty="0"/>
            </a:br>
            <a:r>
              <a:rPr lang="en-US" b="1" dirty="0"/>
              <a:t>Love</a:t>
            </a:r>
          </a:p>
        </p:txBody>
      </p:sp>
      <p:sp>
        <p:nvSpPr>
          <p:cNvPr id="3" name="Content Placeholder 2">
            <a:extLst>
              <a:ext uri="{FF2B5EF4-FFF2-40B4-BE49-F238E27FC236}">
                <a16:creationId xmlns:a16="http://schemas.microsoft.com/office/drawing/2014/main" id="{A36135B1-9F72-4C37-95A3-F5F0C7F60A2C}"/>
              </a:ext>
            </a:extLst>
          </p:cNvPr>
          <p:cNvSpPr>
            <a:spLocks noGrp="1"/>
          </p:cNvSpPr>
          <p:nvPr>
            <p:ph idx="1"/>
          </p:nvPr>
        </p:nvSpPr>
        <p:spPr>
          <a:xfrm>
            <a:off x="154745" y="296555"/>
            <a:ext cx="5486399" cy="5552049"/>
          </a:xfrm>
        </p:spPr>
        <p:txBody>
          <a:bodyPr>
            <a:normAutofit/>
          </a:bodyPr>
          <a:lstStyle/>
          <a:p>
            <a:pPr lvl="0"/>
            <a:r>
              <a:rPr lang="en-US" dirty="0"/>
              <a:t>A home without love is not going to be a joyful home.</a:t>
            </a:r>
          </a:p>
          <a:p>
            <a:pPr lvl="0"/>
            <a:r>
              <a:rPr lang="en-US" dirty="0"/>
              <a:t>There are many types of love that is needed in the home…</a:t>
            </a:r>
          </a:p>
          <a:p>
            <a:pPr marL="914400" lvl="1" indent="-457200">
              <a:buFont typeface="+mj-lt"/>
              <a:buAutoNum type="arabicPeriod"/>
            </a:pPr>
            <a:r>
              <a:rPr lang="en-US" dirty="0"/>
              <a:t>Romantic Love</a:t>
            </a:r>
          </a:p>
          <a:p>
            <a:pPr marL="914400" lvl="1" indent="-457200">
              <a:buFont typeface="+mj-lt"/>
              <a:buAutoNum type="arabicPeriod"/>
            </a:pPr>
            <a:r>
              <a:rPr lang="en-US" dirty="0"/>
              <a:t>Friendship Love</a:t>
            </a:r>
          </a:p>
          <a:p>
            <a:pPr marL="914400" lvl="1" indent="-457200">
              <a:buFont typeface="+mj-lt"/>
              <a:buAutoNum type="arabicPeriod"/>
            </a:pPr>
            <a:r>
              <a:rPr lang="en-US" dirty="0"/>
              <a:t>Agape Love</a:t>
            </a:r>
          </a:p>
        </p:txBody>
      </p:sp>
      <p:pic>
        <p:nvPicPr>
          <p:cNvPr id="4" name="Picture 3">
            <a:extLst>
              <a:ext uri="{FF2B5EF4-FFF2-40B4-BE49-F238E27FC236}">
                <a16:creationId xmlns:a16="http://schemas.microsoft.com/office/drawing/2014/main" id="{4C670C80-650F-4755-99F3-0DCBE0DB4DA6}"/>
              </a:ext>
            </a:extLst>
          </p:cNvPr>
          <p:cNvPicPr>
            <a:picLocks noChangeAspect="1"/>
          </p:cNvPicPr>
          <p:nvPr/>
        </p:nvPicPr>
        <p:blipFill rotWithShape="1">
          <a:blip r:embed="rId2">
            <a:duotone>
              <a:prstClr val="black"/>
              <a:schemeClr val="accent2">
                <a:tint val="45000"/>
                <a:satMod val="400000"/>
              </a:schemeClr>
            </a:duotone>
          </a:blip>
          <a:srcRect r="-3" b="4961"/>
          <a:stretch/>
        </p:blipFill>
        <p:spPr>
          <a:xfrm>
            <a:off x="5918704" y="3072580"/>
            <a:ext cx="3225295" cy="3785420"/>
          </a:xfrm>
          <a:prstGeom prst="rect">
            <a:avLst/>
          </a:prstGeom>
          <a:effectLst/>
        </p:spPr>
      </p:pic>
      <p:cxnSp>
        <p:nvCxnSpPr>
          <p:cNvPr id="6" name="Straight Connector 5">
            <a:extLst>
              <a:ext uri="{FF2B5EF4-FFF2-40B4-BE49-F238E27FC236}">
                <a16:creationId xmlns:a16="http://schemas.microsoft.com/office/drawing/2014/main" id="{F0EE0E35-EA7F-46A7-95AF-B523CD6530BE}"/>
              </a:ext>
            </a:extLst>
          </p:cNvPr>
          <p:cNvCxnSpPr/>
          <p:nvPr/>
        </p:nvCxnSpPr>
        <p:spPr>
          <a:xfrm>
            <a:off x="337625" y="6035040"/>
            <a:ext cx="526131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57F66D-7916-40D2-AE93-79417584A4A5}"/>
              </a:ext>
            </a:extLst>
          </p:cNvPr>
          <p:cNvSpPr txBox="1"/>
          <p:nvPr/>
        </p:nvSpPr>
        <p:spPr>
          <a:xfrm>
            <a:off x="0" y="6035040"/>
            <a:ext cx="5918704" cy="338554"/>
          </a:xfrm>
          <a:prstGeom prst="rect">
            <a:avLst/>
          </a:prstGeom>
          <a:noFill/>
        </p:spPr>
        <p:txBody>
          <a:bodyPr wrap="square" rtlCol="0">
            <a:spAutoFit/>
          </a:bodyPr>
          <a:lstStyle/>
          <a:p>
            <a:r>
              <a:rPr lang="en-US" sz="1600" b="1" u="sng" dirty="0">
                <a:solidFill>
                  <a:srgbClr val="000099"/>
                </a:solidFill>
              </a:rPr>
              <a:t>Key Verses</a:t>
            </a:r>
            <a:r>
              <a:rPr lang="en-US" sz="1600" dirty="0"/>
              <a:t>:  Hebrews 13:4, John 3:16, Ephesians 5:25</a:t>
            </a:r>
          </a:p>
        </p:txBody>
      </p:sp>
    </p:spTree>
    <p:extLst>
      <p:ext uri="{BB962C8B-B14F-4D97-AF65-F5344CB8AC3E}">
        <p14:creationId xmlns:p14="http://schemas.microsoft.com/office/powerpoint/2010/main" val="111987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509</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This Home That God Built  Based on the book  How to Build Your Dream Home  by Steve Klein and Jeff May</vt:lpstr>
      <vt:lpstr>The Foundation:  Christ is All in All!</vt:lpstr>
      <vt:lpstr>Pillar 1: Commitment</vt:lpstr>
      <vt:lpstr>Pillar 2: Trust</vt:lpstr>
      <vt:lpstr>Pillar 3: Respect</vt:lpstr>
      <vt:lpstr>Pillar 4: 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Home That God Built</dc:title>
  <dc:creator>Jeb Holt</dc:creator>
  <cp:lastModifiedBy>Jeb Holt</cp:lastModifiedBy>
  <cp:revision>12</cp:revision>
  <dcterms:created xsi:type="dcterms:W3CDTF">2018-12-16T13:31:23Z</dcterms:created>
  <dcterms:modified xsi:type="dcterms:W3CDTF">2018-12-16T22:30:59Z</dcterms:modified>
</cp:coreProperties>
</file>