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8" r:id="rId1"/>
  </p:sldMasterIdLst>
  <p:sldIdLst>
    <p:sldId id="260" r:id="rId2"/>
    <p:sldId id="256" r:id="rId3"/>
    <p:sldId id="257" r:id="rId4"/>
    <p:sldId id="263" r:id="rId5"/>
    <p:sldId id="262" r:id="rId6"/>
    <p:sldId id="265" r:id="rId7"/>
    <p:sldId id="264" r:id="rId8"/>
    <p:sldId id="259"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4995" autoAdjust="0"/>
    <p:restoredTop sz="94660"/>
  </p:normalViewPr>
  <p:slideViewPr>
    <p:cSldViewPr snapToGrid="0">
      <p:cViewPr varScale="1">
        <p:scale>
          <a:sx n="79" d="100"/>
          <a:sy n="79" d="100"/>
        </p:scale>
        <p:origin x="-372" y="-78"/>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1988800" y="3048"/>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12192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95072" y="6391657"/>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828800" y="2819400"/>
            <a:ext cx="85344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B61BEF0D-F0BB-DE4B-95CE-6DB70DBA9567}" type="datetimeFigureOut">
              <a:rPr lang="en-US" smtClean="0"/>
              <a:pPr/>
              <a:t>2/23/2019</a:t>
            </a:fld>
            <a:endParaRPr lang="en-US" dirty="0"/>
          </a:p>
        </p:txBody>
      </p:sp>
      <p:sp>
        <p:nvSpPr>
          <p:cNvPr id="17" name="Footer Placeholder 16"/>
          <p:cNvSpPr>
            <a:spLocks noGrp="1"/>
          </p:cNvSpPr>
          <p:nvPr>
            <p:ph type="ftr" sz="quarter" idx="11"/>
          </p:nvPr>
        </p:nvSpPr>
        <p:spPr/>
        <p:txBody>
          <a:bodyPr/>
          <a:lstStyle/>
          <a:p>
            <a:endParaRPr lang="en-US" dirty="0"/>
          </a:p>
        </p:txBody>
      </p:sp>
      <p:sp>
        <p:nvSpPr>
          <p:cNvPr id="7" name="Straight Connector 6"/>
          <p:cNvSpPr>
            <a:spLocks noChangeShapeType="1"/>
          </p:cNvSpPr>
          <p:nvPr/>
        </p:nvSpPr>
        <p:spPr bwMode="auto">
          <a:xfrm>
            <a:off x="207264" y="2420112"/>
            <a:ext cx="11777472"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203200" y="152400"/>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5689600" y="2115312"/>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5815584" y="2209800"/>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5791200" y="2199451"/>
            <a:ext cx="609600" cy="441325"/>
          </a:xfrm>
        </p:spPr>
        <p:txBody>
          <a:bodyPr/>
          <a:lstStyle>
            <a:lvl1pPr>
              <a:defRPr>
                <a:solidFill>
                  <a:schemeClr val="accent3">
                    <a:shade val="75000"/>
                  </a:schemeClr>
                </a:solidFill>
              </a:defRPr>
            </a:lvl1pPr>
          </a:lstStyle>
          <a:p>
            <a:fld id="{D57F1E4F-1CFF-5643-939E-217C01CDF565}" type="slidenum">
              <a:rPr lang="en-US" smtClean="0"/>
              <a:pPr/>
              <a:t>‹#›</a:t>
            </a:fld>
            <a:endParaRPr lang="en-US" dirty="0"/>
          </a:p>
        </p:txBody>
      </p:sp>
      <p:sp>
        <p:nvSpPr>
          <p:cNvPr id="8" name="Title 7"/>
          <p:cNvSpPr>
            <a:spLocks noGrp="1"/>
          </p:cNvSpPr>
          <p:nvPr>
            <p:ph type="ctrTitle"/>
          </p:nvPr>
        </p:nvSpPr>
        <p:spPr>
          <a:xfrm>
            <a:off x="914400" y="381000"/>
            <a:ext cx="103632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61BEF0D-F0BB-DE4B-95CE-6DB70DBA9567}" type="datetimeFigureOut">
              <a:rPr lang="en-US" smtClean="0"/>
              <a:pPr/>
              <a:t>2/23/2019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9347200" y="0"/>
            <a:ext cx="28448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2192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95072" y="6391657"/>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203200" y="155448"/>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6403340"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9119616" y="2925763"/>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9245600" y="3020251"/>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9221216" y="3009902"/>
            <a:ext cx="609600" cy="441325"/>
          </a:xfrm>
        </p:spPr>
        <p:txBody>
          <a:bodyPr/>
          <a:lstStyle/>
          <a:p>
            <a:fld id="{D57F1E4F-1CFF-5643-939E-217C01CDF565}" type="slidenum">
              <a:rPr lang="en-US" smtClean="0"/>
              <a:pPr/>
              <a:t>‹#›</a:t>
            </a:fld>
            <a:endParaRPr lang="en-US" dirty="0"/>
          </a:p>
        </p:txBody>
      </p:sp>
      <p:sp>
        <p:nvSpPr>
          <p:cNvPr id="3" name="Vertical Text Placeholder 2"/>
          <p:cNvSpPr>
            <a:spLocks noGrp="1"/>
          </p:cNvSpPr>
          <p:nvPr>
            <p:ph type="body" orient="vert" idx="1"/>
          </p:nvPr>
        </p:nvSpPr>
        <p:spPr>
          <a:xfrm>
            <a:off x="406400" y="304800"/>
            <a:ext cx="87376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61BEF0D-F0BB-DE4B-95CE-6DB70DBA9567}" type="datetimeFigureOut">
              <a:rPr lang="en-US" smtClean="0"/>
              <a:pPr/>
              <a:t>2/23/2019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2" name="Vertical Title 1"/>
          <p:cNvSpPr>
            <a:spLocks noGrp="1"/>
          </p:cNvSpPr>
          <p:nvPr>
            <p:ph type="title" orient="vert"/>
          </p:nvPr>
        </p:nvSpPr>
        <p:spPr>
          <a:xfrm>
            <a:off x="9855200" y="304802"/>
            <a:ext cx="19304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B61BEF0D-F0BB-DE4B-95CE-6DB70DBA9567}" type="datetimeFigureOut">
              <a:rPr lang="en-US" smtClean="0"/>
              <a:pPr/>
              <a:t>2/23/2019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5815584" y="1026373"/>
            <a:ext cx="609600" cy="441325"/>
          </a:xfrm>
        </p:spPr>
        <p:txBody>
          <a:bodyPr/>
          <a:lstStyle/>
          <a:p>
            <a:fld id="{D57F1E4F-1CFF-5643-939E-217C01CDF565}" type="slidenum">
              <a:rPr lang="en-US" smtClean="0"/>
              <a:pPr/>
              <a:t>‹#›</a:t>
            </a:fld>
            <a:endParaRPr lang="en-US" dirty="0"/>
          </a:p>
        </p:txBody>
      </p:sp>
      <p:sp>
        <p:nvSpPr>
          <p:cNvPr id="8" name="Content Placeholder 7"/>
          <p:cNvSpPr>
            <a:spLocks noGrp="1"/>
          </p:cNvSpPr>
          <p:nvPr>
            <p:ph sz="quarter" idx="1"/>
          </p:nvPr>
        </p:nvSpPr>
        <p:spPr>
          <a:xfrm>
            <a:off x="402336" y="1527048"/>
            <a:ext cx="1133856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11988800" y="1905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203200" y="2286000"/>
            <a:ext cx="11777472"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207264" y="142352"/>
            <a:ext cx="11777472"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824568" y="2743200"/>
            <a:ext cx="8640232"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95072" y="6391657"/>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203200" y="152400"/>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2/23/2019</a:t>
            </a:fld>
            <a:endParaRPr lang="en-US" dirty="0"/>
          </a:p>
        </p:txBody>
      </p:sp>
      <p:sp>
        <p:nvSpPr>
          <p:cNvPr id="8" name="Straight Connector 7"/>
          <p:cNvSpPr>
            <a:spLocks noChangeShapeType="1"/>
          </p:cNvSpPr>
          <p:nvPr/>
        </p:nvSpPr>
        <p:spPr bwMode="auto">
          <a:xfrm>
            <a:off x="203200" y="2438400"/>
            <a:ext cx="11777472"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5689600" y="2115312"/>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5815584" y="2209800"/>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5791200" y="2199451"/>
            <a:ext cx="609600" cy="441325"/>
          </a:xfrm>
        </p:spPr>
        <p:txBody>
          <a:bodyPr/>
          <a:lstStyle>
            <a:lvl1pPr>
              <a:defRPr>
                <a:solidFill>
                  <a:schemeClr val="accent3">
                    <a:shade val="75000"/>
                  </a:schemeClr>
                </a:solidFill>
              </a:defRPr>
            </a:lvl1pPr>
          </a:lstStyle>
          <a:p>
            <a:fld id="{D57F1E4F-1CFF-5643-939E-217C01CDF565}" type="slidenum">
              <a:rPr lang="en-US" smtClean="0"/>
              <a:pPr/>
              <a:t>‹#›</a:t>
            </a:fld>
            <a:endParaRPr lang="en-US" dirty="0"/>
          </a:p>
        </p:txBody>
      </p:sp>
      <p:sp>
        <p:nvSpPr>
          <p:cNvPr id="2" name="Title 1"/>
          <p:cNvSpPr>
            <a:spLocks noGrp="1"/>
          </p:cNvSpPr>
          <p:nvPr>
            <p:ph type="title"/>
          </p:nvPr>
        </p:nvSpPr>
        <p:spPr>
          <a:xfrm>
            <a:off x="963084" y="533400"/>
            <a:ext cx="103632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02336" y="228600"/>
            <a:ext cx="113792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7721600" y="6409944"/>
            <a:ext cx="4059936" cy="365760"/>
          </a:xfrm>
        </p:spPr>
        <p:txBody>
          <a:bodyPr/>
          <a:lstStyle/>
          <a:p>
            <a:fld id="{B61BEF0D-F0BB-DE4B-95CE-6DB70DBA9567}" type="datetimeFigureOut">
              <a:rPr lang="en-US" smtClean="0"/>
              <a:pPr/>
              <a:t>2/23/2019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
        <p:nvSpPr>
          <p:cNvPr id="8" name="Straight Connector 7"/>
          <p:cNvSpPr>
            <a:spLocks noChangeShapeType="1"/>
          </p:cNvSpPr>
          <p:nvPr/>
        </p:nvSpPr>
        <p:spPr bwMode="auto">
          <a:xfrm flipV="1">
            <a:off x="6084107" y="1575653"/>
            <a:ext cx="11895"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402336" y="1371600"/>
            <a:ext cx="53848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6400800" y="1371600"/>
            <a:ext cx="53848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6096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12192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1198880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203200" y="1371600"/>
            <a:ext cx="11777472"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94564" y="6391656"/>
            <a:ext cx="11777472"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402336" y="1524000"/>
            <a:ext cx="5386917"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6388441" y="1524000"/>
            <a:ext cx="5389033"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B61BEF0D-F0BB-DE4B-95CE-6DB70DBA9567}" type="datetimeFigureOut">
              <a:rPr lang="en-US" smtClean="0"/>
              <a:pPr/>
              <a:t>2/23/2019</a:t>
            </a:fld>
            <a:endParaRPr lang="en-US" dirty="0"/>
          </a:p>
        </p:txBody>
      </p:sp>
      <p:sp>
        <p:nvSpPr>
          <p:cNvPr id="8" name="Footer Placeholder 7"/>
          <p:cNvSpPr>
            <a:spLocks noGrp="1"/>
          </p:cNvSpPr>
          <p:nvPr>
            <p:ph type="ftr" sz="quarter" idx="11"/>
          </p:nvPr>
        </p:nvSpPr>
        <p:spPr>
          <a:xfrm>
            <a:off x="406400" y="6409944"/>
            <a:ext cx="4775200" cy="365760"/>
          </a:xfrm>
        </p:spPr>
        <p:txBody>
          <a:bodyPr/>
          <a:lstStyle/>
          <a:p>
            <a:endParaRPr lang="en-US" dirty="0"/>
          </a:p>
        </p:txBody>
      </p:sp>
      <p:sp>
        <p:nvSpPr>
          <p:cNvPr id="15" name="Straight Connector 14"/>
          <p:cNvSpPr>
            <a:spLocks noChangeShapeType="1"/>
          </p:cNvSpPr>
          <p:nvPr/>
        </p:nvSpPr>
        <p:spPr bwMode="auto">
          <a:xfrm>
            <a:off x="203200" y="1280160"/>
            <a:ext cx="11777472"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203200" y="155448"/>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402336" y="2471383"/>
            <a:ext cx="5388864"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6400800" y="2471383"/>
            <a:ext cx="53848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5689600" y="956036"/>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5815584" y="1050524"/>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5791200" y="1042417"/>
            <a:ext cx="609600" cy="441325"/>
          </a:xfrm>
        </p:spPr>
        <p:txBody>
          <a:bodyPr/>
          <a:lstStyle>
            <a:lvl1pPr algn="ctr">
              <a:defRPr/>
            </a:lvl1pPr>
          </a:lstStyle>
          <a:p>
            <a:fld id="{D57F1E4F-1CFF-5643-939E-217C01CDF565}" type="slidenum">
              <a:rPr lang="en-US" smtClean="0"/>
              <a:pPr/>
              <a:t>‹#›</a:t>
            </a:fld>
            <a:endParaRPr lang="en-US" dirty="0"/>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B61BEF0D-F0BB-DE4B-95CE-6DB70DBA9567}" type="datetimeFigureOut">
              <a:rPr lang="en-US" smtClean="0"/>
              <a:pPr/>
              <a:t>2/23/2019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a:xfrm>
            <a:off x="5791200" y="1036021"/>
            <a:ext cx="609600" cy="441325"/>
          </a:xfrm>
        </p:spPr>
        <p:txBody>
          <a:bodyPr/>
          <a:lstStyle/>
          <a:p>
            <a:fld id="{D57F1E4F-1CFF-5643-939E-217C01CDF565}"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12192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1198880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95072" y="6391657"/>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203200" y="158496"/>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B61BEF0D-F0BB-DE4B-95CE-6DB70DBA9567}" type="datetimeFigureOut">
              <a:rPr lang="en-US" smtClean="0"/>
              <a:pPr/>
              <a:t>2/23/2019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a:xfrm>
            <a:off x="5689600" y="6324600"/>
            <a:ext cx="812800" cy="441324"/>
          </a:xfrm>
        </p:spPr>
        <p:txBody>
          <a:bodyPr/>
          <a:lstStyle>
            <a:lvl1pPr>
              <a:defRPr>
                <a:solidFill>
                  <a:srgbClr val="FFFFFF"/>
                </a:solidFill>
              </a:defRPr>
            </a:lvl1pPr>
          </a:lstStyle>
          <a:p>
            <a:fld id="{D57F1E4F-1CFF-5643-939E-217C01CDF565}"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203200" y="152400"/>
            <a:ext cx="11777472"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1198880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12192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203200" y="609600"/>
            <a:ext cx="36576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508000" y="914400"/>
            <a:ext cx="31496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08000" y="1981201"/>
            <a:ext cx="31496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203200" y="152400"/>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203200" y="533400"/>
            <a:ext cx="11777472"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4165600" y="685800"/>
            <a:ext cx="75184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727200" y="228600"/>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853184" y="323088"/>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828800" y="312739"/>
            <a:ext cx="609600" cy="441325"/>
          </a:xfrm>
        </p:spPr>
        <p:txBody>
          <a:bodyPr/>
          <a:lstStyle>
            <a:lvl1pPr>
              <a:defRPr>
                <a:solidFill>
                  <a:schemeClr val="accent3">
                    <a:shade val="75000"/>
                  </a:schemeClr>
                </a:solidFill>
              </a:defRPr>
            </a:lvl1pPr>
          </a:lstStyle>
          <a:p>
            <a:fld id="{D57F1E4F-1CFF-5643-939E-217C01CDF565}" type="slidenum">
              <a:rPr lang="en-US" smtClean="0"/>
              <a:pPr/>
              <a:t>‹#›</a:t>
            </a:fld>
            <a:endParaRPr lang="en-US" dirty="0"/>
          </a:p>
        </p:txBody>
      </p:sp>
      <p:sp>
        <p:nvSpPr>
          <p:cNvPr id="21" name="Rectangle 20"/>
          <p:cNvSpPr>
            <a:spLocks noChangeArrowheads="1"/>
          </p:cNvSpPr>
          <p:nvPr/>
        </p:nvSpPr>
        <p:spPr bwMode="auto">
          <a:xfrm>
            <a:off x="199136" y="6388386"/>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B61BEF0D-F0BB-DE4B-95CE-6DB70DBA9567}" type="datetimeFigureOut">
              <a:rPr lang="en-US" smtClean="0"/>
              <a:pPr/>
              <a:t>2/23/2019</a:t>
            </a:fld>
            <a:endParaRPr lang="en-US" dirty="0"/>
          </a:p>
        </p:txBody>
      </p:sp>
      <p:sp>
        <p:nvSpPr>
          <p:cNvPr id="6" name="Footer Placeholder 5"/>
          <p:cNvSpPr>
            <a:spLocks noGrp="1"/>
          </p:cNvSpPr>
          <p:nvPr>
            <p:ph type="ftr" sz="quarter" idx="11"/>
          </p:nvPr>
        </p:nvSpPr>
        <p:spPr>
          <a:xfrm>
            <a:off x="402336" y="6410848"/>
            <a:ext cx="4511040" cy="365760"/>
          </a:xfrm>
        </p:spPr>
        <p:txBody>
          <a:bodyPr/>
          <a:lstStyle/>
          <a:p>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203200" y="533400"/>
            <a:ext cx="11777472"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1198880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203200" y="152400"/>
            <a:ext cx="11777472"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203200" y="609600"/>
            <a:ext cx="36576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203200" y="155448"/>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727200" y="228600"/>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853184" y="323088"/>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828800" y="312739"/>
            <a:ext cx="609600" cy="441325"/>
          </a:xfrm>
        </p:spPr>
        <p:txBody>
          <a:bodyPr/>
          <a:lstStyle/>
          <a:p>
            <a:fld id="{D57F1E4F-1CFF-5643-939E-217C01CDF565}" type="slidenum">
              <a:rPr lang="en-US" smtClean="0"/>
              <a:pPr/>
              <a:t>‹#›</a:t>
            </a:fld>
            <a:endParaRPr lang="en-US" dirty="0"/>
          </a:p>
        </p:txBody>
      </p:sp>
      <p:sp>
        <p:nvSpPr>
          <p:cNvPr id="2" name="Title 1"/>
          <p:cNvSpPr>
            <a:spLocks noGrp="1"/>
          </p:cNvSpPr>
          <p:nvPr>
            <p:ph type="title"/>
          </p:nvPr>
        </p:nvSpPr>
        <p:spPr>
          <a:xfrm>
            <a:off x="4000500" y="5029200"/>
            <a:ext cx="78232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00500" y="609600"/>
            <a:ext cx="78232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508000" y="990600"/>
            <a:ext cx="32512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99136" y="6388386"/>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7717536" y="6404984"/>
            <a:ext cx="4059936" cy="365760"/>
          </a:xfrm>
        </p:spPr>
        <p:txBody>
          <a:bodyPr/>
          <a:lstStyle/>
          <a:p>
            <a:fld id="{B61BEF0D-F0BB-DE4B-95CE-6DB70DBA9567}" type="datetimeFigureOut">
              <a:rPr lang="en-US" smtClean="0"/>
              <a:pPr/>
              <a:t>2/23/2019</a:t>
            </a:fld>
            <a:endParaRPr lang="en-US" dirty="0"/>
          </a:p>
        </p:txBody>
      </p:sp>
      <p:sp>
        <p:nvSpPr>
          <p:cNvPr id="6" name="Footer Placeholder 5"/>
          <p:cNvSpPr>
            <a:spLocks noGrp="1"/>
          </p:cNvSpPr>
          <p:nvPr>
            <p:ph type="ftr" sz="quarter" idx="11"/>
          </p:nvPr>
        </p:nvSpPr>
        <p:spPr>
          <a:xfrm>
            <a:off x="402336" y="6410848"/>
            <a:ext cx="4779264" cy="365760"/>
          </a:xfrm>
        </p:spPr>
        <p:txBody>
          <a:bodyPr/>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1"/>
            <a:ext cx="12192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198880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99136" y="6388386"/>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7721600" y="6404984"/>
            <a:ext cx="4059936" cy="365760"/>
          </a:xfrm>
          <a:prstGeom prst="rect">
            <a:avLst/>
          </a:prstGeom>
        </p:spPr>
        <p:txBody>
          <a:bodyPr vert="horz"/>
          <a:lstStyle>
            <a:lvl1pPr algn="r" eaLnBrk="1" latinLnBrk="0" hangingPunct="1">
              <a:defRPr kumimoji="0" sz="1400">
                <a:solidFill>
                  <a:srgbClr val="FFFFFF"/>
                </a:solidFill>
              </a:defRPr>
            </a:lvl1pPr>
          </a:lstStyle>
          <a:p>
            <a:fld id="{B61BEF0D-F0BB-DE4B-95CE-6DB70DBA9567}" type="datetimeFigureOut">
              <a:rPr lang="en-US" smtClean="0"/>
              <a:pPr/>
              <a:t>2/23/2019</a:t>
            </a:fld>
            <a:endParaRPr lang="en-US" dirty="0"/>
          </a:p>
        </p:txBody>
      </p:sp>
      <p:sp>
        <p:nvSpPr>
          <p:cNvPr id="3" name="Footer Placeholder 2"/>
          <p:cNvSpPr>
            <a:spLocks noGrp="1"/>
          </p:cNvSpPr>
          <p:nvPr>
            <p:ph type="ftr" sz="quarter" idx="3"/>
          </p:nvPr>
        </p:nvSpPr>
        <p:spPr>
          <a:xfrm>
            <a:off x="406400" y="6410848"/>
            <a:ext cx="4775200" cy="365760"/>
          </a:xfrm>
          <a:prstGeom prst="rect">
            <a:avLst/>
          </a:prstGeom>
        </p:spPr>
        <p:txBody>
          <a:bodyPr vert="horz"/>
          <a:lstStyle>
            <a:lvl1pPr algn="l" eaLnBrk="1" latinLnBrk="0" hangingPunct="1">
              <a:defRPr kumimoji="0" sz="1200">
                <a:solidFill>
                  <a:srgbClr val="FFFFFF"/>
                </a:solidFill>
              </a:defRPr>
            </a:lvl1pPr>
          </a:lstStyle>
          <a:p>
            <a:endParaRPr lang="en-US" dirty="0"/>
          </a:p>
        </p:txBody>
      </p:sp>
      <p:sp>
        <p:nvSpPr>
          <p:cNvPr id="8" name="Rectangle 7"/>
          <p:cNvSpPr>
            <a:spLocks noChangeArrowheads="1"/>
          </p:cNvSpPr>
          <p:nvPr/>
        </p:nvSpPr>
        <p:spPr bwMode="auto">
          <a:xfrm>
            <a:off x="203200" y="155448"/>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203200" y="1276743"/>
            <a:ext cx="1177747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5689600" y="956036"/>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5815584" y="1050524"/>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5791200" y="1040175"/>
            <a:ext cx="6096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D57F1E4F-1CFF-5643-939E-217C01CDF565}" type="slidenum">
              <a:rPr lang="en-US" smtClean="0"/>
              <a:pPr/>
              <a:t>‹#›</a:t>
            </a:fld>
            <a:endParaRPr lang="en-US" dirty="0"/>
          </a:p>
        </p:txBody>
      </p:sp>
      <p:sp>
        <p:nvSpPr>
          <p:cNvPr id="22" name="Title Placeholder 21"/>
          <p:cNvSpPr>
            <a:spLocks noGrp="1"/>
          </p:cNvSpPr>
          <p:nvPr>
            <p:ph type="title"/>
          </p:nvPr>
        </p:nvSpPr>
        <p:spPr>
          <a:xfrm>
            <a:off x="402336" y="228600"/>
            <a:ext cx="113792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02336" y="1524000"/>
            <a:ext cx="113792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69" r:id="rId1"/>
    <p:sldLayoutId id="2147483670" r:id="rId2"/>
    <p:sldLayoutId id="2147483671" r:id="rId3"/>
    <p:sldLayoutId id="2147483672" r:id="rId4"/>
    <p:sldLayoutId id="2147483673" r:id="rId5"/>
    <p:sldLayoutId id="2147483674" r:id="rId6"/>
    <p:sldLayoutId id="2147483675" r:id="rId7"/>
    <p:sldLayoutId id="2147483676" r:id="rId8"/>
    <p:sldLayoutId id="2147483677" r:id="rId9"/>
    <p:sldLayoutId id="2147483678" r:id="rId10"/>
    <p:sldLayoutId id="2147483679"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 xmlns:p14="http://schemas.microsoft.com/office/powerpoint/2010/main" val="2350978108"/>
      </p:ext>
    </p:extLst>
  </p:cSld>
  <p:clrMapOvr>
    <a:masterClrMapping/>
  </p:clrMapOvr>
  <p:transition spd="med">
    <p:checker dir="ver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828800" y="2675015"/>
            <a:ext cx="8534400" cy="2077453"/>
          </a:xfrm>
        </p:spPr>
        <p:txBody>
          <a:bodyPr>
            <a:normAutofit/>
          </a:bodyPr>
          <a:lstStyle/>
          <a:p>
            <a:r>
              <a:rPr lang="en-US" sz="2000" dirty="0" smtClean="0"/>
              <a:t>Text: 1 John 1:1 – </a:t>
            </a:r>
            <a:r>
              <a:rPr lang="en-US" sz="2000" dirty="0" smtClean="0"/>
              <a:t>2:2</a:t>
            </a:r>
          </a:p>
          <a:p>
            <a:r>
              <a:rPr lang="en-US" sz="2000" i="1" dirty="0" smtClean="0"/>
              <a:t>God is faithful, by whom you were called into the fellowship of His Son, Jesus Christ our Lord</a:t>
            </a:r>
            <a:r>
              <a:rPr lang="en-US" sz="2000" dirty="0" smtClean="0"/>
              <a:t>. (1 Corinthians 1:9 NKJV)</a:t>
            </a:r>
            <a:endParaRPr lang="en-US" sz="2000" dirty="0"/>
          </a:p>
        </p:txBody>
      </p:sp>
      <p:sp>
        <p:nvSpPr>
          <p:cNvPr id="2" name="Title 1"/>
          <p:cNvSpPr>
            <a:spLocks noGrp="1"/>
          </p:cNvSpPr>
          <p:nvPr>
            <p:ph type="ctrTitle"/>
          </p:nvPr>
        </p:nvSpPr>
        <p:spPr/>
        <p:txBody>
          <a:bodyPr/>
          <a:lstStyle/>
          <a:p>
            <a:r>
              <a:rPr lang="en-US" dirty="0" smtClean="0"/>
              <a:t>Issues Around </a:t>
            </a:r>
            <a:r>
              <a:rPr lang="en-US" dirty="0" smtClean="0"/>
              <a:t>Bible Fellowship</a:t>
            </a:r>
            <a:endParaRPr lang="en-US" dirty="0"/>
          </a:p>
        </p:txBody>
      </p:sp>
      <p:pic>
        <p:nvPicPr>
          <p:cNvPr id="4" name="Picture 3"/>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8602579" y="4437692"/>
            <a:ext cx="3404929" cy="2268394"/>
          </a:xfrm>
          <a:prstGeom prst="rect">
            <a:avLst/>
          </a:prstGeom>
        </p:spPr>
      </p:pic>
    </p:spTree>
    <p:extLst>
      <p:ext uri="{BB962C8B-B14F-4D97-AF65-F5344CB8AC3E}">
        <p14:creationId xmlns="" xmlns:p14="http://schemas.microsoft.com/office/powerpoint/2010/main" val="725664481"/>
      </p:ext>
    </p:extLst>
  </p:cSld>
  <p:clrMapOvr>
    <a:masterClrMapping/>
  </p:clrMapOvr>
  <p:transition spd="med">
    <p:checker dir="ver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t>Biblical Fellowship</a:t>
            </a:r>
            <a:endParaRPr lang="en-US" sz="4000" b="1" dirty="0"/>
          </a:p>
        </p:txBody>
      </p:sp>
      <p:sp>
        <p:nvSpPr>
          <p:cNvPr id="4" name="Content Placeholder 3"/>
          <p:cNvSpPr>
            <a:spLocks noGrp="1"/>
          </p:cNvSpPr>
          <p:nvPr>
            <p:ph sz="half" idx="2"/>
          </p:nvPr>
        </p:nvSpPr>
        <p:spPr>
          <a:xfrm>
            <a:off x="6112042" y="1383627"/>
            <a:ext cx="5871411" cy="4824663"/>
          </a:xfrm>
        </p:spPr>
        <p:txBody>
          <a:bodyPr>
            <a:noAutofit/>
          </a:bodyPr>
          <a:lstStyle/>
          <a:p>
            <a:r>
              <a:rPr lang="en-US" sz="2600" b="1" u="sng" dirty="0" smtClean="0"/>
              <a:t>Defining Biblical </a:t>
            </a:r>
            <a:r>
              <a:rPr lang="en-US" sz="2600" b="1" u="sng" dirty="0" smtClean="0"/>
              <a:t>Fellowship</a:t>
            </a:r>
          </a:p>
          <a:p>
            <a:pPr lvl="1"/>
            <a:r>
              <a:rPr lang="en-US" sz="2400" dirty="0" smtClean="0"/>
              <a:t>Greek word means: </a:t>
            </a:r>
            <a:r>
              <a:rPr lang="en-US" sz="2400" b="1" dirty="0" smtClean="0"/>
              <a:t>Communion, fellowship, sharing in common</a:t>
            </a:r>
            <a:r>
              <a:rPr lang="en-US" sz="2400" dirty="0" smtClean="0"/>
              <a:t>. (WE Vines)</a:t>
            </a:r>
          </a:p>
          <a:p>
            <a:pPr lvl="1"/>
            <a:r>
              <a:rPr lang="en-US" sz="2400" dirty="0" smtClean="0"/>
              <a:t>“</a:t>
            </a:r>
            <a:r>
              <a:rPr lang="en-US" sz="2400" dirty="0" smtClean="0"/>
              <a:t>fellowship, </a:t>
            </a:r>
            <a:r>
              <a:rPr lang="en-US" sz="2400" b="1" dirty="0" smtClean="0"/>
              <a:t>a close mutual relationship</a:t>
            </a:r>
            <a:r>
              <a:rPr lang="en-US" sz="2400" dirty="0" smtClean="0"/>
              <a:t>.” (Concise Greek-English Dictionary of NT)</a:t>
            </a:r>
          </a:p>
          <a:p>
            <a:pPr lvl="1"/>
            <a:r>
              <a:rPr lang="en-US" sz="2400" dirty="0" smtClean="0"/>
              <a:t>It refers to the close relationship and intimacy that Christians have with the Father</a:t>
            </a:r>
            <a:r>
              <a:rPr lang="en-US" sz="2400" dirty="0" smtClean="0"/>
              <a:t>.</a:t>
            </a:r>
          </a:p>
        </p:txBody>
      </p:sp>
      <p:sp>
        <p:nvSpPr>
          <p:cNvPr id="6" name="Content Placeholder 5"/>
          <p:cNvSpPr>
            <a:spLocks noGrp="1"/>
          </p:cNvSpPr>
          <p:nvPr>
            <p:ph sz="half" idx="1"/>
          </p:nvPr>
        </p:nvSpPr>
        <p:spPr>
          <a:xfrm>
            <a:off x="216569" y="1383631"/>
            <a:ext cx="5871410" cy="5053263"/>
          </a:xfrm>
        </p:spPr>
        <p:txBody>
          <a:bodyPr>
            <a:normAutofit fontScale="92500" lnSpcReduction="20000"/>
          </a:bodyPr>
          <a:lstStyle/>
          <a:p>
            <a:r>
              <a:rPr lang="en-US" sz="2400" b="1" dirty="0" smtClean="0"/>
              <a:t>Notice the Circle of this Fellowship (1:3-6; 5:1)</a:t>
            </a:r>
          </a:p>
          <a:p>
            <a:pPr lvl="1"/>
            <a:r>
              <a:rPr lang="en-US" sz="2000" dirty="0" smtClean="0"/>
              <a:t>With God and Christ</a:t>
            </a:r>
          </a:p>
          <a:p>
            <a:pPr lvl="1"/>
            <a:r>
              <a:rPr lang="en-US" sz="2000" dirty="0" smtClean="0"/>
              <a:t>With The Apostles</a:t>
            </a:r>
          </a:p>
          <a:p>
            <a:pPr lvl="1"/>
            <a:r>
              <a:rPr lang="en-US" sz="2000" dirty="0" smtClean="0"/>
              <a:t>With One Another</a:t>
            </a:r>
          </a:p>
          <a:p>
            <a:r>
              <a:rPr lang="en-US" sz="2400" b="1" dirty="0" smtClean="0"/>
              <a:t>Why Do We Need This Fellowship?</a:t>
            </a:r>
          </a:p>
          <a:p>
            <a:r>
              <a:rPr lang="en-US" sz="2400" b="1" dirty="0" smtClean="0"/>
              <a:t>Where and How is this Fellowship Attained?</a:t>
            </a:r>
          </a:p>
          <a:p>
            <a:pPr lvl="1"/>
            <a:r>
              <a:rPr lang="en-US" sz="2000" dirty="0" smtClean="0"/>
              <a:t>It is “in the light” (vs. 5-7</a:t>
            </a:r>
            <a:r>
              <a:rPr lang="en-US" sz="2000" dirty="0" smtClean="0"/>
              <a:t>)</a:t>
            </a:r>
          </a:p>
          <a:p>
            <a:r>
              <a:rPr lang="en-US" sz="2400" b="1" dirty="0" smtClean="0"/>
              <a:t>The Privileges of Having this Fellowship (1:7 – 2:2)</a:t>
            </a:r>
          </a:p>
          <a:p>
            <a:pPr lvl="1"/>
            <a:r>
              <a:rPr lang="en-US" sz="2000" dirty="0" smtClean="0"/>
              <a:t>Advocate with the Father</a:t>
            </a:r>
          </a:p>
          <a:p>
            <a:pPr lvl="1"/>
            <a:r>
              <a:rPr lang="en-US" sz="2000" dirty="0" smtClean="0"/>
              <a:t>Avenue of Prayer</a:t>
            </a:r>
          </a:p>
          <a:p>
            <a:pPr lvl="1"/>
            <a:r>
              <a:rPr lang="en-US" sz="2000" dirty="0" smtClean="0"/>
              <a:t>Forgiveness</a:t>
            </a:r>
          </a:p>
          <a:p>
            <a:pPr lvl="1"/>
            <a:r>
              <a:rPr lang="en-US" sz="2000" dirty="0" smtClean="0"/>
              <a:t>Continual Cleansing</a:t>
            </a:r>
          </a:p>
          <a:p>
            <a:pPr lvl="1"/>
            <a:r>
              <a:rPr lang="en-US" sz="2000" dirty="0" smtClean="0"/>
              <a:t>Heaven</a:t>
            </a:r>
          </a:p>
          <a:p>
            <a:endParaRPr lang="en-US" dirty="0"/>
          </a:p>
        </p:txBody>
      </p:sp>
    </p:spTree>
    <p:extLst>
      <p:ext uri="{BB962C8B-B14F-4D97-AF65-F5344CB8AC3E}">
        <p14:creationId xmlns="" xmlns:p14="http://schemas.microsoft.com/office/powerpoint/2010/main" val="3024710552"/>
      </p:ext>
    </p:extLst>
  </p:cSld>
  <p:clrMapOvr>
    <a:masterClrMapping/>
  </p:clrMapOvr>
  <p:transition spd="med">
    <p:checke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anim calcmode="lin" valueType="num">
                                      <p:cBhvr additive="base">
                                        <p:cTn id="11"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anim calcmode="lin" valueType="num">
                                      <p:cBhvr additive="base">
                                        <p:cTn id="15"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anim calcmode="lin" valueType="num">
                                      <p:cBhvr additive="base">
                                        <p:cTn id="19"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2" presetClass="entr" presetSubtype="4" fill="hold" grpId="0" nodeType="clickEffect">
                                  <p:stCondLst>
                                    <p:cond delay="0"/>
                                  </p:stCondLst>
                                  <p:childTnLst>
                                    <p:set>
                                      <p:cBhvr>
                                        <p:cTn id="24" dur="1" fill="hold">
                                          <p:stCondLst>
                                            <p:cond delay="0"/>
                                          </p:stCondLst>
                                        </p:cTn>
                                        <p:tgtEl>
                                          <p:spTgt spid="6">
                                            <p:txEl>
                                              <p:pRg st="0" end="0"/>
                                            </p:txEl>
                                          </p:spTgt>
                                        </p:tgtEl>
                                        <p:attrNameLst>
                                          <p:attrName>style.visibility</p:attrName>
                                        </p:attrNameLst>
                                      </p:cBhvr>
                                      <p:to>
                                        <p:strVal val="visible"/>
                                      </p:to>
                                    </p:set>
                                    <p:animEffect transition="in" filter="wipe(down)">
                                      <p:cBhvr>
                                        <p:cTn id="25" dur="500"/>
                                        <p:tgtEl>
                                          <p:spTgt spid="6">
                                            <p:txEl>
                                              <p:pRg st="0" end="0"/>
                                            </p:txEl>
                                          </p:spTgt>
                                        </p:tgtEl>
                                      </p:cBhvr>
                                    </p:animEffect>
                                  </p:childTnLst>
                                </p:cTn>
                              </p:par>
                              <p:par>
                                <p:cTn id="26" presetID="22" presetClass="entr" presetSubtype="4" fill="hold" grpId="0" nodeType="withEffect">
                                  <p:stCondLst>
                                    <p:cond delay="0"/>
                                  </p:stCondLst>
                                  <p:childTnLst>
                                    <p:set>
                                      <p:cBhvr>
                                        <p:cTn id="27" dur="1" fill="hold">
                                          <p:stCondLst>
                                            <p:cond delay="0"/>
                                          </p:stCondLst>
                                        </p:cTn>
                                        <p:tgtEl>
                                          <p:spTgt spid="6">
                                            <p:txEl>
                                              <p:pRg st="1" end="1"/>
                                            </p:txEl>
                                          </p:spTgt>
                                        </p:tgtEl>
                                        <p:attrNameLst>
                                          <p:attrName>style.visibility</p:attrName>
                                        </p:attrNameLst>
                                      </p:cBhvr>
                                      <p:to>
                                        <p:strVal val="visible"/>
                                      </p:to>
                                    </p:set>
                                    <p:animEffect transition="in" filter="wipe(down)">
                                      <p:cBhvr>
                                        <p:cTn id="28" dur="500"/>
                                        <p:tgtEl>
                                          <p:spTgt spid="6">
                                            <p:txEl>
                                              <p:pRg st="1" end="1"/>
                                            </p:txEl>
                                          </p:spTgt>
                                        </p:tgtEl>
                                      </p:cBhvr>
                                    </p:animEffect>
                                  </p:childTnLst>
                                </p:cTn>
                              </p:par>
                              <p:par>
                                <p:cTn id="29" presetID="22" presetClass="entr" presetSubtype="4" fill="hold" grpId="0" nodeType="withEffect">
                                  <p:stCondLst>
                                    <p:cond delay="0"/>
                                  </p:stCondLst>
                                  <p:childTnLst>
                                    <p:set>
                                      <p:cBhvr>
                                        <p:cTn id="30" dur="1" fill="hold">
                                          <p:stCondLst>
                                            <p:cond delay="0"/>
                                          </p:stCondLst>
                                        </p:cTn>
                                        <p:tgtEl>
                                          <p:spTgt spid="6">
                                            <p:txEl>
                                              <p:pRg st="2" end="2"/>
                                            </p:txEl>
                                          </p:spTgt>
                                        </p:tgtEl>
                                        <p:attrNameLst>
                                          <p:attrName>style.visibility</p:attrName>
                                        </p:attrNameLst>
                                      </p:cBhvr>
                                      <p:to>
                                        <p:strVal val="visible"/>
                                      </p:to>
                                    </p:set>
                                    <p:animEffect transition="in" filter="wipe(down)">
                                      <p:cBhvr>
                                        <p:cTn id="31" dur="500"/>
                                        <p:tgtEl>
                                          <p:spTgt spid="6">
                                            <p:txEl>
                                              <p:pRg st="2" end="2"/>
                                            </p:txEl>
                                          </p:spTgt>
                                        </p:tgtEl>
                                      </p:cBhvr>
                                    </p:animEffect>
                                  </p:childTnLst>
                                </p:cTn>
                              </p:par>
                              <p:par>
                                <p:cTn id="32" presetID="22" presetClass="entr" presetSubtype="4" fill="hold" grpId="0" nodeType="withEffect">
                                  <p:stCondLst>
                                    <p:cond delay="0"/>
                                  </p:stCondLst>
                                  <p:childTnLst>
                                    <p:set>
                                      <p:cBhvr>
                                        <p:cTn id="33" dur="1" fill="hold">
                                          <p:stCondLst>
                                            <p:cond delay="0"/>
                                          </p:stCondLst>
                                        </p:cTn>
                                        <p:tgtEl>
                                          <p:spTgt spid="6">
                                            <p:txEl>
                                              <p:pRg st="3" end="3"/>
                                            </p:txEl>
                                          </p:spTgt>
                                        </p:tgtEl>
                                        <p:attrNameLst>
                                          <p:attrName>style.visibility</p:attrName>
                                        </p:attrNameLst>
                                      </p:cBhvr>
                                      <p:to>
                                        <p:strVal val="visible"/>
                                      </p:to>
                                    </p:set>
                                    <p:animEffect transition="in" filter="wipe(down)">
                                      <p:cBhvr>
                                        <p:cTn id="34" dur="500"/>
                                        <p:tgtEl>
                                          <p:spTgt spid="6">
                                            <p:txEl>
                                              <p:pRg st="3" end="3"/>
                                            </p:txEl>
                                          </p:spTgt>
                                        </p:tgtEl>
                                      </p:cBhvr>
                                    </p:animEffect>
                                  </p:childTnLst>
                                </p:cTn>
                              </p:par>
                              <p:par>
                                <p:cTn id="35" presetID="22" presetClass="entr" presetSubtype="4" fill="hold" grpId="0" nodeType="withEffect">
                                  <p:stCondLst>
                                    <p:cond delay="0"/>
                                  </p:stCondLst>
                                  <p:childTnLst>
                                    <p:set>
                                      <p:cBhvr>
                                        <p:cTn id="36" dur="1" fill="hold">
                                          <p:stCondLst>
                                            <p:cond delay="0"/>
                                          </p:stCondLst>
                                        </p:cTn>
                                        <p:tgtEl>
                                          <p:spTgt spid="6">
                                            <p:txEl>
                                              <p:pRg st="4" end="4"/>
                                            </p:txEl>
                                          </p:spTgt>
                                        </p:tgtEl>
                                        <p:attrNameLst>
                                          <p:attrName>style.visibility</p:attrName>
                                        </p:attrNameLst>
                                      </p:cBhvr>
                                      <p:to>
                                        <p:strVal val="visible"/>
                                      </p:to>
                                    </p:set>
                                    <p:animEffect transition="in" filter="wipe(down)">
                                      <p:cBhvr>
                                        <p:cTn id="37" dur="500"/>
                                        <p:tgtEl>
                                          <p:spTgt spid="6">
                                            <p:txEl>
                                              <p:pRg st="4" end="4"/>
                                            </p:txEl>
                                          </p:spTgt>
                                        </p:tgtEl>
                                      </p:cBhvr>
                                    </p:animEffect>
                                  </p:childTnLst>
                                </p:cTn>
                              </p:par>
                              <p:par>
                                <p:cTn id="38" presetID="22" presetClass="entr" presetSubtype="4" fill="hold" grpId="0" nodeType="withEffect">
                                  <p:stCondLst>
                                    <p:cond delay="0"/>
                                  </p:stCondLst>
                                  <p:childTnLst>
                                    <p:set>
                                      <p:cBhvr>
                                        <p:cTn id="39" dur="1" fill="hold">
                                          <p:stCondLst>
                                            <p:cond delay="0"/>
                                          </p:stCondLst>
                                        </p:cTn>
                                        <p:tgtEl>
                                          <p:spTgt spid="6">
                                            <p:txEl>
                                              <p:pRg st="5" end="5"/>
                                            </p:txEl>
                                          </p:spTgt>
                                        </p:tgtEl>
                                        <p:attrNameLst>
                                          <p:attrName>style.visibility</p:attrName>
                                        </p:attrNameLst>
                                      </p:cBhvr>
                                      <p:to>
                                        <p:strVal val="visible"/>
                                      </p:to>
                                    </p:set>
                                    <p:animEffect transition="in" filter="wipe(down)">
                                      <p:cBhvr>
                                        <p:cTn id="40" dur="500"/>
                                        <p:tgtEl>
                                          <p:spTgt spid="6">
                                            <p:txEl>
                                              <p:pRg st="5" end="5"/>
                                            </p:txEl>
                                          </p:spTgt>
                                        </p:tgtEl>
                                      </p:cBhvr>
                                    </p:animEffect>
                                  </p:childTnLst>
                                </p:cTn>
                              </p:par>
                              <p:par>
                                <p:cTn id="41" presetID="22" presetClass="entr" presetSubtype="4" fill="hold" grpId="0" nodeType="withEffect">
                                  <p:stCondLst>
                                    <p:cond delay="0"/>
                                  </p:stCondLst>
                                  <p:childTnLst>
                                    <p:set>
                                      <p:cBhvr>
                                        <p:cTn id="42" dur="1" fill="hold">
                                          <p:stCondLst>
                                            <p:cond delay="0"/>
                                          </p:stCondLst>
                                        </p:cTn>
                                        <p:tgtEl>
                                          <p:spTgt spid="6">
                                            <p:txEl>
                                              <p:pRg st="6" end="6"/>
                                            </p:txEl>
                                          </p:spTgt>
                                        </p:tgtEl>
                                        <p:attrNameLst>
                                          <p:attrName>style.visibility</p:attrName>
                                        </p:attrNameLst>
                                      </p:cBhvr>
                                      <p:to>
                                        <p:strVal val="visible"/>
                                      </p:to>
                                    </p:set>
                                    <p:animEffect transition="in" filter="wipe(down)">
                                      <p:cBhvr>
                                        <p:cTn id="43" dur="500"/>
                                        <p:tgtEl>
                                          <p:spTgt spid="6">
                                            <p:txEl>
                                              <p:pRg st="6" end="6"/>
                                            </p:txEl>
                                          </p:spTgt>
                                        </p:tgtEl>
                                      </p:cBhvr>
                                    </p:animEffect>
                                  </p:childTnLst>
                                </p:cTn>
                              </p:par>
                              <p:par>
                                <p:cTn id="44" presetID="22" presetClass="entr" presetSubtype="4" fill="hold" grpId="0" nodeType="withEffect">
                                  <p:stCondLst>
                                    <p:cond delay="0"/>
                                  </p:stCondLst>
                                  <p:childTnLst>
                                    <p:set>
                                      <p:cBhvr>
                                        <p:cTn id="45" dur="1" fill="hold">
                                          <p:stCondLst>
                                            <p:cond delay="0"/>
                                          </p:stCondLst>
                                        </p:cTn>
                                        <p:tgtEl>
                                          <p:spTgt spid="6">
                                            <p:txEl>
                                              <p:pRg st="7" end="7"/>
                                            </p:txEl>
                                          </p:spTgt>
                                        </p:tgtEl>
                                        <p:attrNameLst>
                                          <p:attrName>style.visibility</p:attrName>
                                        </p:attrNameLst>
                                      </p:cBhvr>
                                      <p:to>
                                        <p:strVal val="visible"/>
                                      </p:to>
                                    </p:set>
                                    <p:animEffect transition="in" filter="wipe(down)">
                                      <p:cBhvr>
                                        <p:cTn id="46" dur="500"/>
                                        <p:tgtEl>
                                          <p:spTgt spid="6">
                                            <p:txEl>
                                              <p:pRg st="7" end="7"/>
                                            </p:txEl>
                                          </p:spTgt>
                                        </p:tgtEl>
                                      </p:cBhvr>
                                    </p:animEffect>
                                  </p:childTnLst>
                                </p:cTn>
                              </p:par>
                              <p:par>
                                <p:cTn id="47" presetID="22" presetClass="entr" presetSubtype="4" fill="hold" grpId="0" nodeType="withEffect">
                                  <p:stCondLst>
                                    <p:cond delay="0"/>
                                  </p:stCondLst>
                                  <p:childTnLst>
                                    <p:set>
                                      <p:cBhvr>
                                        <p:cTn id="48" dur="1" fill="hold">
                                          <p:stCondLst>
                                            <p:cond delay="0"/>
                                          </p:stCondLst>
                                        </p:cTn>
                                        <p:tgtEl>
                                          <p:spTgt spid="6">
                                            <p:txEl>
                                              <p:pRg st="8" end="8"/>
                                            </p:txEl>
                                          </p:spTgt>
                                        </p:tgtEl>
                                        <p:attrNameLst>
                                          <p:attrName>style.visibility</p:attrName>
                                        </p:attrNameLst>
                                      </p:cBhvr>
                                      <p:to>
                                        <p:strVal val="visible"/>
                                      </p:to>
                                    </p:set>
                                    <p:animEffect transition="in" filter="wipe(down)">
                                      <p:cBhvr>
                                        <p:cTn id="49" dur="500"/>
                                        <p:tgtEl>
                                          <p:spTgt spid="6">
                                            <p:txEl>
                                              <p:pRg st="8" end="8"/>
                                            </p:txEl>
                                          </p:spTgt>
                                        </p:tgtEl>
                                      </p:cBhvr>
                                    </p:animEffect>
                                  </p:childTnLst>
                                </p:cTn>
                              </p:par>
                              <p:par>
                                <p:cTn id="50" presetID="22" presetClass="entr" presetSubtype="4" fill="hold" grpId="0" nodeType="withEffect">
                                  <p:stCondLst>
                                    <p:cond delay="0"/>
                                  </p:stCondLst>
                                  <p:childTnLst>
                                    <p:set>
                                      <p:cBhvr>
                                        <p:cTn id="51" dur="1" fill="hold">
                                          <p:stCondLst>
                                            <p:cond delay="0"/>
                                          </p:stCondLst>
                                        </p:cTn>
                                        <p:tgtEl>
                                          <p:spTgt spid="6">
                                            <p:txEl>
                                              <p:pRg st="9" end="9"/>
                                            </p:txEl>
                                          </p:spTgt>
                                        </p:tgtEl>
                                        <p:attrNameLst>
                                          <p:attrName>style.visibility</p:attrName>
                                        </p:attrNameLst>
                                      </p:cBhvr>
                                      <p:to>
                                        <p:strVal val="visible"/>
                                      </p:to>
                                    </p:set>
                                    <p:animEffect transition="in" filter="wipe(down)">
                                      <p:cBhvr>
                                        <p:cTn id="52" dur="500"/>
                                        <p:tgtEl>
                                          <p:spTgt spid="6">
                                            <p:txEl>
                                              <p:pRg st="9" end="9"/>
                                            </p:txEl>
                                          </p:spTgt>
                                        </p:tgtEl>
                                      </p:cBhvr>
                                    </p:animEffect>
                                  </p:childTnLst>
                                </p:cTn>
                              </p:par>
                              <p:par>
                                <p:cTn id="53" presetID="22" presetClass="entr" presetSubtype="4" fill="hold" grpId="0" nodeType="withEffect">
                                  <p:stCondLst>
                                    <p:cond delay="0"/>
                                  </p:stCondLst>
                                  <p:childTnLst>
                                    <p:set>
                                      <p:cBhvr>
                                        <p:cTn id="54" dur="1" fill="hold">
                                          <p:stCondLst>
                                            <p:cond delay="0"/>
                                          </p:stCondLst>
                                        </p:cTn>
                                        <p:tgtEl>
                                          <p:spTgt spid="6">
                                            <p:txEl>
                                              <p:pRg st="10" end="10"/>
                                            </p:txEl>
                                          </p:spTgt>
                                        </p:tgtEl>
                                        <p:attrNameLst>
                                          <p:attrName>style.visibility</p:attrName>
                                        </p:attrNameLst>
                                      </p:cBhvr>
                                      <p:to>
                                        <p:strVal val="visible"/>
                                      </p:to>
                                    </p:set>
                                    <p:animEffect transition="in" filter="wipe(down)">
                                      <p:cBhvr>
                                        <p:cTn id="55" dur="500"/>
                                        <p:tgtEl>
                                          <p:spTgt spid="6">
                                            <p:txEl>
                                              <p:pRg st="10" end="10"/>
                                            </p:txEl>
                                          </p:spTgt>
                                        </p:tgtEl>
                                      </p:cBhvr>
                                    </p:animEffect>
                                  </p:childTnLst>
                                </p:cTn>
                              </p:par>
                              <p:par>
                                <p:cTn id="56" presetID="22" presetClass="entr" presetSubtype="4" fill="hold" grpId="0" nodeType="withEffect">
                                  <p:stCondLst>
                                    <p:cond delay="0"/>
                                  </p:stCondLst>
                                  <p:childTnLst>
                                    <p:set>
                                      <p:cBhvr>
                                        <p:cTn id="57" dur="1" fill="hold">
                                          <p:stCondLst>
                                            <p:cond delay="0"/>
                                          </p:stCondLst>
                                        </p:cTn>
                                        <p:tgtEl>
                                          <p:spTgt spid="6">
                                            <p:txEl>
                                              <p:pRg st="11" end="11"/>
                                            </p:txEl>
                                          </p:spTgt>
                                        </p:tgtEl>
                                        <p:attrNameLst>
                                          <p:attrName>style.visibility</p:attrName>
                                        </p:attrNameLst>
                                      </p:cBhvr>
                                      <p:to>
                                        <p:strVal val="visible"/>
                                      </p:to>
                                    </p:set>
                                    <p:animEffect transition="in" filter="wipe(down)">
                                      <p:cBhvr>
                                        <p:cTn id="58" dur="500"/>
                                        <p:tgtEl>
                                          <p:spTgt spid="6">
                                            <p:txEl>
                                              <p:pRg st="11" end="11"/>
                                            </p:txEl>
                                          </p:spTgt>
                                        </p:tgtEl>
                                      </p:cBhvr>
                                    </p:animEffect>
                                  </p:childTnLst>
                                </p:cTn>
                              </p:par>
                              <p:par>
                                <p:cTn id="59" presetID="22" presetClass="entr" presetSubtype="4" fill="hold" grpId="0" nodeType="withEffect">
                                  <p:stCondLst>
                                    <p:cond delay="0"/>
                                  </p:stCondLst>
                                  <p:childTnLst>
                                    <p:set>
                                      <p:cBhvr>
                                        <p:cTn id="60" dur="1" fill="hold">
                                          <p:stCondLst>
                                            <p:cond delay="0"/>
                                          </p:stCondLst>
                                        </p:cTn>
                                        <p:tgtEl>
                                          <p:spTgt spid="6">
                                            <p:txEl>
                                              <p:pRg st="12" end="12"/>
                                            </p:txEl>
                                          </p:spTgt>
                                        </p:tgtEl>
                                        <p:attrNameLst>
                                          <p:attrName>style.visibility</p:attrName>
                                        </p:attrNameLst>
                                      </p:cBhvr>
                                      <p:to>
                                        <p:strVal val="visible"/>
                                      </p:to>
                                    </p:set>
                                    <p:animEffect transition="in" filter="wipe(down)">
                                      <p:cBhvr>
                                        <p:cTn id="61" dur="500"/>
                                        <p:tgtEl>
                                          <p:spTgt spid="6">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6" grpId="0" build="allAtOnce"/>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The Vine Brings Us In Connection With The Branches</a:t>
            </a:r>
            <a:endParaRPr lang="en-US" b="1" dirty="0"/>
          </a:p>
        </p:txBody>
      </p:sp>
      <p:sp>
        <p:nvSpPr>
          <p:cNvPr id="3" name="Content Placeholder 2"/>
          <p:cNvSpPr>
            <a:spLocks noGrp="1"/>
          </p:cNvSpPr>
          <p:nvPr>
            <p:ph sz="quarter" idx="1"/>
          </p:nvPr>
        </p:nvSpPr>
        <p:spPr/>
        <p:txBody>
          <a:bodyPr>
            <a:normAutofit lnSpcReduction="10000"/>
          </a:bodyPr>
          <a:lstStyle/>
          <a:p>
            <a:r>
              <a:rPr lang="en-US" i="1" dirty="0" smtClean="0"/>
              <a:t>"I am the true vine, and My Father is the vinedresser. "Every branch in Me that does not bear fruit He takes away; and every branch that bears fruit He prunes, that it may bear more fruit. "You are already clean because of the word which I have spoken to you. "Abide in Me, and I in you. As the branch cannot bear fruit of itself, unless it abides in the vine, neither can you, unless you abide in Me. </a:t>
            </a:r>
            <a:r>
              <a:rPr lang="en-US" b="1" i="1" dirty="0" smtClean="0"/>
              <a:t>"I am the vine, you are the branches. He who abides in Me, and I in him, bears much fruit; for without Me you can do nothing. </a:t>
            </a:r>
            <a:r>
              <a:rPr lang="en-US" i="1" dirty="0" smtClean="0"/>
              <a:t>"If anyone does not abide in Me, he is cast out as a branch and is withered; and they gather them and throw them into the fire, and they are burned</a:t>
            </a:r>
            <a:r>
              <a:rPr lang="en-US" dirty="0" smtClean="0"/>
              <a:t>. (John 15:1-6 NKJV)</a:t>
            </a:r>
            <a:endParaRPr lang="en-US" dirty="0"/>
          </a:p>
        </p:txBody>
      </p:sp>
    </p:spTree>
  </p:cSld>
  <p:clrMapOvr>
    <a:masterClrMapping/>
  </p:clrMapOvr>
  <p:transition spd="med">
    <p:checker dir="ver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Possible Errors Concerning Congregational Fellowship</a:t>
            </a:r>
            <a:endParaRPr lang="en-US" b="1" dirty="0"/>
          </a:p>
        </p:txBody>
      </p:sp>
      <p:sp>
        <p:nvSpPr>
          <p:cNvPr id="3" name="Content Placeholder 2"/>
          <p:cNvSpPr>
            <a:spLocks noGrp="1"/>
          </p:cNvSpPr>
          <p:nvPr>
            <p:ph sz="half" idx="1"/>
          </p:nvPr>
        </p:nvSpPr>
        <p:spPr>
          <a:xfrm>
            <a:off x="613611" y="1576145"/>
            <a:ext cx="4572000" cy="4681728"/>
          </a:xfrm>
        </p:spPr>
        <p:txBody>
          <a:bodyPr>
            <a:normAutofit lnSpcReduction="10000"/>
          </a:bodyPr>
          <a:lstStyle/>
          <a:p>
            <a:pPr marL="514350" indent="-514350">
              <a:buFont typeface="+mj-lt"/>
              <a:buAutoNum type="arabicPeriod"/>
            </a:pPr>
            <a:r>
              <a:rPr lang="en-US" sz="2800" b="1" i="1" u="sng" dirty="0" smtClean="0"/>
              <a:t>Excluding</a:t>
            </a:r>
            <a:r>
              <a:rPr lang="en-US" sz="2800" dirty="0" smtClean="0"/>
              <a:t> </a:t>
            </a:r>
            <a:r>
              <a:rPr lang="en-US" sz="2800" dirty="0" smtClean="0"/>
              <a:t>from our fellowship those who are in fellowship with God - 3 Jn. 9,10. Cf. Ac. 9:26-28</a:t>
            </a:r>
            <a:r>
              <a:rPr lang="en-US" sz="2800" dirty="0" smtClean="0"/>
              <a:t>.</a:t>
            </a:r>
          </a:p>
          <a:p>
            <a:pPr marL="514350" indent="-514350">
              <a:buFont typeface="+mj-lt"/>
              <a:buAutoNum type="arabicPeriod"/>
            </a:pPr>
            <a:r>
              <a:rPr lang="en-US" sz="2800" b="1" i="1" u="sng" dirty="0" smtClean="0"/>
              <a:t>Including</a:t>
            </a:r>
            <a:r>
              <a:rPr lang="en-US" sz="2800" dirty="0" smtClean="0"/>
              <a:t> </a:t>
            </a:r>
            <a:r>
              <a:rPr lang="en-US" sz="2800" dirty="0" smtClean="0"/>
              <a:t>in our fellowship those who are </a:t>
            </a:r>
            <a:r>
              <a:rPr lang="en-US" sz="2800" i="1" dirty="0" smtClean="0"/>
              <a:t>not</a:t>
            </a:r>
            <a:r>
              <a:rPr lang="en-US" sz="2800" dirty="0" smtClean="0"/>
              <a:t> in fellowship with God - 1 Cor. 5:1-13. Cf. Rev. 2:14-16.</a:t>
            </a:r>
          </a:p>
          <a:p>
            <a:pPr marL="514350" indent="-514350">
              <a:buFont typeface="+mj-lt"/>
              <a:buAutoNum type="arabicPeriod"/>
            </a:pPr>
            <a:endParaRPr lang="en-US" sz="2800" dirty="0" smtClean="0"/>
          </a:p>
          <a:p>
            <a:pPr marL="514350" indent="-514350">
              <a:buFont typeface="+mj-lt"/>
              <a:buAutoNum type="arabicPeriod"/>
            </a:pPr>
            <a:endParaRPr lang="en-US" sz="2800" dirty="0"/>
          </a:p>
        </p:txBody>
      </p:sp>
      <p:sp>
        <p:nvSpPr>
          <p:cNvPr id="4" name="Content Placeholder 3"/>
          <p:cNvSpPr>
            <a:spLocks noGrp="1"/>
          </p:cNvSpPr>
          <p:nvPr>
            <p:ph sz="half" idx="2"/>
          </p:nvPr>
        </p:nvSpPr>
        <p:spPr>
          <a:xfrm>
            <a:off x="6400800" y="1503951"/>
            <a:ext cx="5384800" cy="5005137"/>
          </a:xfrm>
        </p:spPr>
        <p:txBody>
          <a:bodyPr>
            <a:normAutofit lnSpcReduction="10000"/>
          </a:bodyPr>
          <a:lstStyle/>
          <a:p>
            <a:pPr algn="ctr">
              <a:buNone/>
            </a:pPr>
            <a:r>
              <a:rPr lang="en-US" i="1" dirty="0" smtClean="0"/>
              <a:t>And when Saul had come to Jerusalem, he tried to join the disciples; but they were all afraid of him, and did not believe that he was a disciple. But Barnabas took him and brought him to the apostles. And he declared to them how he had seen the Lord on the road, and that He had spoken to him, and how he had preached boldly at Damascus in the name of Jesus. So he was with them at Jerusalem, coming in and going out. </a:t>
            </a:r>
            <a:r>
              <a:rPr lang="en-US" dirty="0" smtClean="0"/>
              <a:t>(Acts 9:26-28 NKJV)</a:t>
            </a:r>
            <a:endParaRPr lang="en-US" dirty="0"/>
          </a:p>
        </p:txBody>
      </p:sp>
    </p:spTree>
  </p:cSld>
  <p:clrMapOvr>
    <a:masterClrMapping/>
  </p:clrMapOvr>
  <p:transition spd="med">
    <p:checke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Congregational Fellowship</a:t>
            </a:r>
            <a:endParaRPr lang="en-US" b="1" dirty="0"/>
          </a:p>
        </p:txBody>
      </p:sp>
      <p:sp>
        <p:nvSpPr>
          <p:cNvPr id="3" name="Content Placeholder 2"/>
          <p:cNvSpPr>
            <a:spLocks noGrp="1"/>
          </p:cNvSpPr>
          <p:nvPr>
            <p:ph sz="quarter" idx="1"/>
          </p:nvPr>
        </p:nvSpPr>
        <p:spPr>
          <a:xfrm>
            <a:off x="204537" y="1527048"/>
            <a:ext cx="11706725" cy="4861720"/>
          </a:xfrm>
        </p:spPr>
        <p:txBody>
          <a:bodyPr>
            <a:noAutofit/>
          </a:bodyPr>
          <a:lstStyle/>
          <a:p>
            <a:r>
              <a:rPr lang="en-US" sz="3000" dirty="0" smtClean="0"/>
              <a:t>God Commands Congregational Action:</a:t>
            </a:r>
          </a:p>
          <a:p>
            <a:pPr lvl="1"/>
            <a:r>
              <a:rPr lang="en-US" sz="2500" i="1" dirty="0" smtClean="0">
                <a:solidFill>
                  <a:schemeClr val="tx2">
                    <a:lumMod val="75000"/>
                  </a:schemeClr>
                </a:solidFill>
              </a:rPr>
              <a:t>But </a:t>
            </a:r>
            <a:r>
              <a:rPr lang="en-US" sz="2500" i="1" dirty="0" smtClean="0">
                <a:solidFill>
                  <a:schemeClr val="tx2">
                    <a:lumMod val="75000"/>
                  </a:schemeClr>
                </a:solidFill>
              </a:rPr>
              <a:t>we command you, brethren, in the name of our Lord Jesus Christ, that you withdraw from every brother who walks disorderly and not according to the tradition which he received from us. </a:t>
            </a:r>
            <a:r>
              <a:rPr lang="en-US" sz="2500" dirty="0" smtClean="0">
                <a:solidFill>
                  <a:schemeClr val="tx2">
                    <a:lumMod val="75000"/>
                  </a:schemeClr>
                </a:solidFill>
              </a:rPr>
              <a:t>(2 Thessalonians 3:6 NKJV</a:t>
            </a:r>
            <a:r>
              <a:rPr lang="en-US" sz="2500" dirty="0" smtClean="0">
                <a:solidFill>
                  <a:schemeClr val="tx2">
                    <a:lumMod val="75000"/>
                  </a:schemeClr>
                </a:solidFill>
              </a:rPr>
              <a:t>)</a:t>
            </a:r>
          </a:p>
          <a:p>
            <a:pPr lvl="1"/>
            <a:r>
              <a:rPr lang="en-US" sz="2500" i="1" dirty="0" smtClean="0">
                <a:solidFill>
                  <a:schemeClr val="tx2">
                    <a:lumMod val="75000"/>
                  </a:schemeClr>
                </a:solidFill>
              </a:rPr>
              <a:t>And if anyone does not obey our word in this epistle, note that person and do not keep company with him, that he may be ashamed. Yet do not count him as an enemy, but admonish him as a brother</a:t>
            </a:r>
            <a:r>
              <a:rPr lang="en-US" sz="2500" dirty="0" smtClean="0">
                <a:solidFill>
                  <a:schemeClr val="tx2">
                    <a:lumMod val="75000"/>
                  </a:schemeClr>
                </a:solidFill>
              </a:rPr>
              <a:t>. (2 Thessalonians 3:14-15 </a:t>
            </a:r>
            <a:r>
              <a:rPr lang="en-US" sz="2500" dirty="0" smtClean="0">
                <a:solidFill>
                  <a:schemeClr val="tx2">
                    <a:lumMod val="75000"/>
                  </a:schemeClr>
                </a:solidFill>
              </a:rPr>
              <a:t>NKJV)</a:t>
            </a:r>
            <a:endParaRPr lang="en-US" sz="2500" i="1" dirty="0" smtClean="0">
              <a:solidFill>
                <a:schemeClr val="tx2">
                  <a:lumMod val="75000"/>
                </a:schemeClr>
              </a:solidFill>
            </a:endParaRPr>
          </a:p>
          <a:p>
            <a:pPr lvl="1"/>
            <a:r>
              <a:rPr lang="en-US" sz="2500" i="1" dirty="0" smtClean="0">
                <a:solidFill>
                  <a:schemeClr val="tx2">
                    <a:lumMod val="75000"/>
                  </a:schemeClr>
                </a:solidFill>
              </a:rPr>
              <a:t>Now </a:t>
            </a:r>
            <a:r>
              <a:rPr lang="en-US" sz="2500" i="1" dirty="0" smtClean="0">
                <a:solidFill>
                  <a:schemeClr val="tx2">
                    <a:lumMod val="75000"/>
                  </a:schemeClr>
                </a:solidFill>
              </a:rPr>
              <a:t>I urge you, brethren, note those who cause divisions and offenses, contrary to the doctrine which you learned, and avoid them</a:t>
            </a:r>
            <a:r>
              <a:rPr lang="en-US" sz="2500" dirty="0" smtClean="0">
                <a:solidFill>
                  <a:schemeClr val="tx2">
                    <a:lumMod val="75000"/>
                  </a:schemeClr>
                </a:solidFill>
              </a:rPr>
              <a:t>. (Romans 16:17 NKJV)</a:t>
            </a:r>
          </a:p>
          <a:p>
            <a:pPr lvl="1"/>
            <a:endParaRPr lang="en-US" sz="2800" dirty="0"/>
          </a:p>
        </p:txBody>
      </p:sp>
    </p:spTree>
  </p:cSld>
  <p:clrMapOvr>
    <a:masterClrMapping/>
  </p:clrMapOvr>
  <p:transition spd="med">
    <p:checker dir="ver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b="1" dirty="0" smtClean="0"/>
              <a:t>Remember…</a:t>
            </a:r>
            <a:endParaRPr lang="en-US" sz="4400" b="1" dirty="0"/>
          </a:p>
        </p:txBody>
      </p:sp>
      <p:sp>
        <p:nvSpPr>
          <p:cNvPr id="3" name="Content Placeholder 2"/>
          <p:cNvSpPr>
            <a:spLocks noGrp="1"/>
          </p:cNvSpPr>
          <p:nvPr>
            <p:ph sz="half" idx="1"/>
          </p:nvPr>
        </p:nvSpPr>
        <p:spPr>
          <a:xfrm>
            <a:off x="402336" y="1684432"/>
            <a:ext cx="5601422" cy="4681728"/>
          </a:xfrm>
        </p:spPr>
        <p:txBody>
          <a:bodyPr>
            <a:normAutofit/>
          </a:bodyPr>
          <a:lstStyle/>
          <a:p>
            <a:r>
              <a:rPr lang="en-US" dirty="0" smtClean="0"/>
              <a:t>Each of us must give account of himself individually to God - Rom. 14:12. Cf. Rom. 2:5-11; 2 Cor. 5:10; 1 Pt. 4:5.</a:t>
            </a:r>
          </a:p>
          <a:p>
            <a:r>
              <a:rPr lang="en-US" dirty="0" smtClean="0"/>
              <a:t> </a:t>
            </a:r>
            <a:r>
              <a:rPr lang="en-US" dirty="0" smtClean="0"/>
              <a:t>We </a:t>
            </a:r>
            <a:r>
              <a:rPr lang="en-US" dirty="0" smtClean="0"/>
              <a:t>are not saved or lost on the “group plan.” Cf. Rev. 3:4.</a:t>
            </a:r>
          </a:p>
          <a:p>
            <a:r>
              <a:rPr lang="en-US" dirty="0" smtClean="0"/>
              <a:t> </a:t>
            </a:r>
            <a:r>
              <a:rPr lang="en-US" dirty="0" smtClean="0"/>
              <a:t>Congregations </a:t>
            </a:r>
            <a:r>
              <a:rPr lang="en-US" dirty="0" smtClean="0"/>
              <a:t>can, and often do, make mistakes in the matter of fellowship — but God does not! Cf. 2 Tim. 2:19.</a:t>
            </a:r>
          </a:p>
          <a:p>
            <a:endParaRPr lang="en-US" dirty="0"/>
          </a:p>
        </p:txBody>
      </p:sp>
      <p:sp>
        <p:nvSpPr>
          <p:cNvPr id="4" name="Content Placeholder 3"/>
          <p:cNvSpPr>
            <a:spLocks noGrp="1"/>
          </p:cNvSpPr>
          <p:nvPr>
            <p:ph sz="half" idx="2"/>
          </p:nvPr>
        </p:nvSpPr>
        <p:spPr>
          <a:xfrm>
            <a:off x="6400800" y="1816784"/>
            <a:ext cx="5384800" cy="4307290"/>
          </a:xfrm>
        </p:spPr>
        <p:txBody>
          <a:bodyPr>
            <a:normAutofit/>
          </a:bodyPr>
          <a:lstStyle/>
          <a:p>
            <a:r>
              <a:rPr lang="en-US" dirty="0" smtClean="0"/>
              <a:t>As an individual, I should understand:</a:t>
            </a:r>
          </a:p>
          <a:p>
            <a:pPr lvl="1"/>
            <a:r>
              <a:rPr lang="en-US" dirty="0" smtClean="0"/>
              <a:t> </a:t>
            </a:r>
            <a:r>
              <a:rPr lang="en-US" dirty="0" smtClean="0"/>
              <a:t>I </a:t>
            </a:r>
            <a:r>
              <a:rPr lang="en-US" dirty="0" smtClean="0"/>
              <a:t>will not be </a:t>
            </a:r>
            <a:r>
              <a:rPr lang="en-US" i="1" dirty="0" smtClean="0"/>
              <a:t>lost</a:t>
            </a:r>
            <a:r>
              <a:rPr lang="en-US" dirty="0" smtClean="0"/>
              <a:t> just because the congregation rejected me.</a:t>
            </a:r>
          </a:p>
          <a:p>
            <a:pPr lvl="1"/>
            <a:r>
              <a:rPr lang="en-US" dirty="0" smtClean="0"/>
              <a:t>Nor </a:t>
            </a:r>
            <a:r>
              <a:rPr lang="en-US" dirty="0" smtClean="0"/>
              <a:t>will I be </a:t>
            </a:r>
            <a:r>
              <a:rPr lang="en-US" i="1" dirty="0" smtClean="0"/>
              <a:t>saved</a:t>
            </a:r>
            <a:r>
              <a:rPr lang="en-US" dirty="0" smtClean="0"/>
              <a:t> just because the congregation received me.</a:t>
            </a:r>
          </a:p>
          <a:p>
            <a:r>
              <a:rPr lang="en-US" dirty="0" smtClean="0"/>
              <a:t> </a:t>
            </a:r>
            <a:r>
              <a:rPr lang="en-US" dirty="0" smtClean="0"/>
              <a:t>I </a:t>
            </a:r>
            <a:r>
              <a:rPr lang="en-US" dirty="0" smtClean="0"/>
              <a:t>will be lost or saved depending on my obedience to God’s </a:t>
            </a:r>
            <a:r>
              <a:rPr lang="en-US" dirty="0" smtClean="0"/>
              <a:t>truth and Walking in the Light! </a:t>
            </a:r>
            <a:r>
              <a:rPr lang="en-US" dirty="0" smtClean="0"/>
              <a:t>Cf. 2 Thess. </a:t>
            </a:r>
            <a:r>
              <a:rPr lang="en-US" dirty="0" smtClean="0"/>
              <a:t>1:8; 1 John 1:5-7</a:t>
            </a:r>
            <a:endParaRPr lang="en-US" dirty="0" smtClean="0"/>
          </a:p>
          <a:p>
            <a:endParaRPr lang="en-US" dirty="0"/>
          </a:p>
        </p:txBody>
      </p:sp>
    </p:spTree>
  </p:cSld>
  <p:clrMapOvr>
    <a:masterClrMapping/>
  </p:clrMapOvr>
  <p:transition spd="med">
    <p:checke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down)">
                                      <p:cBhvr>
                                        <p:cTn id="10" dur="500"/>
                                        <p:tgtEl>
                                          <p:spTgt spid="3">
                                            <p:txEl>
                                              <p:pRg st="1" end="1"/>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wipe(down)">
                                      <p:cBhvr>
                                        <p:cTn id="13" dur="5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4">
                                            <p:txEl>
                                              <p:pRg st="0" end="0"/>
                                            </p:txEl>
                                          </p:spTgt>
                                        </p:tgtEl>
                                        <p:attrNameLst>
                                          <p:attrName>style.visibility</p:attrName>
                                        </p:attrNameLst>
                                      </p:cBhvr>
                                      <p:to>
                                        <p:strVal val="visible"/>
                                      </p:to>
                                    </p:set>
                                    <p:anim calcmode="lin" valueType="num">
                                      <p:cBhvr additive="base">
                                        <p:cTn id="18"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4">
                                            <p:txEl>
                                              <p:pRg st="0" end="0"/>
                                            </p:txEl>
                                          </p:spTgt>
                                        </p:tgtEl>
                                        <p:attrNameLst>
                                          <p:attrName>ppt_y</p:attrName>
                                        </p:attrNameLst>
                                      </p:cBhvr>
                                      <p:tavLst>
                                        <p:tav tm="0">
                                          <p:val>
                                            <p:strVal val="1+#ppt_h/2"/>
                                          </p:val>
                                        </p:tav>
                                        <p:tav tm="100000">
                                          <p:val>
                                            <p:strVal val="#ppt_y"/>
                                          </p:val>
                                        </p:tav>
                                      </p:tavLst>
                                    </p:anim>
                                  </p:childTnLst>
                                </p:cTn>
                              </p:par>
                              <p:par>
                                <p:cTn id="20" presetID="2" presetClass="entr" presetSubtype="4" fill="hold" grpId="0" nodeType="withEffect">
                                  <p:stCondLst>
                                    <p:cond delay="0"/>
                                  </p:stCondLst>
                                  <p:childTnLst>
                                    <p:set>
                                      <p:cBhvr>
                                        <p:cTn id="21" dur="1" fill="hold">
                                          <p:stCondLst>
                                            <p:cond delay="0"/>
                                          </p:stCondLst>
                                        </p:cTn>
                                        <p:tgtEl>
                                          <p:spTgt spid="4">
                                            <p:txEl>
                                              <p:pRg st="1" end="1"/>
                                            </p:txEl>
                                          </p:spTgt>
                                        </p:tgtEl>
                                        <p:attrNameLst>
                                          <p:attrName>style.visibility</p:attrName>
                                        </p:attrNameLst>
                                      </p:cBhvr>
                                      <p:to>
                                        <p:strVal val="visible"/>
                                      </p:to>
                                    </p:set>
                                    <p:anim calcmode="lin" valueType="num">
                                      <p:cBhvr additive="base">
                                        <p:cTn id="22"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4">
                                            <p:txEl>
                                              <p:pRg st="1" end="1"/>
                                            </p:txEl>
                                          </p:spTgt>
                                        </p:tgtEl>
                                        <p:attrNameLst>
                                          <p:attrName>ppt_y</p:attrName>
                                        </p:attrNameLst>
                                      </p:cBhvr>
                                      <p:tavLst>
                                        <p:tav tm="0">
                                          <p:val>
                                            <p:strVal val="1+#ppt_h/2"/>
                                          </p:val>
                                        </p:tav>
                                        <p:tav tm="100000">
                                          <p:val>
                                            <p:strVal val="#ppt_y"/>
                                          </p:val>
                                        </p:tav>
                                      </p:tavLst>
                                    </p:anim>
                                  </p:childTnLst>
                                </p:cTn>
                              </p:par>
                              <p:par>
                                <p:cTn id="24" presetID="2" presetClass="entr" presetSubtype="4" fill="hold" grpId="0" nodeType="withEffect">
                                  <p:stCondLst>
                                    <p:cond delay="0"/>
                                  </p:stCondLst>
                                  <p:childTnLst>
                                    <p:set>
                                      <p:cBhvr>
                                        <p:cTn id="25" dur="1" fill="hold">
                                          <p:stCondLst>
                                            <p:cond delay="0"/>
                                          </p:stCondLst>
                                        </p:cTn>
                                        <p:tgtEl>
                                          <p:spTgt spid="4">
                                            <p:txEl>
                                              <p:pRg st="2" end="2"/>
                                            </p:txEl>
                                          </p:spTgt>
                                        </p:tgtEl>
                                        <p:attrNameLst>
                                          <p:attrName>style.visibility</p:attrName>
                                        </p:attrNameLst>
                                      </p:cBhvr>
                                      <p:to>
                                        <p:strVal val="visible"/>
                                      </p:to>
                                    </p:set>
                                    <p:anim calcmode="lin" valueType="num">
                                      <p:cBhvr additive="base">
                                        <p:cTn id="26"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4">
                                            <p:txEl>
                                              <p:pRg st="2" end="2"/>
                                            </p:txEl>
                                          </p:spTgt>
                                        </p:tgtEl>
                                        <p:attrNameLst>
                                          <p:attrName>ppt_y</p:attrName>
                                        </p:attrNameLst>
                                      </p:cBhvr>
                                      <p:tavLst>
                                        <p:tav tm="0">
                                          <p:val>
                                            <p:strVal val="1+#ppt_h/2"/>
                                          </p:val>
                                        </p:tav>
                                        <p:tav tm="100000">
                                          <p:val>
                                            <p:strVal val="#ppt_y"/>
                                          </p:val>
                                        </p:tav>
                                      </p:tavLst>
                                    </p:anim>
                                  </p:childTnLst>
                                </p:cTn>
                              </p:par>
                              <p:par>
                                <p:cTn id="28" presetID="2" presetClass="entr" presetSubtype="4" fill="hold" grpId="0" nodeType="withEffect">
                                  <p:stCondLst>
                                    <p:cond delay="0"/>
                                  </p:stCondLst>
                                  <p:childTnLst>
                                    <p:set>
                                      <p:cBhvr>
                                        <p:cTn id="29" dur="1" fill="hold">
                                          <p:stCondLst>
                                            <p:cond delay="0"/>
                                          </p:stCondLst>
                                        </p:cTn>
                                        <p:tgtEl>
                                          <p:spTgt spid="4">
                                            <p:txEl>
                                              <p:pRg st="3" end="3"/>
                                            </p:txEl>
                                          </p:spTgt>
                                        </p:tgtEl>
                                        <p:attrNameLst>
                                          <p:attrName>style.visibility</p:attrName>
                                        </p:attrNameLst>
                                      </p:cBhvr>
                                      <p:to>
                                        <p:strVal val="visible"/>
                                      </p:to>
                                    </p:set>
                                    <p:anim calcmode="lin" valueType="num">
                                      <p:cBhvr additive="base">
                                        <p:cTn id="30"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P spid="4" grpId="0" build="allAtOnce"/>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Sources</a:t>
            </a:r>
            <a:endParaRPr lang="en-US" dirty="0"/>
          </a:p>
        </p:txBody>
      </p:sp>
      <p:sp>
        <p:nvSpPr>
          <p:cNvPr id="6" name="Content Placeholder 5"/>
          <p:cNvSpPr>
            <a:spLocks noGrp="1"/>
          </p:cNvSpPr>
          <p:nvPr>
            <p:ph sz="quarter" idx="1"/>
          </p:nvPr>
        </p:nvSpPr>
        <p:spPr/>
        <p:txBody>
          <a:bodyPr/>
          <a:lstStyle/>
          <a:p>
            <a:r>
              <a:rPr lang="en-US" dirty="0" smtClean="0"/>
              <a:t>Fellowship with God – by Alex Ogden</a:t>
            </a:r>
          </a:p>
          <a:p>
            <a:r>
              <a:rPr lang="en-US" dirty="0" smtClean="0"/>
              <a:t>Article by </a:t>
            </a:r>
            <a:r>
              <a:rPr lang="en-US" dirty="0" err="1" smtClean="0"/>
              <a:t>Doy</a:t>
            </a:r>
            <a:r>
              <a:rPr lang="en-US" dirty="0" smtClean="0"/>
              <a:t> Moyer – March 1996, revised March </a:t>
            </a:r>
            <a:r>
              <a:rPr lang="en-US" dirty="0" smtClean="0"/>
              <a:t>2001</a:t>
            </a:r>
          </a:p>
          <a:p>
            <a:r>
              <a:rPr lang="en-US" dirty="0" smtClean="0"/>
              <a:t>Two Fellowships – by Gary </a:t>
            </a:r>
            <a:r>
              <a:rPr lang="en-US" dirty="0" smtClean="0"/>
              <a:t>H</a:t>
            </a:r>
            <a:r>
              <a:rPr lang="en-US" dirty="0" smtClean="0"/>
              <a:t>enry – Brass Tacks</a:t>
            </a:r>
          </a:p>
          <a:p>
            <a:pPr lvl="1"/>
            <a:r>
              <a:rPr lang="en-US" dirty="0" smtClean="0"/>
              <a:t>Adapted from an Article by Robert Turner</a:t>
            </a:r>
            <a:endParaRPr lang="en-US" dirty="0"/>
          </a:p>
        </p:txBody>
      </p:sp>
    </p:spTree>
    <p:extLst>
      <p:ext uri="{BB962C8B-B14F-4D97-AF65-F5344CB8AC3E}">
        <p14:creationId xmlns="" xmlns:p14="http://schemas.microsoft.com/office/powerpoint/2010/main" val="1486027553"/>
      </p:ext>
    </p:extLst>
  </p:cSld>
  <p:clrMapOvr>
    <a:masterClrMapping/>
  </p:clrMapOvr>
  <p:transition spd="med">
    <p:checker dir="vert"/>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1705</TotalTime>
  <Words>701</Words>
  <Application>Microsoft Office PowerPoint</Application>
  <PresentationFormat>Custom</PresentationFormat>
  <Paragraphs>45</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Civic</vt:lpstr>
      <vt:lpstr>Slide 1</vt:lpstr>
      <vt:lpstr>Issues Around Bible Fellowship</vt:lpstr>
      <vt:lpstr>Biblical Fellowship</vt:lpstr>
      <vt:lpstr>The Vine Brings Us In Connection With The Branches</vt:lpstr>
      <vt:lpstr>Possible Errors Concerning Congregational Fellowship</vt:lpstr>
      <vt:lpstr>Congregational Fellowship</vt:lpstr>
      <vt:lpstr>Remember…</vt:lpstr>
      <vt:lpstr>Sources</vt:lpstr>
    </vt:vector>
  </TitlesOfParts>
  <Company>The Carlstar Group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Is Bible Fellowship</dc:title>
  <dc:creator>Smith, Chris</dc:creator>
  <cp:lastModifiedBy>DELL</cp:lastModifiedBy>
  <cp:revision>21</cp:revision>
  <dcterms:created xsi:type="dcterms:W3CDTF">2019-02-16T17:53:20Z</dcterms:created>
  <dcterms:modified xsi:type="dcterms:W3CDTF">2019-02-24T21:30:11Z</dcterms:modified>
</cp:coreProperties>
</file>