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6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2D0A-2089-4807-9438-6BB875E9045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D262-9E35-4F9D-83C5-7CAC6978D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7F75B1-E5E1-479F-92AF-EDE317872E0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DB4D5F-EA9B-4C79-A541-62C63D4A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6768F-01F7-4D49-A830-59605140F3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60074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301" y="28243"/>
            <a:ext cx="8820151" cy="1095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300" y="1303588"/>
            <a:ext cx="88201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301" y="6193507"/>
            <a:ext cx="8820150" cy="527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6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93825-BB8C-4331-9862-82EED17AD318}"/>
              </a:ext>
            </a:extLst>
          </p:cNvPr>
          <p:cNvSpPr/>
          <p:nvPr/>
        </p:nvSpPr>
        <p:spPr>
          <a:xfrm>
            <a:off x="0" y="0"/>
            <a:ext cx="9144000" cy="5727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Is our relationship to Christ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902B-DA88-4FE0-A3A9-01C64F62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3200" dirty="0"/>
              <a:t>The short answer is yes.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faith.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choice.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change.</a:t>
            </a:r>
          </a:p>
          <a:p>
            <a:pPr marL="914400" lvl="1" indent="-457200"/>
            <a:r>
              <a:rPr lang="en-US" dirty="0"/>
              <a:t>The choice must be more than lip service.  It must include conversion.</a:t>
            </a:r>
          </a:p>
          <a:p>
            <a:pPr marL="914400" lvl="1" indent="-457200"/>
            <a:r>
              <a:rPr lang="en-US" dirty="0"/>
              <a:t>We must put to death the old man, and rise to walk in newness of life!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F2BF0-F153-426E-9379-CB4AEA1EBE2B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Colossians 3:1-10, Ephesians 4:17-24, Romans 6:4, John 3:3-8</a:t>
            </a:r>
          </a:p>
        </p:txBody>
      </p:sp>
    </p:spTree>
    <p:extLst>
      <p:ext uri="{BB962C8B-B14F-4D97-AF65-F5344CB8AC3E}">
        <p14:creationId xmlns:p14="http://schemas.microsoft.com/office/powerpoint/2010/main" val="363761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Personal vs. Personalized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902B-DA88-4FE0-A3A9-01C64F62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3200" dirty="0"/>
              <a:t>Many who claim to have a personal relationship with Jesus really mean that they want to personalize their relationship.</a:t>
            </a:r>
          </a:p>
          <a:p>
            <a:pPr marL="465138" indent="-465138"/>
            <a:r>
              <a:rPr lang="en-US" sz="3200" dirty="0"/>
              <a:t>They would argue that they just “know” that Jesus is in their heart.  The Bible does speak of having assurance, but it is based on knowing and doing His will!</a:t>
            </a:r>
          </a:p>
          <a:p>
            <a:pPr marL="465138" indent="-465138"/>
            <a:r>
              <a:rPr lang="en-US" sz="3200" dirty="0"/>
              <a:t>In short, God is the potter and we are the clay – not the other way around.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F2BF0-F153-426E-9379-CB4AEA1EBE2B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1 John 2:3-6, Isaiah 64:8</a:t>
            </a:r>
          </a:p>
        </p:txBody>
      </p:sp>
    </p:spTree>
    <p:extLst>
      <p:ext uri="{BB962C8B-B14F-4D97-AF65-F5344CB8AC3E}">
        <p14:creationId xmlns:p14="http://schemas.microsoft.com/office/powerpoint/2010/main" val="188805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FA74-0C73-4B9D-A689-00243B4D5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87600"/>
          </a:xfrm>
        </p:spPr>
        <p:txBody>
          <a:bodyPr/>
          <a:lstStyle/>
          <a:p>
            <a:r>
              <a:rPr lang="en-US" b="1" i="1" dirty="0"/>
              <a:t>Our Relationship </a:t>
            </a:r>
            <a:br>
              <a:rPr lang="en-US" b="1" i="1" dirty="0"/>
            </a:br>
            <a:r>
              <a:rPr lang="en-US" b="1" i="1" dirty="0"/>
              <a:t>to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2E863-A0FF-45A8-B53F-B930692BA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86988"/>
            <a:ext cx="6858000" cy="1070811"/>
          </a:xfrm>
        </p:spPr>
        <p:txBody>
          <a:bodyPr/>
          <a:lstStyle/>
          <a:p>
            <a:r>
              <a:rPr lang="en-US" dirty="0"/>
              <a:t>Church of Christ at Medina</a:t>
            </a:r>
          </a:p>
          <a:p>
            <a:r>
              <a:rPr lang="en-US" dirty="0"/>
              <a:t>March 17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82581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Does the Bible speak of a relationship to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902B-DA88-4FE0-A3A9-01C64F62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3200" dirty="0"/>
              <a:t>What is a relationship?</a:t>
            </a:r>
          </a:p>
          <a:p>
            <a:pPr marL="922338" lvl="1" indent="-465138"/>
            <a:r>
              <a:rPr lang="en-US" sz="2800" dirty="0"/>
              <a:t>“…the way in which two or more concepts, objects or people are </a:t>
            </a:r>
            <a:r>
              <a:rPr lang="en-US" sz="2800" b="1" i="1" u="sng" dirty="0">
                <a:solidFill>
                  <a:srgbClr val="FFFF00"/>
                </a:solidFill>
              </a:rPr>
              <a:t>connected</a:t>
            </a:r>
            <a:r>
              <a:rPr lang="en-US" sz="2800" dirty="0"/>
              <a:t>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09351-61F0-4265-BEAD-4F70E3A7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99" y="3016272"/>
            <a:ext cx="3318151" cy="3199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54106-2BFF-472C-A765-FE3D9EA68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9" t="15577" r="11579" b="-257"/>
          <a:stretch/>
        </p:blipFill>
        <p:spPr>
          <a:xfrm>
            <a:off x="5318895" y="2778207"/>
            <a:ext cx="3408760" cy="3056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68AF1-7A18-4395-AE99-037018DE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601" y="3429000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" y="28243"/>
            <a:ext cx="8820151" cy="727898"/>
          </a:xfrm>
        </p:spPr>
        <p:txBody>
          <a:bodyPr>
            <a:noAutofit/>
          </a:bodyPr>
          <a:lstStyle/>
          <a:p>
            <a:r>
              <a:rPr lang="en-US" sz="3600" b="1" u="sng" dirty="0"/>
              <a:t>A Christian’s Biblical Relationship to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E2F2C-74FB-4326-8207-0A8E5D531D6E}"/>
              </a:ext>
            </a:extLst>
          </p:cNvPr>
          <p:cNvSpPr txBox="1"/>
          <p:nvPr/>
        </p:nvSpPr>
        <p:spPr>
          <a:xfrm>
            <a:off x="1511968" y="1252453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Man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BF1B556B-BED1-427F-BDDB-949A02E415A8}"/>
              </a:ext>
            </a:extLst>
          </p:cNvPr>
          <p:cNvSpPr/>
          <p:nvPr/>
        </p:nvSpPr>
        <p:spPr>
          <a:xfrm>
            <a:off x="2490536" y="1104357"/>
            <a:ext cx="3408948" cy="913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Forgiveness of Sins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85495-CD4A-4673-82F9-106039B23F8A}"/>
              </a:ext>
            </a:extLst>
          </p:cNvPr>
          <p:cNvSpPr txBox="1"/>
          <p:nvPr/>
        </p:nvSpPr>
        <p:spPr>
          <a:xfrm>
            <a:off x="5915526" y="1240714"/>
            <a:ext cx="136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Jesus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123E3-32E3-4A2D-A5D1-B4EED20A68FF}"/>
              </a:ext>
            </a:extLst>
          </p:cNvPr>
          <p:cNvSpPr txBox="1"/>
          <p:nvPr/>
        </p:nvSpPr>
        <p:spPr>
          <a:xfrm>
            <a:off x="3613484" y="956083"/>
            <a:ext cx="136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Savior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FDD52-0FF2-4042-B184-8129956E2001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Luke 2:11, Luke 19:10, Acts 5:30-31, 2 Timothy 1:8-10, 1 John 4:14</a:t>
            </a:r>
          </a:p>
        </p:txBody>
      </p:sp>
    </p:spTree>
    <p:extLst>
      <p:ext uri="{BB962C8B-B14F-4D97-AF65-F5344CB8AC3E}">
        <p14:creationId xmlns:p14="http://schemas.microsoft.com/office/powerpoint/2010/main" val="400061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" y="28243"/>
            <a:ext cx="8820151" cy="727898"/>
          </a:xfrm>
        </p:spPr>
        <p:txBody>
          <a:bodyPr>
            <a:noAutofit/>
          </a:bodyPr>
          <a:lstStyle/>
          <a:p>
            <a:r>
              <a:rPr lang="en-US" sz="3600" b="1" u="sng" dirty="0"/>
              <a:t>A Christian’s Biblical Relationship to Christ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C01CA8-1D04-4392-B4D5-AB2E2B8EE243}"/>
              </a:ext>
            </a:extLst>
          </p:cNvPr>
          <p:cNvGrpSpPr/>
          <p:nvPr/>
        </p:nvGrpSpPr>
        <p:grpSpPr>
          <a:xfrm>
            <a:off x="1511968" y="956083"/>
            <a:ext cx="5767138" cy="1061327"/>
            <a:chOff x="1499936" y="956083"/>
            <a:chExt cx="5767138" cy="1061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E2F2C-74FB-4326-8207-0A8E5D531D6E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BF1B556B-BED1-427F-BDDB-949A02E415A8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Forgiveness of Sins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85495-CD4A-4673-82F9-106039B23F8A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3123E3-32E3-4A2D-A5D1-B4EED20A68FF}"/>
                </a:ext>
              </a:extLst>
            </p:cNvPr>
            <p:cNvSpPr txBox="1"/>
            <p:nvPr/>
          </p:nvSpPr>
          <p:spPr>
            <a:xfrm>
              <a:off x="3601452" y="956083"/>
              <a:ext cx="136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Savior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9FDD52-0FF2-4042-B184-8129956E2001}"/>
              </a:ext>
            </a:extLst>
          </p:cNvPr>
          <p:cNvSpPr txBox="1"/>
          <p:nvPr/>
        </p:nvSpPr>
        <p:spPr>
          <a:xfrm>
            <a:off x="208549" y="6126506"/>
            <a:ext cx="8935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</a:rPr>
              <a:t>Ephesians 2:14-22, 1 Timothy 2:5-6, 1 John 2:1, John 14:6, Hebrews 9 &amp; 10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7DC41-4580-4662-88A8-074C16596EF6}"/>
              </a:ext>
            </a:extLst>
          </p:cNvPr>
          <p:cNvSpPr txBox="1"/>
          <p:nvPr/>
        </p:nvSpPr>
        <p:spPr>
          <a:xfrm>
            <a:off x="1511968" y="2530568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Man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36A25B62-5E03-45AB-B7DD-12A21BE29942}"/>
              </a:ext>
            </a:extLst>
          </p:cNvPr>
          <p:cNvSpPr/>
          <p:nvPr/>
        </p:nvSpPr>
        <p:spPr>
          <a:xfrm>
            <a:off x="2490536" y="2382472"/>
            <a:ext cx="3408948" cy="913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Access to God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DBC2EA-1E6C-412C-AFD5-6D809B52EE96}"/>
              </a:ext>
            </a:extLst>
          </p:cNvPr>
          <p:cNvSpPr txBox="1"/>
          <p:nvPr/>
        </p:nvSpPr>
        <p:spPr>
          <a:xfrm>
            <a:off x="5915526" y="2518829"/>
            <a:ext cx="136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Jesus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84487E-D3D8-4A36-8EB5-E790A3CD19EF}"/>
              </a:ext>
            </a:extLst>
          </p:cNvPr>
          <p:cNvSpPr txBox="1"/>
          <p:nvPr/>
        </p:nvSpPr>
        <p:spPr>
          <a:xfrm>
            <a:off x="3240505" y="2218762"/>
            <a:ext cx="194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Mediator</a:t>
            </a:r>
          </a:p>
        </p:txBody>
      </p:sp>
    </p:spTree>
    <p:extLst>
      <p:ext uri="{BB962C8B-B14F-4D97-AF65-F5344CB8AC3E}">
        <p14:creationId xmlns:p14="http://schemas.microsoft.com/office/powerpoint/2010/main" val="101298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" y="28243"/>
            <a:ext cx="8820151" cy="727898"/>
          </a:xfrm>
        </p:spPr>
        <p:txBody>
          <a:bodyPr>
            <a:noAutofit/>
          </a:bodyPr>
          <a:lstStyle/>
          <a:p>
            <a:r>
              <a:rPr lang="en-US" sz="3600" b="1" u="sng" dirty="0"/>
              <a:t>A Christian’s Biblical Relationship to Christ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C01CA8-1D04-4392-B4D5-AB2E2B8EE243}"/>
              </a:ext>
            </a:extLst>
          </p:cNvPr>
          <p:cNvGrpSpPr/>
          <p:nvPr/>
        </p:nvGrpSpPr>
        <p:grpSpPr>
          <a:xfrm>
            <a:off x="1511968" y="956083"/>
            <a:ext cx="5767138" cy="1061327"/>
            <a:chOff x="1499936" y="956083"/>
            <a:chExt cx="5767138" cy="1061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E2F2C-74FB-4326-8207-0A8E5D531D6E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BF1B556B-BED1-427F-BDDB-949A02E415A8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Forgiveness of Sins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85495-CD4A-4673-82F9-106039B23F8A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3123E3-32E3-4A2D-A5D1-B4EED20A68FF}"/>
                </a:ext>
              </a:extLst>
            </p:cNvPr>
            <p:cNvSpPr txBox="1"/>
            <p:nvPr/>
          </p:nvSpPr>
          <p:spPr>
            <a:xfrm>
              <a:off x="3601452" y="956083"/>
              <a:ext cx="136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Savior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9FDD52-0FF2-4042-B184-8129956E2001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Acts 2:36, Romans 10:8-10, John 14:15, John 14:23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A7D70D-BAAD-4673-8BB3-320495DB876B}"/>
              </a:ext>
            </a:extLst>
          </p:cNvPr>
          <p:cNvGrpSpPr/>
          <p:nvPr/>
        </p:nvGrpSpPr>
        <p:grpSpPr>
          <a:xfrm>
            <a:off x="1511968" y="2218762"/>
            <a:ext cx="5767138" cy="1076763"/>
            <a:chOff x="1499936" y="940647"/>
            <a:chExt cx="5767138" cy="10767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7DC41-4580-4662-88A8-074C16596EF6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36A25B62-5E03-45AB-B7DD-12A21BE29942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Access to God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DBC2EA-1E6C-412C-AFD5-6D809B52EE96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84487E-D3D8-4A36-8EB5-E790A3CD19EF}"/>
                </a:ext>
              </a:extLst>
            </p:cNvPr>
            <p:cNvSpPr txBox="1"/>
            <p:nvPr/>
          </p:nvSpPr>
          <p:spPr>
            <a:xfrm>
              <a:off x="3228473" y="940647"/>
              <a:ext cx="1941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Mediator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9A81CD5-1B90-4972-AD06-E7921D23BBA7}"/>
              </a:ext>
            </a:extLst>
          </p:cNvPr>
          <p:cNvSpPr txBox="1"/>
          <p:nvPr/>
        </p:nvSpPr>
        <p:spPr>
          <a:xfrm>
            <a:off x="1511968" y="3808683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Man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B60A0738-5BEC-4CAF-B749-0AF676270411}"/>
              </a:ext>
            </a:extLst>
          </p:cNvPr>
          <p:cNvSpPr/>
          <p:nvPr/>
        </p:nvSpPr>
        <p:spPr>
          <a:xfrm>
            <a:off x="2490536" y="3660587"/>
            <a:ext cx="3408948" cy="913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Direction of Life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851FC-9795-443A-8DC1-452F25CD1C94}"/>
              </a:ext>
            </a:extLst>
          </p:cNvPr>
          <p:cNvSpPr txBox="1"/>
          <p:nvPr/>
        </p:nvSpPr>
        <p:spPr>
          <a:xfrm>
            <a:off x="5915526" y="3796944"/>
            <a:ext cx="136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Jesus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33FC4A-5091-4CB6-A59E-36549666A6D9}"/>
              </a:ext>
            </a:extLst>
          </p:cNvPr>
          <p:cNvSpPr txBox="1"/>
          <p:nvPr/>
        </p:nvSpPr>
        <p:spPr>
          <a:xfrm>
            <a:off x="2967789" y="3480229"/>
            <a:ext cx="248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Lord and Master</a:t>
            </a:r>
          </a:p>
        </p:txBody>
      </p:sp>
    </p:spTree>
    <p:extLst>
      <p:ext uri="{BB962C8B-B14F-4D97-AF65-F5344CB8AC3E}">
        <p14:creationId xmlns:p14="http://schemas.microsoft.com/office/powerpoint/2010/main" val="314104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" y="28243"/>
            <a:ext cx="8820151" cy="727898"/>
          </a:xfrm>
        </p:spPr>
        <p:txBody>
          <a:bodyPr>
            <a:noAutofit/>
          </a:bodyPr>
          <a:lstStyle/>
          <a:p>
            <a:r>
              <a:rPr lang="en-US" sz="3600" b="1" u="sng" dirty="0"/>
              <a:t>A Christian’s Biblical Relationship to Christ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C01CA8-1D04-4392-B4D5-AB2E2B8EE243}"/>
              </a:ext>
            </a:extLst>
          </p:cNvPr>
          <p:cNvGrpSpPr/>
          <p:nvPr/>
        </p:nvGrpSpPr>
        <p:grpSpPr>
          <a:xfrm>
            <a:off x="1511968" y="956083"/>
            <a:ext cx="5767138" cy="1061327"/>
            <a:chOff x="1499936" y="956083"/>
            <a:chExt cx="5767138" cy="10613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7E2F2C-74FB-4326-8207-0A8E5D531D6E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BF1B556B-BED1-427F-BDDB-949A02E415A8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Forgiveness of Sins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85495-CD4A-4673-82F9-106039B23F8A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3123E3-32E3-4A2D-A5D1-B4EED20A68FF}"/>
                </a:ext>
              </a:extLst>
            </p:cNvPr>
            <p:cNvSpPr txBox="1"/>
            <p:nvPr/>
          </p:nvSpPr>
          <p:spPr>
            <a:xfrm>
              <a:off x="3601452" y="956083"/>
              <a:ext cx="136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Savior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9FDD52-0FF2-4042-B184-8129956E2001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Hebrews 2:10-18, Philippians 2:3-11, Matthew 26:39, John 5:30, 6:38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A7D70D-BAAD-4673-8BB3-320495DB876B}"/>
              </a:ext>
            </a:extLst>
          </p:cNvPr>
          <p:cNvGrpSpPr/>
          <p:nvPr/>
        </p:nvGrpSpPr>
        <p:grpSpPr>
          <a:xfrm>
            <a:off x="1511968" y="2218762"/>
            <a:ext cx="5767138" cy="1076763"/>
            <a:chOff x="1499936" y="940647"/>
            <a:chExt cx="5767138" cy="10767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7DC41-4580-4662-88A8-074C16596EF6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36A25B62-5E03-45AB-B7DD-12A21BE29942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Access to God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DBC2EA-1E6C-412C-AFD5-6D809B52EE96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84487E-D3D8-4A36-8EB5-E790A3CD19EF}"/>
                </a:ext>
              </a:extLst>
            </p:cNvPr>
            <p:cNvSpPr txBox="1"/>
            <p:nvPr/>
          </p:nvSpPr>
          <p:spPr>
            <a:xfrm>
              <a:off x="3228473" y="940647"/>
              <a:ext cx="1941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Mediator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54065B-8A0A-41FF-828D-719332333F15}"/>
              </a:ext>
            </a:extLst>
          </p:cNvPr>
          <p:cNvGrpSpPr/>
          <p:nvPr/>
        </p:nvGrpSpPr>
        <p:grpSpPr>
          <a:xfrm>
            <a:off x="1511968" y="3480229"/>
            <a:ext cx="5767138" cy="1093411"/>
            <a:chOff x="1499936" y="923999"/>
            <a:chExt cx="5767138" cy="10934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A81CD5-1B90-4972-AD06-E7921D23BBA7}"/>
                </a:ext>
              </a:extLst>
            </p:cNvPr>
            <p:cNvSpPr txBox="1"/>
            <p:nvPr/>
          </p:nvSpPr>
          <p:spPr>
            <a:xfrm>
              <a:off x="1499936" y="1252453"/>
              <a:ext cx="962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Man</a:t>
              </a:r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B60A0738-5BEC-4CAF-B749-0AF676270411}"/>
                </a:ext>
              </a:extLst>
            </p:cNvPr>
            <p:cNvSpPr/>
            <p:nvPr/>
          </p:nvSpPr>
          <p:spPr>
            <a:xfrm>
              <a:off x="2478504" y="1104357"/>
              <a:ext cx="3408948" cy="9130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Direction in Life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6851FC-9795-443A-8DC1-452F25CD1C94}"/>
                </a:ext>
              </a:extLst>
            </p:cNvPr>
            <p:cNvSpPr txBox="1"/>
            <p:nvPr/>
          </p:nvSpPr>
          <p:spPr>
            <a:xfrm>
              <a:off x="5903494" y="1240714"/>
              <a:ext cx="1363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Jesus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33FC4A-5091-4CB6-A59E-36549666A6D9}"/>
                </a:ext>
              </a:extLst>
            </p:cNvPr>
            <p:cNvSpPr txBox="1"/>
            <p:nvPr/>
          </p:nvSpPr>
          <p:spPr>
            <a:xfrm>
              <a:off x="2955757" y="923999"/>
              <a:ext cx="248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Lord and Master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4E1A10-D5F2-4A76-99B6-AFD9B290F612}"/>
              </a:ext>
            </a:extLst>
          </p:cNvPr>
          <p:cNvSpPr txBox="1"/>
          <p:nvPr/>
        </p:nvSpPr>
        <p:spPr>
          <a:xfrm>
            <a:off x="1511968" y="5086798"/>
            <a:ext cx="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Man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66374FBC-747B-4A33-82C1-8BA9CCCF6A30}"/>
              </a:ext>
            </a:extLst>
          </p:cNvPr>
          <p:cNvSpPr/>
          <p:nvPr/>
        </p:nvSpPr>
        <p:spPr>
          <a:xfrm>
            <a:off x="2490536" y="4938702"/>
            <a:ext cx="3408948" cy="9130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 and Spiritual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3BAC7F-C101-4E39-9F62-CA432DC6E24E}"/>
              </a:ext>
            </a:extLst>
          </p:cNvPr>
          <p:cNvSpPr txBox="1"/>
          <p:nvPr/>
        </p:nvSpPr>
        <p:spPr>
          <a:xfrm>
            <a:off x="5915526" y="5075059"/>
            <a:ext cx="136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Jesus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B0A28A-BC61-4882-889E-0FA68B9A4505}"/>
              </a:ext>
            </a:extLst>
          </p:cNvPr>
          <p:cNvSpPr txBox="1"/>
          <p:nvPr/>
        </p:nvSpPr>
        <p:spPr>
          <a:xfrm>
            <a:off x="3629526" y="4790428"/>
            <a:ext cx="136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3462749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Is our relationship to Christ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902B-DA88-4FE0-A3A9-01C64F62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3200" dirty="0"/>
              <a:t>The short answer is yes.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faith.</a:t>
            </a:r>
          </a:p>
          <a:p>
            <a:pPr marL="801688" lvl="1" indent="-344488"/>
            <a:r>
              <a:rPr lang="en-US" sz="2800" dirty="0"/>
              <a:t>Without faith, it is impossible to please God.  It must be our faith – not Mom, Dad’s or anyone else.</a:t>
            </a:r>
          </a:p>
          <a:p>
            <a:pPr marL="801688" lvl="1" indent="-344488"/>
            <a:r>
              <a:rPr lang="en-US" sz="2800" dirty="0"/>
              <a:t>It is based on a personal belief in the person of Christ, and each person must be willing to confess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CABB7-DBA5-43FF-959A-B2E1F6326767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Hebrews 11:6, James 2:24-26, Acts 8:36-37, Matthew 10:32-33</a:t>
            </a:r>
          </a:p>
        </p:txBody>
      </p:sp>
    </p:spTree>
    <p:extLst>
      <p:ext uri="{BB962C8B-B14F-4D97-AF65-F5344CB8AC3E}">
        <p14:creationId xmlns:p14="http://schemas.microsoft.com/office/powerpoint/2010/main" val="356575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8767-6DC0-4295-BB61-35145DF9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Is our relationship to Christ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902B-DA88-4FE0-A3A9-01C64F62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sz="3200" dirty="0"/>
              <a:t>The short answer is yes.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faith.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Our relationship is based on personal choice.</a:t>
            </a:r>
          </a:p>
          <a:p>
            <a:pPr marL="914400" lvl="1" indent="-457200"/>
            <a:r>
              <a:rPr lang="en-US" sz="2800" dirty="0"/>
              <a:t>Everyone is faced with a choice when they believe that Jesus is the Son of God – follow or not?</a:t>
            </a:r>
          </a:p>
          <a:p>
            <a:pPr marL="914400" lvl="1" indent="-457200"/>
            <a:r>
              <a:rPr lang="en-US" sz="2800" dirty="0"/>
              <a:t>It is a choice that we must make alone – no one can make it for us.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3972C-E376-487C-97E8-1522BF5EAD5F}"/>
              </a:ext>
            </a:extLst>
          </p:cNvPr>
          <p:cNvSpPr txBox="1"/>
          <p:nvPr/>
        </p:nvSpPr>
        <p:spPr>
          <a:xfrm>
            <a:off x="115301" y="6127759"/>
            <a:ext cx="893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Matthew 16:24-26, Matthew 10:34-37</a:t>
            </a:r>
          </a:p>
        </p:txBody>
      </p:sp>
    </p:spTree>
    <p:extLst>
      <p:ext uri="{BB962C8B-B14F-4D97-AF65-F5344CB8AC3E}">
        <p14:creationId xmlns:p14="http://schemas.microsoft.com/office/powerpoint/2010/main" val="325662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510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Our Relationship  to Christ</vt:lpstr>
      <vt:lpstr>Does the Bible speak of a relationship to Christ?</vt:lpstr>
      <vt:lpstr>A Christian’s Biblical Relationship to Christ</vt:lpstr>
      <vt:lpstr>A Christian’s Biblical Relationship to Christ</vt:lpstr>
      <vt:lpstr>A Christian’s Biblical Relationship to Christ</vt:lpstr>
      <vt:lpstr>A Christian’s Biblical Relationship to Christ</vt:lpstr>
      <vt:lpstr>Is our relationship to Christ personal?</vt:lpstr>
      <vt:lpstr>Is our relationship to Christ personal?</vt:lpstr>
      <vt:lpstr>Is our relationship to Christ personal?</vt:lpstr>
      <vt:lpstr>Personal vs. Personalized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Holt</dc:creator>
  <cp:lastModifiedBy>Jeb Holt</cp:lastModifiedBy>
  <cp:revision>15</cp:revision>
  <dcterms:created xsi:type="dcterms:W3CDTF">2019-03-17T01:32:49Z</dcterms:created>
  <dcterms:modified xsi:type="dcterms:W3CDTF">2019-03-17T12:43:41Z</dcterms:modified>
</cp:coreProperties>
</file>