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66" r:id="rId2"/>
    <p:sldId id="256" r:id="rId3"/>
    <p:sldId id="261" r:id="rId4"/>
    <p:sldId id="262" r:id="rId5"/>
    <p:sldId id="258" r:id="rId6"/>
    <p:sldId id="263" r:id="rId7"/>
    <p:sldId id="264" r:id="rId8"/>
    <p:sldId id="265" r:id="rId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128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218" name="Group 2"/>
          <p:cNvGrpSpPr>
            <a:grpSpLocks/>
          </p:cNvGrpSpPr>
          <p:nvPr/>
        </p:nvGrpSpPr>
        <p:grpSpPr bwMode="auto">
          <a:xfrm>
            <a:off x="4716463" y="5345113"/>
            <a:ext cx="4427537" cy="1512887"/>
            <a:chOff x="2971" y="3367"/>
            <a:chExt cx="2789" cy="953"/>
          </a:xfrm>
        </p:grpSpPr>
        <p:sp>
          <p:nvSpPr>
            <p:cNvPr id="9219"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endParaRPr lang="en-US"/>
            </a:p>
          </p:txBody>
        </p:sp>
        <p:sp>
          <p:nvSpPr>
            <p:cNvPr id="9220"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9221"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9222"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9223"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9224"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9225"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9226"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9227"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9228"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9229"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9230"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9231"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9232"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9233"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grpSp>
      <p:sp>
        <p:nvSpPr>
          <p:cNvPr id="9234" name="Rectangle 18"/>
          <p:cNvSpPr>
            <a:spLocks noGrp="1" noChangeArrowheads="1"/>
          </p:cNvSpPr>
          <p:nvPr>
            <p:ph type="ctrTitle" sz="quarter"/>
          </p:nvPr>
        </p:nvSpPr>
        <p:spPr>
          <a:xfrm>
            <a:off x="685800" y="1600200"/>
            <a:ext cx="7772400" cy="1828800"/>
          </a:xfrm>
        </p:spPr>
        <p:txBody>
          <a:bodyPr anchor="b"/>
          <a:lstStyle>
            <a:lvl1pPr>
              <a:defRPr sz="5700"/>
            </a:lvl1pPr>
          </a:lstStyle>
          <a:p>
            <a:r>
              <a:rPr lang="en-US"/>
              <a:t>Click to edit Master title style</a:t>
            </a:r>
          </a:p>
        </p:txBody>
      </p:sp>
      <p:sp>
        <p:nvSpPr>
          <p:cNvPr id="9235"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9236" name="Rectangle 20"/>
          <p:cNvSpPr>
            <a:spLocks noGrp="1" noChangeArrowheads="1"/>
          </p:cNvSpPr>
          <p:nvPr>
            <p:ph type="dt" sz="quarter" idx="2"/>
          </p:nvPr>
        </p:nvSpPr>
        <p:spPr/>
        <p:txBody>
          <a:bodyPr/>
          <a:lstStyle>
            <a:lvl1pPr>
              <a:defRPr/>
            </a:lvl1pPr>
          </a:lstStyle>
          <a:p>
            <a:endParaRPr lang="en-US"/>
          </a:p>
        </p:txBody>
      </p:sp>
      <p:sp>
        <p:nvSpPr>
          <p:cNvPr id="9237" name="Rectangle 21"/>
          <p:cNvSpPr>
            <a:spLocks noGrp="1" noChangeArrowheads="1"/>
          </p:cNvSpPr>
          <p:nvPr>
            <p:ph type="ftr" sz="quarter" idx="3"/>
          </p:nvPr>
        </p:nvSpPr>
        <p:spPr/>
        <p:txBody>
          <a:bodyPr/>
          <a:lstStyle>
            <a:lvl1pPr>
              <a:defRPr/>
            </a:lvl1pPr>
          </a:lstStyle>
          <a:p>
            <a:endParaRPr lang="en-US"/>
          </a:p>
        </p:txBody>
      </p:sp>
      <p:sp>
        <p:nvSpPr>
          <p:cNvPr id="9238" name="Rectangle 22"/>
          <p:cNvSpPr>
            <a:spLocks noGrp="1" noChangeArrowheads="1"/>
          </p:cNvSpPr>
          <p:nvPr>
            <p:ph type="sldNum" sz="quarter" idx="4"/>
          </p:nvPr>
        </p:nvSpPr>
        <p:spPr/>
        <p:txBody>
          <a:bodyPr/>
          <a:lstStyle>
            <a:lvl1pPr>
              <a:defRPr/>
            </a:lvl1pPr>
          </a:lstStyle>
          <a:p>
            <a:fld id="{2949D883-8EE0-439B-9529-91D912CDCF2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8E04E5-3F37-4093-BAF6-7ED9A94D02D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55B0C93-9746-433F-8DFF-3922B6CD219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6A27D2-7D1A-47B4-8BA3-0F7A8843384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A20F008-0399-4DBE-AFBC-F132E7F6951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27FB140-5EC9-41ED-950C-C64798D75C2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45BC342-5EB9-43E3-902E-A825D4C8821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CFB24D8-72FA-40A7-9E31-B85FCBDB6A8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6B63D76-52A2-468D-9216-EBFF70DDD7D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AF0DE27-8365-42A2-8B87-208DC66B33A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71F218A-EB58-463E-A9F9-2789ABC84B8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4716463" y="5345113"/>
            <a:ext cx="4427537" cy="1512887"/>
            <a:chOff x="2971" y="3367"/>
            <a:chExt cx="2789" cy="953"/>
          </a:xfrm>
        </p:grpSpPr>
        <p:sp>
          <p:nvSpPr>
            <p:cNvPr id="8195"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endParaRPr lang="en-US"/>
            </a:p>
          </p:txBody>
        </p:sp>
        <p:sp>
          <p:nvSpPr>
            <p:cNvPr id="8196"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8197"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8198"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8199"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8200"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8201"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8202"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8203"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8204"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8205"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8206"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8207"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8208"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8209"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grpSp>
      <p:sp>
        <p:nvSpPr>
          <p:cNvPr id="8210" name="Rectangle 18"/>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8211" name="Rectangle 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p>
        </p:txBody>
      </p:sp>
      <p:sp>
        <p:nvSpPr>
          <p:cNvPr id="8212"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
        <p:nvSpPr>
          <p:cNvPr id="8213" name="Rectangle 21"/>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C372EBC3-F385-4CE9-8E6D-4AE894D661F0}" type="slidenum">
              <a:rPr lang="en-US"/>
              <a:pPr/>
              <a:t>‹#›</a:t>
            </a:fld>
            <a:endParaRPr lang="en-US"/>
          </a:p>
        </p:txBody>
      </p:sp>
      <p:sp>
        <p:nvSpPr>
          <p:cNvPr id="8214"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10000"/>
          </a:schemeClr>
        </a:solidFill>
        <a:effectLst/>
      </p:bgPr>
    </p:bg>
    <p:spTree>
      <p:nvGrpSpPr>
        <p:cNvPr id="1" name=""/>
        <p:cNvGrpSpPr/>
        <p:nvPr/>
      </p:nvGrpSpPr>
      <p:grpSpPr>
        <a:xfrm>
          <a:off x="0" y="0"/>
          <a:ext cx="0" cy="0"/>
          <a:chOff x="0" y="0"/>
          <a:chExt cx="0" cy="0"/>
        </a:xfrm>
      </p:grpSpPr>
    </p:spTree>
  </p:cSld>
  <p:clrMapOvr>
    <a:masterClrMapping/>
  </p:clrMapOvr>
  <p:transition spd="slow">
    <p:wheel spokes="3"/>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762000"/>
            <a:ext cx="7772400" cy="914400"/>
          </a:xfrm>
        </p:spPr>
        <p:txBody>
          <a:bodyPr/>
          <a:lstStyle/>
          <a:p>
            <a:r>
              <a:rPr lang="en-US" dirty="0"/>
              <a:t>The Ministry of Love</a:t>
            </a:r>
          </a:p>
        </p:txBody>
      </p:sp>
      <p:sp>
        <p:nvSpPr>
          <p:cNvPr id="2051" name="Rectangle 3"/>
          <p:cNvSpPr>
            <a:spLocks noGrp="1" noChangeArrowheads="1"/>
          </p:cNvSpPr>
          <p:nvPr>
            <p:ph type="subTitle" idx="1"/>
          </p:nvPr>
        </p:nvSpPr>
        <p:spPr>
          <a:xfrm>
            <a:off x="1371600" y="1600200"/>
            <a:ext cx="6400800" cy="762000"/>
          </a:xfrm>
        </p:spPr>
        <p:txBody>
          <a:bodyPr/>
          <a:lstStyle/>
          <a:p>
            <a:r>
              <a:rPr lang="en-US" dirty="0"/>
              <a:t>John </a:t>
            </a:r>
            <a:r>
              <a:rPr lang="en-US" dirty="0" smtClean="0"/>
              <a:t>13:1-17</a:t>
            </a:r>
            <a:endParaRPr lang="en-US" dirty="0"/>
          </a:p>
        </p:txBody>
      </p:sp>
      <p:pic>
        <p:nvPicPr>
          <p:cNvPr id="6" name="Picture 5" descr="the-towel-4-638.jpg"/>
          <p:cNvPicPr>
            <a:picLocks noChangeAspect="1"/>
          </p:cNvPicPr>
          <p:nvPr/>
        </p:nvPicPr>
        <p:blipFill>
          <a:blip r:embed="rId2"/>
          <a:stretch>
            <a:fillRect/>
          </a:stretch>
        </p:blipFill>
        <p:spPr>
          <a:xfrm>
            <a:off x="792281" y="2362200"/>
            <a:ext cx="7437319" cy="4495800"/>
          </a:xfrm>
          <a:prstGeom prst="rect">
            <a:avLst/>
          </a:prstGeom>
        </p:spPr>
      </p:pic>
    </p:spTree>
  </p:cSld>
  <p:clrMapOvr>
    <a:masterClrMapping/>
  </p:clrMapOvr>
  <p:transition spd="slow">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1139825"/>
          </a:xfrm>
        </p:spPr>
        <p:txBody>
          <a:bodyPr/>
          <a:lstStyle/>
          <a:p>
            <a:r>
              <a:rPr lang="en-US" dirty="0"/>
              <a:t>Who is the Greatest?</a:t>
            </a:r>
          </a:p>
        </p:txBody>
      </p:sp>
      <p:sp>
        <p:nvSpPr>
          <p:cNvPr id="10243" name="Rectangle 3"/>
          <p:cNvSpPr>
            <a:spLocks noGrp="1" noChangeArrowheads="1"/>
          </p:cNvSpPr>
          <p:nvPr>
            <p:ph sz="half" idx="1"/>
          </p:nvPr>
        </p:nvSpPr>
        <p:spPr>
          <a:xfrm>
            <a:off x="0" y="1143000"/>
            <a:ext cx="9144000" cy="5257800"/>
          </a:xfrm>
        </p:spPr>
        <p:txBody>
          <a:bodyPr/>
          <a:lstStyle/>
          <a:p>
            <a:pPr>
              <a:lnSpc>
                <a:spcPct val="90000"/>
              </a:lnSpc>
            </a:pPr>
            <a:r>
              <a:rPr lang="en-US" sz="2400" dirty="0"/>
              <a:t>(Luke 22:24-27) </a:t>
            </a:r>
            <a:r>
              <a:rPr lang="en-US" sz="2400" i="1" dirty="0"/>
              <a:t>Now there was also a dispute among them, as to which of them should be considered the greatest. And He said to them, "The kings of the Gentiles exercise lordship over them, and those who exercise authority over them are called 'benefactors.' "But not so among you; on the contrary, he who is greatest among you, let him be as the younger, and he who governs as he who serves. "For who is greater, he who sits at the table, or he who serves? Is it not he who sits at the table? Yet I am among you as the One who serves.</a:t>
            </a:r>
            <a:r>
              <a:rPr lang="en-US" sz="2400" dirty="0"/>
              <a:t>  (NKJV)</a:t>
            </a:r>
          </a:p>
        </p:txBody>
      </p:sp>
      <p:pic>
        <p:nvPicPr>
          <p:cNvPr id="8" name="Content Placeholder 7" descr="Maundy-Thursday.jpg"/>
          <p:cNvPicPr>
            <a:picLocks noGrp="1" noChangeAspect="1"/>
          </p:cNvPicPr>
          <p:nvPr>
            <p:ph sz="half" idx="2"/>
          </p:nvPr>
        </p:nvPicPr>
        <p:blipFill>
          <a:blip r:embed="rId2"/>
          <a:stretch>
            <a:fillRect/>
          </a:stretch>
        </p:blipFill>
        <p:spPr>
          <a:xfrm>
            <a:off x="4853376" y="4648200"/>
            <a:ext cx="4290624" cy="2209800"/>
          </a:xfrm>
        </p:spPr>
      </p:pic>
    </p:spTree>
  </p:cSld>
  <p:clrMapOvr>
    <a:masterClrMapping/>
  </p:clrMapOvr>
  <p:transition spd="slow">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8" name="Rectangle 4"/>
          <p:cNvSpPr>
            <a:spLocks noGrp="1" noChangeArrowheads="1"/>
          </p:cNvSpPr>
          <p:nvPr>
            <p:ph type="ctrTitle"/>
          </p:nvPr>
        </p:nvSpPr>
        <p:spPr>
          <a:xfrm>
            <a:off x="609600" y="2209800"/>
            <a:ext cx="7772400" cy="1828800"/>
          </a:xfrm>
        </p:spPr>
        <p:txBody>
          <a:bodyPr/>
          <a:lstStyle/>
          <a:p>
            <a:r>
              <a:rPr lang="en-US" sz="5100" dirty="0"/>
              <a:t>“None of us is worthy of His service for us. But no one of us can be saved without His service.” </a:t>
            </a:r>
            <a:br>
              <a:rPr lang="en-US" sz="5100" dirty="0"/>
            </a:br>
            <a:r>
              <a:rPr lang="en-US" sz="4300" dirty="0" smtClean="0"/>
              <a:t>(Daniel H. </a:t>
            </a:r>
            <a:r>
              <a:rPr lang="en-US" sz="4300" dirty="0"/>
              <a:t>King)</a:t>
            </a:r>
          </a:p>
        </p:txBody>
      </p:sp>
      <p:pic>
        <p:nvPicPr>
          <p:cNvPr id="5" name="Picture 4" descr="washing-the-disciples-feet.jpg"/>
          <p:cNvPicPr>
            <a:picLocks noChangeAspect="1"/>
          </p:cNvPicPr>
          <p:nvPr/>
        </p:nvPicPr>
        <p:blipFill>
          <a:blip r:embed="rId2"/>
          <a:stretch>
            <a:fillRect/>
          </a:stretch>
        </p:blipFill>
        <p:spPr>
          <a:xfrm>
            <a:off x="0" y="4114800"/>
            <a:ext cx="2362200" cy="2743200"/>
          </a:xfrm>
          <a:prstGeom prst="rect">
            <a:avLst/>
          </a:prstGeom>
        </p:spPr>
      </p:pic>
      <p:pic>
        <p:nvPicPr>
          <p:cNvPr id="6" name="Picture 5" descr="67a7e3f86cac119950100073b72e0de3.jpg"/>
          <p:cNvPicPr>
            <a:picLocks noChangeAspect="1"/>
          </p:cNvPicPr>
          <p:nvPr/>
        </p:nvPicPr>
        <p:blipFill>
          <a:blip r:embed="rId3" cstate="print"/>
          <a:stretch>
            <a:fillRect/>
          </a:stretch>
        </p:blipFill>
        <p:spPr>
          <a:xfrm>
            <a:off x="6477000" y="4114800"/>
            <a:ext cx="2667000" cy="2743200"/>
          </a:xfrm>
          <a:prstGeom prst="rect">
            <a:avLst/>
          </a:prstGeom>
        </p:spPr>
      </p:pic>
    </p:spTree>
  </p:cSld>
  <p:clrMapOvr>
    <a:masterClrMapping/>
  </p:clrMapOvr>
  <p:transition spd="slow">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8229600" cy="579438"/>
          </a:xfrm>
        </p:spPr>
        <p:txBody>
          <a:bodyPr/>
          <a:lstStyle/>
          <a:p>
            <a:r>
              <a:rPr lang="en-US" sz="3600"/>
              <a:t>Washing the Disciples’ Feet</a:t>
            </a:r>
          </a:p>
        </p:txBody>
      </p:sp>
      <p:sp>
        <p:nvSpPr>
          <p:cNvPr id="4099" name="Rectangle 3"/>
          <p:cNvSpPr>
            <a:spLocks noGrp="1" noChangeArrowheads="1"/>
          </p:cNvSpPr>
          <p:nvPr>
            <p:ph type="body" idx="1"/>
          </p:nvPr>
        </p:nvSpPr>
        <p:spPr>
          <a:xfrm>
            <a:off x="0" y="1219200"/>
            <a:ext cx="5791200" cy="5029200"/>
          </a:xfrm>
        </p:spPr>
        <p:txBody>
          <a:bodyPr/>
          <a:lstStyle/>
          <a:p>
            <a:pPr>
              <a:lnSpc>
                <a:spcPct val="80000"/>
              </a:lnSpc>
              <a:buNone/>
            </a:pPr>
            <a:r>
              <a:rPr lang="en-US" sz="2400" dirty="0" smtClean="0"/>
              <a:t>So when He had washed their feet, taken His garments, and sat down again, He said to them, "Do you know what I have done to you? "You call me Teacher and Lord, and you say well, for so I am. "If I then, your Lord and Teacher, have washed your feet, you also ought to wash one another's feet. "For I have given you an example, that you should do as I have done to you. "Most assuredly, I say to you, a servant is not greater than his master; nor is he who is sent greater than he who sent him. "If you know these things, blessed are you if you do them. (John 13:12-17 NKJV)</a:t>
            </a:r>
            <a:endParaRPr lang="en-US" sz="2400" dirty="0"/>
          </a:p>
        </p:txBody>
      </p:sp>
      <p:pic>
        <p:nvPicPr>
          <p:cNvPr id="6" name="Picture 5" descr="56ec9df64651a46e5426b4f1d556463b.jpg"/>
          <p:cNvPicPr>
            <a:picLocks noChangeAspect="1"/>
          </p:cNvPicPr>
          <p:nvPr/>
        </p:nvPicPr>
        <p:blipFill>
          <a:blip r:embed="rId2"/>
          <a:stretch>
            <a:fillRect/>
          </a:stretch>
        </p:blipFill>
        <p:spPr>
          <a:xfrm>
            <a:off x="5828045" y="2667001"/>
            <a:ext cx="3315956" cy="4191000"/>
          </a:xfrm>
          <a:prstGeom prst="rect">
            <a:avLst/>
          </a:prstGeom>
          <a:ln>
            <a:noFill/>
          </a:ln>
          <a:effectLst>
            <a:softEdge rad="112500"/>
          </a:effectLst>
        </p:spPr>
      </p:pic>
      <p:sp>
        <p:nvSpPr>
          <p:cNvPr id="7" name="TextBox 6"/>
          <p:cNvSpPr txBox="1"/>
          <p:nvPr/>
        </p:nvSpPr>
        <p:spPr>
          <a:xfrm>
            <a:off x="6096000" y="2020669"/>
            <a:ext cx="2819400"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smtClean="0"/>
              <a:t>Actions Speak Louder Than Words!</a:t>
            </a:r>
            <a:endParaRPr lang="en-US" dirty="0"/>
          </a:p>
        </p:txBody>
      </p:sp>
    </p:spTree>
  </p:cSld>
  <p:clrMapOvr>
    <a:masterClrMapping/>
  </p:clrMapOvr>
  <p:transition spd="slow">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09550"/>
            <a:ext cx="9144000" cy="933450"/>
          </a:xfrm>
        </p:spPr>
        <p:txBody>
          <a:bodyPr/>
          <a:lstStyle/>
          <a:p>
            <a:pPr algn="ctr"/>
            <a:r>
              <a:rPr lang="en-US" sz="4800" dirty="0" smtClean="0"/>
              <a:t>Life Lessons</a:t>
            </a:r>
            <a:endParaRPr lang="en-US" sz="4800" dirty="0"/>
          </a:p>
        </p:txBody>
      </p:sp>
      <p:pic>
        <p:nvPicPr>
          <p:cNvPr id="8" name="Content Placeholder 7" descr="washing-feet.jpg"/>
          <p:cNvPicPr>
            <a:picLocks noGrp="1" noChangeAspect="1"/>
          </p:cNvPicPr>
          <p:nvPr>
            <p:ph idx="1"/>
          </p:nvPr>
        </p:nvPicPr>
        <p:blipFill>
          <a:blip r:embed="rId2"/>
          <a:stretch>
            <a:fillRect/>
          </a:stretch>
        </p:blipFill>
        <p:spPr>
          <a:xfrm>
            <a:off x="3463132" y="1177132"/>
            <a:ext cx="5680868" cy="5680868"/>
          </a:xfrm>
        </p:spPr>
      </p:pic>
      <p:sp>
        <p:nvSpPr>
          <p:cNvPr id="7" name="Text Placeholder 6"/>
          <p:cNvSpPr>
            <a:spLocks noGrp="1"/>
          </p:cNvSpPr>
          <p:nvPr>
            <p:ph type="body" sz="half" idx="2"/>
          </p:nvPr>
        </p:nvSpPr>
        <p:spPr>
          <a:xfrm>
            <a:off x="0" y="1447800"/>
            <a:ext cx="3465513" cy="4572000"/>
          </a:xfrm>
        </p:spPr>
        <p:txBody>
          <a:bodyPr/>
          <a:lstStyle/>
          <a:p>
            <a:pPr marL="342900" lvl="0" indent="-342900">
              <a:buFont typeface="+mj-lt"/>
              <a:buAutoNum type="arabicPeriod"/>
            </a:pPr>
            <a:r>
              <a:rPr lang="en-US" sz="2600" dirty="0">
                <a:effectLst/>
              </a:rPr>
              <a:t>S</a:t>
            </a:r>
            <a:r>
              <a:rPr lang="en-US" sz="2600" dirty="0" smtClean="0">
                <a:effectLst/>
              </a:rPr>
              <a:t>erve </a:t>
            </a:r>
            <a:r>
              <a:rPr lang="en-US" sz="2600" dirty="0">
                <a:effectLst/>
              </a:rPr>
              <a:t>others</a:t>
            </a:r>
            <a:r>
              <a:rPr lang="en-US" sz="2600" dirty="0" smtClean="0">
                <a:effectLst/>
              </a:rPr>
              <a:t>...</a:t>
            </a:r>
          </a:p>
          <a:p>
            <a:pPr marL="342900" lvl="0" indent="-342900">
              <a:buFont typeface="+mj-lt"/>
              <a:buAutoNum type="arabicPeriod"/>
            </a:pPr>
            <a:r>
              <a:rPr lang="en-US" sz="2600" dirty="0">
                <a:effectLst/>
              </a:rPr>
              <a:t>H</a:t>
            </a:r>
            <a:r>
              <a:rPr lang="en-US" sz="2600" dirty="0" smtClean="0">
                <a:effectLst/>
              </a:rPr>
              <a:t>umble </a:t>
            </a:r>
            <a:r>
              <a:rPr lang="en-US" sz="2600" dirty="0">
                <a:effectLst/>
              </a:rPr>
              <a:t>yourself in the sight of your brethren</a:t>
            </a:r>
            <a:r>
              <a:rPr lang="en-US" sz="2600" dirty="0" smtClean="0">
                <a:effectLst/>
              </a:rPr>
              <a:t>.</a:t>
            </a:r>
          </a:p>
          <a:p>
            <a:pPr marL="342900" lvl="0" indent="-342900">
              <a:buFont typeface="+mj-lt"/>
              <a:buAutoNum type="arabicPeriod"/>
            </a:pPr>
            <a:r>
              <a:rPr lang="en-US" sz="2600" dirty="0">
                <a:effectLst/>
              </a:rPr>
              <a:t>P</a:t>
            </a:r>
            <a:r>
              <a:rPr lang="en-US" sz="2600" dirty="0" smtClean="0">
                <a:effectLst/>
              </a:rPr>
              <a:t>refer </a:t>
            </a:r>
            <a:r>
              <a:rPr lang="en-US" sz="2600" dirty="0">
                <a:effectLst/>
              </a:rPr>
              <a:t>one another in honor</a:t>
            </a:r>
            <a:r>
              <a:rPr lang="en-US" sz="2600" dirty="0" smtClean="0">
                <a:effectLst/>
              </a:rPr>
              <a:t>.</a:t>
            </a:r>
            <a:endParaRPr lang="en-US" sz="2600" dirty="0">
              <a:effectLst/>
            </a:endParaRPr>
          </a:p>
          <a:p>
            <a:pPr marL="342900" lvl="0" indent="-342900">
              <a:buFont typeface="+mj-lt"/>
              <a:buAutoNum type="arabicPeriod"/>
            </a:pPr>
            <a:r>
              <a:rPr lang="en-US" sz="2600" dirty="0">
                <a:effectLst/>
              </a:rPr>
              <a:t>L</a:t>
            </a:r>
            <a:r>
              <a:rPr lang="en-US" sz="2600" dirty="0" smtClean="0">
                <a:effectLst/>
              </a:rPr>
              <a:t>ean </a:t>
            </a:r>
            <a:r>
              <a:rPr lang="en-US" sz="2600" dirty="0">
                <a:effectLst/>
              </a:rPr>
              <a:t>not on your own understanding</a:t>
            </a:r>
            <a:r>
              <a:rPr lang="en-US" sz="2600" dirty="0" smtClean="0">
                <a:effectLst/>
              </a:rPr>
              <a:t>.</a:t>
            </a:r>
            <a:endParaRPr lang="en-US" sz="2600" dirty="0">
              <a:effectLst/>
            </a:endParaRPr>
          </a:p>
          <a:p>
            <a:pPr marL="342900" indent="-342900">
              <a:buFont typeface="+mj-lt"/>
              <a:buAutoNum type="arabicPeriod"/>
            </a:pPr>
            <a:r>
              <a:rPr lang="en-US" sz="2600" dirty="0">
                <a:effectLst/>
              </a:rPr>
              <a:t>Q</a:t>
            </a:r>
            <a:r>
              <a:rPr lang="en-US" sz="2600" dirty="0" smtClean="0">
                <a:effectLst/>
              </a:rPr>
              <a:t>uit </a:t>
            </a:r>
            <a:r>
              <a:rPr lang="en-US" sz="2600" dirty="0">
                <a:effectLst/>
              </a:rPr>
              <a:t>competing</a:t>
            </a:r>
            <a:r>
              <a:rPr lang="en-US" sz="2600" dirty="0" smtClean="0">
                <a:effectLst/>
              </a:rPr>
              <a:t>.</a:t>
            </a:r>
          </a:p>
          <a:p>
            <a:pPr marL="342900" lvl="0" indent="-342900">
              <a:buFont typeface="+mj-lt"/>
              <a:buAutoNum type="arabicPeriod"/>
            </a:pPr>
            <a:r>
              <a:rPr lang="en-US" sz="2600" dirty="0">
                <a:effectLst/>
              </a:rPr>
              <a:t>L</a:t>
            </a:r>
            <a:r>
              <a:rPr lang="en-US" sz="2600" dirty="0" smtClean="0">
                <a:effectLst/>
              </a:rPr>
              <a:t>ove </a:t>
            </a:r>
            <a:r>
              <a:rPr lang="en-US" sz="2600" dirty="0">
                <a:effectLst/>
              </a:rPr>
              <a:t>unconditionally</a:t>
            </a:r>
          </a:p>
          <a:p>
            <a:pPr marL="342900" indent="-342900">
              <a:buFont typeface="+mj-lt"/>
              <a:buAutoNum type="arabicPeriod"/>
            </a:pPr>
            <a:endParaRPr lang="en-US" sz="2600" dirty="0">
              <a:effectLst/>
            </a:endParaRPr>
          </a:p>
        </p:txBody>
      </p:sp>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down)">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down)">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down)">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39825"/>
          </a:xfrm>
        </p:spPr>
        <p:txBody>
          <a:bodyPr/>
          <a:lstStyle/>
          <a:p>
            <a:r>
              <a:rPr lang="en-US" sz="4000" dirty="0" smtClean="0"/>
              <a:t>Will You Accept Jesus' Challenge To Serve?</a:t>
            </a:r>
            <a:endParaRPr lang="en-US" sz="4000" dirty="0"/>
          </a:p>
        </p:txBody>
      </p:sp>
      <p:pic>
        <p:nvPicPr>
          <p:cNvPr id="4" name="Content Placeholder 3" descr="washing-feet.jpg"/>
          <p:cNvPicPr>
            <a:picLocks noGrp="1" noChangeAspect="1"/>
          </p:cNvPicPr>
          <p:nvPr>
            <p:ph idx="1"/>
          </p:nvPr>
        </p:nvPicPr>
        <p:blipFill>
          <a:blip r:embed="rId2" cstate="print"/>
          <a:stretch>
            <a:fillRect/>
          </a:stretch>
        </p:blipFill>
        <p:spPr>
          <a:xfrm>
            <a:off x="1143000" y="1350167"/>
            <a:ext cx="6907168" cy="4136233"/>
          </a:xfrm>
        </p:spPr>
      </p:pic>
      <p:sp>
        <p:nvSpPr>
          <p:cNvPr id="5" name="TextBox 4"/>
          <p:cNvSpPr txBox="1"/>
          <p:nvPr/>
        </p:nvSpPr>
        <p:spPr>
          <a:xfrm>
            <a:off x="0" y="5475982"/>
            <a:ext cx="9144000" cy="1077218"/>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3200" i="1" dirty="0" smtClean="0"/>
              <a:t>""If you know these things, blessed are you if you </a:t>
            </a:r>
            <a:r>
              <a:rPr lang="en-US" sz="3200" b="1" i="1" u="sng" dirty="0" smtClean="0"/>
              <a:t>do</a:t>
            </a:r>
            <a:r>
              <a:rPr lang="en-US" sz="3200" i="1" dirty="0" smtClean="0"/>
              <a:t> them. (John 13:17 NKJV)</a:t>
            </a:r>
            <a:endParaRPr lang="en-US" sz="3200" dirty="0"/>
          </a:p>
        </p:txBody>
      </p:sp>
    </p:spTree>
  </p:cSld>
  <p:clrMapOvr>
    <a:masterClrMapping/>
  </p:clrMapOvr>
  <p:transition spd="slow">
    <p:wheel spokes="3"/>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smtClean="0"/>
              <a:t>Truth Commentary on John by Daniel H. King.</a:t>
            </a:r>
          </a:p>
          <a:p>
            <a:r>
              <a:rPr lang="en-US" dirty="0" smtClean="0"/>
              <a:t>Lessons from a Foot Washing - Material by Jim </a:t>
            </a:r>
            <a:r>
              <a:rPr lang="en-US" dirty="0" err="1" smtClean="0"/>
              <a:t>Deason</a:t>
            </a:r>
            <a:endParaRPr lang="en-US" dirty="0"/>
          </a:p>
        </p:txBody>
      </p:sp>
    </p:spTree>
  </p:cSld>
  <p:clrMapOvr>
    <a:masterClrMapping/>
  </p:clrMapOvr>
  <p:transition spd="slow">
    <p:wheel spokes="3"/>
  </p:transition>
  <p:timing>
    <p:tnLst>
      <p:par>
        <p:cTn id="1" dur="indefinite" restart="never" nodeType="tmRoot"/>
      </p:par>
    </p:tnLst>
  </p:timing>
</p:sld>
</file>

<file path=ppt/theme/theme1.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Cliff</Template>
  <TotalTime>8487</TotalTime>
  <Words>402</Words>
  <Application>Microsoft Office PowerPoint</Application>
  <PresentationFormat>On-screen Show (4:3)</PresentationFormat>
  <Paragraphs>20</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Times New Roman</vt:lpstr>
      <vt:lpstr>Verdana</vt:lpstr>
      <vt:lpstr>Wingdings</vt:lpstr>
      <vt:lpstr>Cliff</vt:lpstr>
      <vt:lpstr>Slide 1</vt:lpstr>
      <vt:lpstr>The Ministry of Love</vt:lpstr>
      <vt:lpstr>Who is the Greatest?</vt:lpstr>
      <vt:lpstr>“None of us is worthy of His service for us. But no one of us can be saved without His service.”  (Daniel H. King)</vt:lpstr>
      <vt:lpstr>Washing the Disciples’ Feet</vt:lpstr>
      <vt:lpstr>Life Lessons</vt:lpstr>
      <vt:lpstr>Will You Accept Jesus' Challenge To Serve?</vt:lpstr>
      <vt:lpstr>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Ministry of Love</dc:title>
  <dc:creator>System Administrator</dc:creator>
  <cp:lastModifiedBy>DELL</cp:lastModifiedBy>
  <cp:revision>14</cp:revision>
  <dcterms:created xsi:type="dcterms:W3CDTF">2007-01-21T21:25:19Z</dcterms:created>
  <dcterms:modified xsi:type="dcterms:W3CDTF">2019-05-25T23:14:18Z</dcterms:modified>
</cp:coreProperties>
</file>