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60" r:id="rId4"/>
    <p:sldId id="261" r:id="rId5"/>
    <p:sldId id="256" r:id="rId6"/>
    <p:sldId id="257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4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958C6-DBF9-45E1-854E-074E4E50D597}" type="datetimeFigureOut">
              <a:rPr lang="en-US" smtClean="0"/>
              <a:t>7/20/2019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AE0EE-A8A9-4C88-A868-B4D479E66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384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958C6-DBF9-45E1-854E-074E4E50D597}" type="datetimeFigureOut">
              <a:rPr lang="en-US" smtClean="0"/>
              <a:t>7/20/2019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AE0EE-A8A9-4C88-A868-B4D479E66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632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958C6-DBF9-45E1-854E-074E4E50D597}" type="datetimeFigureOut">
              <a:rPr lang="en-US" smtClean="0"/>
              <a:t>7/20/2019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AE0EE-A8A9-4C88-A868-B4D479E66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421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958C6-DBF9-45E1-854E-074E4E50D597}" type="datetimeFigureOut">
              <a:rPr lang="en-US" smtClean="0"/>
              <a:t>7/20/2019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AE0EE-A8A9-4C88-A868-B4D479E66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679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958C6-DBF9-45E1-854E-074E4E50D597}" type="datetimeFigureOut">
              <a:rPr lang="en-US" smtClean="0"/>
              <a:t>7/20/2019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AE0EE-A8A9-4C88-A868-B4D479E66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64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958C6-DBF9-45E1-854E-074E4E50D597}" type="datetimeFigureOut">
              <a:rPr lang="en-US" smtClean="0"/>
              <a:t>7/20/2019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AE0EE-A8A9-4C88-A868-B4D479E66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747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958C6-DBF9-45E1-854E-074E4E50D597}" type="datetimeFigureOut">
              <a:rPr lang="en-US" smtClean="0"/>
              <a:t>7/20/2019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AE0EE-A8A9-4C88-A868-B4D479E66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52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958C6-DBF9-45E1-854E-074E4E50D597}" type="datetimeFigureOut">
              <a:rPr lang="en-US" smtClean="0"/>
              <a:t>7/20/2019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AE0EE-A8A9-4C88-A868-B4D479E66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434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958C6-DBF9-45E1-854E-074E4E50D597}" type="datetimeFigureOut">
              <a:rPr lang="en-US" smtClean="0"/>
              <a:t>7/20/2019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AE0EE-A8A9-4C88-A868-B4D479E66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707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958C6-DBF9-45E1-854E-074E4E50D597}" type="datetimeFigureOut">
              <a:rPr lang="en-US" smtClean="0"/>
              <a:t>7/20/2019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AE0EE-A8A9-4C88-A868-B4D479E66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355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958C6-DBF9-45E1-854E-074E4E50D597}" type="datetimeFigureOut">
              <a:rPr lang="en-US" smtClean="0"/>
              <a:t>7/20/2019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AE0EE-A8A9-4C88-A868-B4D479E66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836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5958C6-DBF9-45E1-854E-074E4E50D597}" type="datetimeFigureOut">
              <a:rPr lang="en-US" smtClean="0"/>
              <a:t>7/20/2019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EAE0EE-A8A9-4C88-A868-B4D479E66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029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52188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1B4474-0C59-458A-BFE6-8912D2FC2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327025"/>
            <a:ext cx="2060757" cy="4104297"/>
          </a:xfrm>
        </p:spPr>
        <p:txBody>
          <a:bodyPr anchor="t" anchorCtr="0">
            <a:normAutofit/>
          </a:bodyPr>
          <a:lstStyle/>
          <a:p>
            <a:r>
              <a:rPr lang="en-US" sz="2000" b="1" dirty="0"/>
              <a:t>Ephesians 2:8-10</a:t>
            </a:r>
            <a:br>
              <a:rPr lang="en-US" sz="2000" b="1" dirty="0"/>
            </a:br>
            <a:r>
              <a:rPr lang="en-US" sz="2000" b="1" dirty="0"/>
              <a:t>Ephesians 3:14-21</a:t>
            </a:r>
            <a:br>
              <a:rPr lang="en-US" sz="2000" b="1" dirty="0"/>
            </a:br>
            <a:r>
              <a:rPr lang="en-US" sz="2000" b="1" dirty="0"/>
              <a:t>Proverbs 4:23</a:t>
            </a:r>
            <a:br>
              <a:rPr lang="en-US" sz="2000" b="1" dirty="0"/>
            </a:br>
            <a:r>
              <a:rPr lang="en-US" sz="2000" b="1" dirty="0"/>
              <a:t>Deut. 6:4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BC2CCD-11FA-4E8D-A27E-E8D6AA8553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2705" y="2006232"/>
            <a:ext cx="6530535" cy="2425090"/>
          </a:xfrm>
        </p:spPr>
        <p:txBody>
          <a:bodyPr anchor="t" anchorCtr="0">
            <a:normAutofit/>
          </a:bodyPr>
          <a:lstStyle/>
          <a:p>
            <a:pPr marL="0" indent="0">
              <a:buNone/>
            </a:pPr>
            <a:r>
              <a:rPr lang="en-US" sz="2400" b="1" u="sng" dirty="0"/>
              <a:t>The Parable of the Leaven</a:t>
            </a:r>
          </a:p>
          <a:p>
            <a:r>
              <a:rPr lang="en-US" sz="2400" dirty="0"/>
              <a:t>Transformation begins without</a:t>
            </a:r>
          </a:p>
          <a:p>
            <a:r>
              <a:rPr lang="en-US" sz="2400" dirty="0"/>
              <a:t>Transformation must come from within</a:t>
            </a:r>
          </a:p>
          <a:p>
            <a:r>
              <a:rPr lang="en-US" sz="2400" dirty="0"/>
              <a:t>Transformation must be complete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8DE447-B3E0-4923-8E05-FD32A5E163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97" r="-1" b="9641"/>
          <a:stretch/>
        </p:blipFill>
        <p:spPr>
          <a:xfrm>
            <a:off x="-6876" y="4431323"/>
            <a:ext cx="9150876" cy="2425090"/>
          </a:xfrm>
          <a:custGeom>
            <a:avLst/>
            <a:gdLst>
              <a:gd name="connsiteX0" fmla="*/ 12201168 w 12201168"/>
              <a:gd name="connsiteY0" fmla="*/ 0 h 4093262"/>
              <a:gd name="connsiteX1" fmla="*/ 12201168 w 12201168"/>
              <a:gd name="connsiteY1" fmla="*/ 4093262 h 4093262"/>
              <a:gd name="connsiteX2" fmla="*/ 0 w 12201168"/>
              <a:gd name="connsiteY2" fmla="*/ 4093262 h 4093262"/>
              <a:gd name="connsiteX3" fmla="*/ 0 w 12201168"/>
              <a:gd name="connsiteY3" fmla="*/ 49771 h 4093262"/>
              <a:gd name="connsiteX4" fmla="*/ 344880 w 12201168"/>
              <a:gd name="connsiteY4" fmla="*/ 64399 h 4093262"/>
              <a:gd name="connsiteX5" fmla="*/ 9469555 w 12201168"/>
              <a:gd name="connsiteY5" fmla="*/ 167599 h 4093262"/>
              <a:gd name="connsiteX6" fmla="*/ 11750723 w 12201168"/>
              <a:gd name="connsiteY6" fmla="*/ 7961 h 4093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1168" h="4093262">
                <a:moveTo>
                  <a:pt x="12201168" y="0"/>
                </a:moveTo>
                <a:lnTo>
                  <a:pt x="12201168" y="4093262"/>
                </a:lnTo>
                <a:lnTo>
                  <a:pt x="0" y="4093262"/>
                </a:lnTo>
                <a:lnTo>
                  <a:pt x="0" y="49771"/>
                </a:lnTo>
                <a:lnTo>
                  <a:pt x="344880" y="64399"/>
                </a:lnTo>
                <a:cubicBezTo>
                  <a:pt x="3386438" y="213466"/>
                  <a:pt x="6427997" y="534535"/>
                  <a:pt x="9469555" y="167599"/>
                </a:cubicBezTo>
                <a:cubicBezTo>
                  <a:pt x="10229945" y="75865"/>
                  <a:pt x="10990334" y="27132"/>
                  <a:pt x="11750723" y="7961"/>
                </a:cubicBezTo>
                <a:close/>
              </a:path>
            </a:pathLst>
          </a:cu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7B11DD0-6B89-40E2-AAB9-E266301224A9}"/>
              </a:ext>
            </a:extLst>
          </p:cNvPr>
          <p:cNvCxnSpPr/>
          <p:nvPr/>
        </p:nvCxnSpPr>
        <p:spPr>
          <a:xfrm>
            <a:off x="2060760" y="211015"/>
            <a:ext cx="0" cy="422030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329FA1C9-FBB5-4BF1-BB40-97A5F590AC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8715" y="0"/>
            <a:ext cx="3315285" cy="186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035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/>
            </a:gs>
            <a:gs pos="63000">
              <a:srgbClr val="002060"/>
            </a:gs>
            <a:gs pos="88000">
              <a:srgbClr val="C0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80D3C-B06E-41F0-9B47-F1A82FFED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7886700" cy="1026942"/>
          </a:xfrm>
        </p:spPr>
        <p:txBody>
          <a:bodyPr>
            <a:normAutofit/>
          </a:bodyPr>
          <a:lstStyle/>
          <a:p>
            <a:r>
              <a:rPr lang="en-US" sz="4800" b="1" u="sng" dirty="0">
                <a:solidFill>
                  <a:schemeClr val="bg1"/>
                </a:solidFill>
              </a:rPr>
              <a:t>Jesus is or was…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484E2A9-68E7-4594-B50F-B640C5D7DF00}"/>
              </a:ext>
            </a:extLst>
          </p:cNvPr>
          <p:cNvSpPr/>
          <p:nvPr/>
        </p:nvSpPr>
        <p:spPr>
          <a:xfrm>
            <a:off x="3624988" y="857181"/>
            <a:ext cx="52421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…the Son of God.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2605AB1-78E2-4C08-AFCD-7F2EAB057417}"/>
              </a:ext>
            </a:extLst>
          </p:cNvPr>
          <p:cNvSpPr/>
          <p:nvPr/>
        </p:nvSpPr>
        <p:spPr>
          <a:xfrm>
            <a:off x="136864" y="1684827"/>
            <a:ext cx="53767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…the Son of </a:t>
            </a:r>
            <a:r>
              <a:rPr 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Man</a:t>
            </a:r>
            <a:r>
              <a:rPr lang="en-US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5990B50-C383-40B5-95AB-E337784C73A4}"/>
              </a:ext>
            </a:extLst>
          </p:cNvPr>
          <p:cNvSpPr/>
          <p:nvPr/>
        </p:nvSpPr>
        <p:spPr>
          <a:xfrm>
            <a:off x="3243563" y="2518790"/>
            <a:ext cx="57470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…the Lamb of God.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2C3773C-AF7B-4017-B9A3-3AB155F1893E}"/>
              </a:ext>
            </a:extLst>
          </p:cNvPr>
          <p:cNvSpPr/>
          <p:nvPr/>
        </p:nvSpPr>
        <p:spPr>
          <a:xfrm>
            <a:off x="135364" y="3718734"/>
            <a:ext cx="76070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…the Savior of the world.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8BE452C-C33C-4CF9-B120-54298B586119}"/>
              </a:ext>
            </a:extLst>
          </p:cNvPr>
          <p:cNvSpPr/>
          <p:nvPr/>
        </p:nvSpPr>
        <p:spPr>
          <a:xfrm>
            <a:off x="1919906" y="4829311"/>
            <a:ext cx="72240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…the Light of the world.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2D83757-DAA1-4FF4-878A-F8C64BA76A68}"/>
              </a:ext>
            </a:extLst>
          </p:cNvPr>
          <p:cNvSpPr/>
          <p:nvPr/>
        </p:nvSpPr>
        <p:spPr>
          <a:xfrm>
            <a:off x="231705" y="5892962"/>
            <a:ext cx="55544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…the door to God.</a:t>
            </a:r>
          </a:p>
        </p:txBody>
      </p:sp>
    </p:spTree>
    <p:extLst>
      <p:ext uri="{BB962C8B-B14F-4D97-AF65-F5344CB8AC3E}">
        <p14:creationId xmlns:p14="http://schemas.microsoft.com/office/powerpoint/2010/main" val="1195353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3000">
              <a:srgbClr val="FFFFCC"/>
            </a:gs>
            <a:gs pos="77000">
              <a:schemeClr val="accent4">
                <a:lumMod val="50000"/>
              </a:schemeClr>
            </a:gs>
            <a:gs pos="94000">
              <a:srgbClr val="00206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D968ABA-B892-47FF-A1C4-965C7B62AB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4286250"/>
            <a:ext cx="4572000" cy="257175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25ECF7EC-A96E-451A-9AA9-5802F54C4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981000"/>
            <a:ext cx="4572000" cy="662782"/>
          </a:xfrm>
        </p:spPr>
        <p:txBody>
          <a:bodyPr>
            <a:normAutofit fontScale="90000"/>
          </a:bodyPr>
          <a:lstStyle/>
          <a:p>
            <a:r>
              <a:rPr lang="en-US" b="1" u="sng" dirty="0">
                <a:solidFill>
                  <a:schemeClr val="bg1"/>
                </a:solidFill>
              </a:rPr>
              <a:t>The Master Teacher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58BA4E1-7E19-4088-8241-0699FEC421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4079631"/>
          </a:xfrm>
        </p:spPr>
        <p:txBody>
          <a:bodyPr/>
          <a:lstStyle/>
          <a:p>
            <a:r>
              <a:rPr lang="en-US" dirty="0"/>
              <a:t>Jesus was unique, and those who heard Him knew it.</a:t>
            </a:r>
          </a:p>
          <a:p>
            <a:r>
              <a:rPr lang="en-US" dirty="0"/>
              <a:t>What made His teaching different?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The teacher was different – His background, His character, His “experience”.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The message was different.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They were one and the same – the Truth!</a:t>
            </a:r>
          </a:p>
          <a:p>
            <a:r>
              <a:rPr lang="en-US" dirty="0"/>
              <a:t>Jesus also had confirmation like no other teacher.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He received commendation from God the Father.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He confirmed the message with great power!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E9C8D1-EC60-4B3B-BCA4-721A270689B0}"/>
              </a:ext>
            </a:extLst>
          </p:cNvPr>
          <p:cNvSpPr txBox="1"/>
          <p:nvPr/>
        </p:nvSpPr>
        <p:spPr>
          <a:xfrm>
            <a:off x="0" y="5876867"/>
            <a:ext cx="43609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Matthew 7:29, John 7:46, John 14:6, John 1:14, John 14:9-10, John 17:17, John 8:26, Matthew 17:5, John 3:2 </a:t>
            </a:r>
          </a:p>
        </p:txBody>
      </p:sp>
    </p:spTree>
    <p:extLst>
      <p:ext uri="{BB962C8B-B14F-4D97-AF65-F5344CB8AC3E}">
        <p14:creationId xmlns:p14="http://schemas.microsoft.com/office/powerpoint/2010/main" val="1201945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3000">
              <a:srgbClr val="FFFFCC"/>
            </a:gs>
            <a:gs pos="77000">
              <a:schemeClr val="accent4">
                <a:lumMod val="50000"/>
              </a:schemeClr>
            </a:gs>
            <a:gs pos="94000">
              <a:srgbClr val="00206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D968ABA-B892-47FF-A1C4-965C7B62AB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4286250"/>
            <a:ext cx="4572000" cy="257175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25ECF7EC-A96E-451A-9AA9-5802F54C4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981000"/>
            <a:ext cx="4572000" cy="662782"/>
          </a:xfrm>
        </p:spPr>
        <p:txBody>
          <a:bodyPr>
            <a:normAutofit fontScale="90000"/>
          </a:bodyPr>
          <a:lstStyle/>
          <a:p>
            <a:r>
              <a:rPr lang="en-US" b="1" u="sng" dirty="0">
                <a:solidFill>
                  <a:schemeClr val="bg1"/>
                </a:solidFill>
              </a:rPr>
              <a:t>The Master Teacher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58BA4E1-7E19-4088-8241-0699FEC421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4079631"/>
          </a:xfrm>
        </p:spPr>
        <p:txBody>
          <a:bodyPr/>
          <a:lstStyle/>
          <a:p>
            <a:r>
              <a:rPr lang="en-US" dirty="0"/>
              <a:t>Despite these powerful confirmations, Jesus did not force His hearers to believe.  Instead, He taught in various ways to help men to understand.</a:t>
            </a:r>
          </a:p>
          <a:p>
            <a:r>
              <a:rPr lang="en-US" dirty="0"/>
              <a:t>One of the most frequently used teaching methods – and one that we associate with Jesus specifically – was the parable.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E9C8D1-EC60-4B3B-BCA4-721A270689B0}"/>
              </a:ext>
            </a:extLst>
          </p:cNvPr>
          <p:cNvSpPr txBox="1"/>
          <p:nvPr/>
        </p:nvSpPr>
        <p:spPr>
          <a:xfrm>
            <a:off x="0" y="6211669"/>
            <a:ext cx="43609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Matthew 7:29, John 7:46, John 14:6, John 1:14, John 14:9-10, Matthew 17:5, John 3:2 </a:t>
            </a:r>
          </a:p>
        </p:txBody>
      </p:sp>
    </p:spTree>
    <p:extLst>
      <p:ext uri="{BB962C8B-B14F-4D97-AF65-F5344CB8AC3E}">
        <p14:creationId xmlns:p14="http://schemas.microsoft.com/office/powerpoint/2010/main" val="1002858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60A50-53FE-4164-8FB4-6AE299CECB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32182" y="5091762"/>
            <a:ext cx="3668314" cy="1264588"/>
          </a:xfrm>
        </p:spPr>
        <p:txBody>
          <a:bodyPr anchor="ctr">
            <a:noAutofit/>
          </a:bodyPr>
          <a:lstStyle/>
          <a:p>
            <a:pPr algn="l"/>
            <a:r>
              <a:rPr lang="en-US" sz="2400" dirty="0"/>
              <a:t>Church of Christ at Medina</a:t>
            </a:r>
            <a:br>
              <a:rPr lang="en-US" sz="2400" dirty="0"/>
            </a:br>
            <a:r>
              <a:rPr lang="en-US" sz="2400" dirty="0"/>
              <a:t>July 21</a:t>
            </a:r>
            <a:r>
              <a:rPr lang="en-US" sz="2400" baseline="30000" dirty="0"/>
              <a:t>st</a:t>
            </a:r>
            <a:r>
              <a:rPr lang="en-US" sz="2400" dirty="0"/>
              <a:t>, 2019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1F1A64-4BF2-47B7-B525-DA2E9761C8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11819" y="5091763"/>
            <a:ext cx="2405572" cy="1264587"/>
          </a:xfrm>
        </p:spPr>
        <p:txBody>
          <a:bodyPr anchor="ctr">
            <a:normAutofit/>
          </a:bodyPr>
          <a:lstStyle/>
          <a:p>
            <a:pPr algn="l"/>
            <a:r>
              <a:rPr lang="en-US" dirty="0"/>
              <a:t>A Study from Matthew 13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0B2A48-3744-4E15-9942-C95E141926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0000"/>
          <a:stretch/>
        </p:blipFill>
        <p:spPr>
          <a:xfrm>
            <a:off x="-2987" y="10"/>
            <a:ext cx="9143999" cy="457199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126E481-B945-4179-BD79-05E96E9B2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85968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1B4474-0C59-458A-BFE6-8912D2FC2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327025"/>
            <a:ext cx="1891945" cy="4104297"/>
          </a:xfrm>
        </p:spPr>
        <p:txBody>
          <a:bodyPr anchor="t" anchorCtr="0">
            <a:normAutofit/>
          </a:bodyPr>
          <a:lstStyle/>
          <a:p>
            <a:r>
              <a:rPr lang="en-US" sz="2000" b="1" dirty="0"/>
              <a:t>Matthew 13:3</a:t>
            </a:r>
            <a:br>
              <a:rPr lang="en-US" sz="2000" b="1" dirty="0"/>
            </a:br>
            <a:r>
              <a:rPr lang="en-US" sz="2000" b="1" dirty="0"/>
              <a:t>Matthew 13:34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BC2CCD-11FA-4E8D-A27E-E8D6AA8553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2705" y="327026"/>
            <a:ext cx="6530535" cy="4104296"/>
          </a:xfrm>
        </p:spPr>
        <p:txBody>
          <a:bodyPr anchor="t" anchorCtr="0">
            <a:normAutofit lnSpcReduction="10000"/>
          </a:bodyPr>
          <a:lstStyle/>
          <a:p>
            <a:pPr marL="0" indent="0">
              <a:buNone/>
            </a:pPr>
            <a:r>
              <a:rPr lang="en-US" b="1" u="sng" dirty="0"/>
              <a:t>Parables</a:t>
            </a:r>
          </a:p>
          <a:p>
            <a:r>
              <a:rPr lang="en-US" sz="2400" dirty="0"/>
              <a:t>Greek word, </a:t>
            </a:r>
            <a:r>
              <a:rPr lang="en-US" sz="2400" dirty="0" err="1"/>
              <a:t>parabole</a:t>
            </a:r>
            <a:r>
              <a:rPr lang="en-US" sz="2400" dirty="0"/>
              <a:t>, meaning to “cast alongside”</a:t>
            </a:r>
          </a:p>
          <a:p>
            <a:r>
              <a:rPr lang="en-US" sz="2400" dirty="0"/>
              <a:t>To use what is known in comparison to something unfamiliar for the purpose of instruction</a:t>
            </a:r>
          </a:p>
          <a:p>
            <a:r>
              <a:rPr lang="en-US" sz="2400" dirty="0"/>
              <a:t>“Earthly story with a heavenly meaning”</a:t>
            </a:r>
          </a:p>
          <a:p>
            <a:r>
              <a:rPr lang="en-US" sz="2400" dirty="0"/>
              <a:t>Jesus seemingly made a stark transition to using more parables in Matthew 13.  </a:t>
            </a:r>
          </a:p>
          <a:p>
            <a:pPr lvl="1"/>
            <a:r>
              <a:rPr lang="en-US" sz="2000" dirty="0"/>
              <a:t>“…all these things Jesus said to the crowds in parables; indeed, He said nothing to them without a parable.”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8DE447-B3E0-4923-8E05-FD32A5E163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97" r="-1" b="9641"/>
          <a:stretch/>
        </p:blipFill>
        <p:spPr>
          <a:xfrm>
            <a:off x="-6876" y="4431323"/>
            <a:ext cx="9150876" cy="2425090"/>
          </a:xfrm>
          <a:custGeom>
            <a:avLst/>
            <a:gdLst>
              <a:gd name="connsiteX0" fmla="*/ 12201168 w 12201168"/>
              <a:gd name="connsiteY0" fmla="*/ 0 h 4093262"/>
              <a:gd name="connsiteX1" fmla="*/ 12201168 w 12201168"/>
              <a:gd name="connsiteY1" fmla="*/ 4093262 h 4093262"/>
              <a:gd name="connsiteX2" fmla="*/ 0 w 12201168"/>
              <a:gd name="connsiteY2" fmla="*/ 4093262 h 4093262"/>
              <a:gd name="connsiteX3" fmla="*/ 0 w 12201168"/>
              <a:gd name="connsiteY3" fmla="*/ 49771 h 4093262"/>
              <a:gd name="connsiteX4" fmla="*/ 344880 w 12201168"/>
              <a:gd name="connsiteY4" fmla="*/ 64399 h 4093262"/>
              <a:gd name="connsiteX5" fmla="*/ 9469555 w 12201168"/>
              <a:gd name="connsiteY5" fmla="*/ 167599 h 4093262"/>
              <a:gd name="connsiteX6" fmla="*/ 11750723 w 12201168"/>
              <a:gd name="connsiteY6" fmla="*/ 7961 h 4093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1168" h="4093262">
                <a:moveTo>
                  <a:pt x="12201168" y="0"/>
                </a:moveTo>
                <a:lnTo>
                  <a:pt x="12201168" y="4093262"/>
                </a:lnTo>
                <a:lnTo>
                  <a:pt x="0" y="4093262"/>
                </a:lnTo>
                <a:lnTo>
                  <a:pt x="0" y="49771"/>
                </a:lnTo>
                <a:lnTo>
                  <a:pt x="344880" y="64399"/>
                </a:lnTo>
                <a:cubicBezTo>
                  <a:pt x="3386438" y="213466"/>
                  <a:pt x="6427997" y="534535"/>
                  <a:pt x="9469555" y="167599"/>
                </a:cubicBezTo>
                <a:cubicBezTo>
                  <a:pt x="10229945" y="75865"/>
                  <a:pt x="10990334" y="27132"/>
                  <a:pt x="11750723" y="7961"/>
                </a:cubicBezTo>
                <a:close/>
              </a:path>
            </a:pathLst>
          </a:cu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7B11DD0-6B89-40E2-AAB9-E266301224A9}"/>
              </a:ext>
            </a:extLst>
          </p:cNvPr>
          <p:cNvCxnSpPr/>
          <p:nvPr/>
        </p:nvCxnSpPr>
        <p:spPr>
          <a:xfrm>
            <a:off x="2060760" y="211015"/>
            <a:ext cx="0" cy="422030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6982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1B4474-0C59-458A-BFE6-8912D2FC2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327025"/>
            <a:ext cx="2060757" cy="4104297"/>
          </a:xfrm>
        </p:spPr>
        <p:txBody>
          <a:bodyPr anchor="t" anchorCtr="0">
            <a:normAutofit/>
          </a:bodyPr>
          <a:lstStyle/>
          <a:p>
            <a:r>
              <a:rPr lang="en-US" sz="2000" b="1" dirty="0"/>
              <a:t>Matthew 13:10-17</a:t>
            </a:r>
            <a:br>
              <a:rPr lang="en-US" sz="2000" b="1" dirty="0"/>
            </a:br>
            <a:r>
              <a:rPr lang="en-US" sz="2000" b="1" dirty="0"/>
              <a:t>Matthew 13:36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BC2CCD-11FA-4E8D-A27E-E8D6AA8553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2705" y="327026"/>
            <a:ext cx="6530535" cy="4104296"/>
          </a:xfrm>
        </p:spPr>
        <p:txBody>
          <a:bodyPr anchor="t" anchorCtr="0">
            <a:normAutofit/>
          </a:bodyPr>
          <a:lstStyle/>
          <a:p>
            <a:pPr marL="0" indent="0">
              <a:buNone/>
            </a:pPr>
            <a:r>
              <a:rPr lang="en-US" b="1" u="sng" dirty="0"/>
              <a:t>Why would Jesus use parables?</a:t>
            </a:r>
          </a:p>
          <a:p>
            <a:r>
              <a:rPr lang="en-US" sz="2400" dirty="0"/>
              <a:t>The disciples wondered why Jesus would use parables in order to teach the people.  </a:t>
            </a:r>
          </a:p>
          <a:p>
            <a:r>
              <a:rPr lang="en-US" sz="2400" dirty="0"/>
              <a:t>In short, the parables were used as filters to determine who really wanted to know the truths of the kingdom.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8DE447-B3E0-4923-8E05-FD32A5E163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97" r="-1" b="9641"/>
          <a:stretch/>
        </p:blipFill>
        <p:spPr>
          <a:xfrm>
            <a:off x="-6876" y="4431323"/>
            <a:ext cx="9150876" cy="2425090"/>
          </a:xfrm>
          <a:custGeom>
            <a:avLst/>
            <a:gdLst>
              <a:gd name="connsiteX0" fmla="*/ 12201168 w 12201168"/>
              <a:gd name="connsiteY0" fmla="*/ 0 h 4093262"/>
              <a:gd name="connsiteX1" fmla="*/ 12201168 w 12201168"/>
              <a:gd name="connsiteY1" fmla="*/ 4093262 h 4093262"/>
              <a:gd name="connsiteX2" fmla="*/ 0 w 12201168"/>
              <a:gd name="connsiteY2" fmla="*/ 4093262 h 4093262"/>
              <a:gd name="connsiteX3" fmla="*/ 0 w 12201168"/>
              <a:gd name="connsiteY3" fmla="*/ 49771 h 4093262"/>
              <a:gd name="connsiteX4" fmla="*/ 344880 w 12201168"/>
              <a:gd name="connsiteY4" fmla="*/ 64399 h 4093262"/>
              <a:gd name="connsiteX5" fmla="*/ 9469555 w 12201168"/>
              <a:gd name="connsiteY5" fmla="*/ 167599 h 4093262"/>
              <a:gd name="connsiteX6" fmla="*/ 11750723 w 12201168"/>
              <a:gd name="connsiteY6" fmla="*/ 7961 h 4093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1168" h="4093262">
                <a:moveTo>
                  <a:pt x="12201168" y="0"/>
                </a:moveTo>
                <a:lnTo>
                  <a:pt x="12201168" y="4093262"/>
                </a:lnTo>
                <a:lnTo>
                  <a:pt x="0" y="4093262"/>
                </a:lnTo>
                <a:lnTo>
                  <a:pt x="0" y="49771"/>
                </a:lnTo>
                <a:lnTo>
                  <a:pt x="344880" y="64399"/>
                </a:lnTo>
                <a:cubicBezTo>
                  <a:pt x="3386438" y="213466"/>
                  <a:pt x="6427997" y="534535"/>
                  <a:pt x="9469555" y="167599"/>
                </a:cubicBezTo>
                <a:cubicBezTo>
                  <a:pt x="10229945" y="75865"/>
                  <a:pt x="10990334" y="27132"/>
                  <a:pt x="11750723" y="7961"/>
                </a:cubicBezTo>
                <a:close/>
              </a:path>
            </a:pathLst>
          </a:cu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7B11DD0-6B89-40E2-AAB9-E266301224A9}"/>
              </a:ext>
            </a:extLst>
          </p:cNvPr>
          <p:cNvCxnSpPr/>
          <p:nvPr/>
        </p:nvCxnSpPr>
        <p:spPr>
          <a:xfrm>
            <a:off x="2060760" y="211015"/>
            <a:ext cx="0" cy="422030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61136EE3-574D-4F46-96BE-D300157ED9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4588" y="2602522"/>
            <a:ext cx="3219412" cy="1950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7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1B4474-0C59-458A-BFE6-8912D2FC2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327025"/>
            <a:ext cx="2060757" cy="4104297"/>
          </a:xfrm>
        </p:spPr>
        <p:txBody>
          <a:bodyPr anchor="t" anchorCtr="0">
            <a:normAutofit/>
          </a:bodyPr>
          <a:lstStyle/>
          <a:p>
            <a:r>
              <a:rPr lang="en-US" sz="2000" b="1" dirty="0"/>
              <a:t>Matthew 13:31-32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BC2CCD-11FA-4E8D-A27E-E8D6AA8553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2705" y="2006232"/>
            <a:ext cx="6530535" cy="2425090"/>
          </a:xfrm>
        </p:spPr>
        <p:txBody>
          <a:bodyPr anchor="t" anchorCtr="0">
            <a:normAutofit/>
          </a:bodyPr>
          <a:lstStyle/>
          <a:p>
            <a:pPr marL="0" indent="0">
              <a:buNone/>
            </a:pPr>
            <a:r>
              <a:rPr lang="en-US" sz="2400" b="1" u="sng" dirty="0"/>
              <a:t>The Parable of the Mustard Seed</a:t>
            </a:r>
          </a:p>
          <a:p>
            <a:r>
              <a:rPr lang="en-US" sz="2400" dirty="0"/>
              <a:t>Intended to show that even from “humble beginnings”, the kingdom of heaven would wield a large influence over time.</a:t>
            </a:r>
          </a:p>
          <a:p>
            <a:r>
              <a:rPr lang="en-US" sz="2400" dirty="0"/>
              <a:t>It might start small, but it would grow tremendously as compared to its beginning.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8DE447-B3E0-4923-8E05-FD32A5E163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97" r="-1" b="9641"/>
          <a:stretch/>
        </p:blipFill>
        <p:spPr>
          <a:xfrm>
            <a:off x="-6876" y="4431323"/>
            <a:ext cx="9150876" cy="2425090"/>
          </a:xfrm>
          <a:custGeom>
            <a:avLst/>
            <a:gdLst>
              <a:gd name="connsiteX0" fmla="*/ 12201168 w 12201168"/>
              <a:gd name="connsiteY0" fmla="*/ 0 h 4093262"/>
              <a:gd name="connsiteX1" fmla="*/ 12201168 w 12201168"/>
              <a:gd name="connsiteY1" fmla="*/ 4093262 h 4093262"/>
              <a:gd name="connsiteX2" fmla="*/ 0 w 12201168"/>
              <a:gd name="connsiteY2" fmla="*/ 4093262 h 4093262"/>
              <a:gd name="connsiteX3" fmla="*/ 0 w 12201168"/>
              <a:gd name="connsiteY3" fmla="*/ 49771 h 4093262"/>
              <a:gd name="connsiteX4" fmla="*/ 344880 w 12201168"/>
              <a:gd name="connsiteY4" fmla="*/ 64399 h 4093262"/>
              <a:gd name="connsiteX5" fmla="*/ 9469555 w 12201168"/>
              <a:gd name="connsiteY5" fmla="*/ 167599 h 4093262"/>
              <a:gd name="connsiteX6" fmla="*/ 11750723 w 12201168"/>
              <a:gd name="connsiteY6" fmla="*/ 7961 h 4093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1168" h="4093262">
                <a:moveTo>
                  <a:pt x="12201168" y="0"/>
                </a:moveTo>
                <a:lnTo>
                  <a:pt x="12201168" y="4093262"/>
                </a:lnTo>
                <a:lnTo>
                  <a:pt x="0" y="4093262"/>
                </a:lnTo>
                <a:lnTo>
                  <a:pt x="0" y="49771"/>
                </a:lnTo>
                <a:lnTo>
                  <a:pt x="344880" y="64399"/>
                </a:lnTo>
                <a:cubicBezTo>
                  <a:pt x="3386438" y="213466"/>
                  <a:pt x="6427997" y="534535"/>
                  <a:pt x="9469555" y="167599"/>
                </a:cubicBezTo>
                <a:cubicBezTo>
                  <a:pt x="10229945" y="75865"/>
                  <a:pt x="10990334" y="27132"/>
                  <a:pt x="11750723" y="7961"/>
                </a:cubicBezTo>
                <a:close/>
              </a:path>
            </a:pathLst>
          </a:cu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7B11DD0-6B89-40E2-AAB9-E266301224A9}"/>
              </a:ext>
            </a:extLst>
          </p:cNvPr>
          <p:cNvCxnSpPr/>
          <p:nvPr/>
        </p:nvCxnSpPr>
        <p:spPr>
          <a:xfrm>
            <a:off x="2060760" y="211015"/>
            <a:ext cx="0" cy="422030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E3E61FE0-B2BD-49A7-B4F0-CF17049A10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6732" y="0"/>
            <a:ext cx="2757268" cy="172329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3790B86-8449-4888-9D14-B087C04953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7631" y="0"/>
            <a:ext cx="2257424" cy="205263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A304385-26B9-40E0-9B63-6B7624D6F2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168" y="3235568"/>
            <a:ext cx="1796619" cy="1195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089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1B4474-0C59-458A-BFE6-8912D2FC2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327025"/>
            <a:ext cx="2060757" cy="4104297"/>
          </a:xfrm>
        </p:spPr>
        <p:txBody>
          <a:bodyPr anchor="t" anchorCtr="0">
            <a:normAutofit/>
          </a:bodyPr>
          <a:lstStyle/>
          <a:p>
            <a:r>
              <a:rPr lang="en-US" sz="2000" b="1" dirty="0"/>
              <a:t>Matthew 13:33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BC2CCD-11FA-4E8D-A27E-E8D6AA8553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2705" y="2006232"/>
            <a:ext cx="6530535" cy="2425090"/>
          </a:xfrm>
        </p:spPr>
        <p:txBody>
          <a:bodyPr anchor="t" anchorCtr="0">
            <a:normAutofit/>
          </a:bodyPr>
          <a:lstStyle/>
          <a:p>
            <a:pPr marL="0" indent="0">
              <a:buNone/>
            </a:pPr>
            <a:r>
              <a:rPr lang="en-US" sz="2400" b="1" u="sng" dirty="0"/>
              <a:t>The Parable of the Leaven</a:t>
            </a:r>
          </a:p>
          <a:p>
            <a:r>
              <a:rPr lang="en-US" sz="2400" dirty="0"/>
              <a:t>Only a small amount of leaven – yeast – is required to affect a large amount of dough.</a:t>
            </a:r>
          </a:p>
          <a:p>
            <a:r>
              <a:rPr lang="en-US" sz="2400" dirty="0"/>
              <a:t>It is a quiet and penetrating work just like the effect of the kingdom citizens on the world around them.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8DE447-B3E0-4923-8E05-FD32A5E163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97" r="-1" b="9641"/>
          <a:stretch/>
        </p:blipFill>
        <p:spPr>
          <a:xfrm>
            <a:off x="-6876" y="4431323"/>
            <a:ext cx="9150876" cy="2425090"/>
          </a:xfrm>
          <a:custGeom>
            <a:avLst/>
            <a:gdLst>
              <a:gd name="connsiteX0" fmla="*/ 12201168 w 12201168"/>
              <a:gd name="connsiteY0" fmla="*/ 0 h 4093262"/>
              <a:gd name="connsiteX1" fmla="*/ 12201168 w 12201168"/>
              <a:gd name="connsiteY1" fmla="*/ 4093262 h 4093262"/>
              <a:gd name="connsiteX2" fmla="*/ 0 w 12201168"/>
              <a:gd name="connsiteY2" fmla="*/ 4093262 h 4093262"/>
              <a:gd name="connsiteX3" fmla="*/ 0 w 12201168"/>
              <a:gd name="connsiteY3" fmla="*/ 49771 h 4093262"/>
              <a:gd name="connsiteX4" fmla="*/ 344880 w 12201168"/>
              <a:gd name="connsiteY4" fmla="*/ 64399 h 4093262"/>
              <a:gd name="connsiteX5" fmla="*/ 9469555 w 12201168"/>
              <a:gd name="connsiteY5" fmla="*/ 167599 h 4093262"/>
              <a:gd name="connsiteX6" fmla="*/ 11750723 w 12201168"/>
              <a:gd name="connsiteY6" fmla="*/ 7961 h 4093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1168" h="4093262">
                <a:moveTo>
                  <a:pt x="12201168" y="0"/>
                </a:moveTo>
                <a:lnTo>
                  <a:pt x="12201168" y="4093262"/>
                </a:lnTo>
                <a:lnTo>
                  <a:pt x="0" y="4093262"/>
                </a:lnTo>
                <a:lnTo>
                  <a:pt x="0" y="49771"/>
                </a:lnTo>
                <a:lnTo>
                  <a:pt x="344880" y="64399"/>
                </a:lnTo>
                <a:cubicBezTo>
                  <a:pt x="3386438" y="213466"/>
                  <a:pt x="6427997" y="534535"/>
                  <a:pt x="9469555" y="167599"/>
                </a:cubicBezTo>
                <a:cubicBezTo>
                  <a:pt x="10229945" y="75865"/>
                  <a:pt x="10990334" y="27132"/>
                  <a:pt x="11750723" y="7961"/>
                </a:cubicBezTo>
                <a:close/>
              </a:path>
            </a:pathLst>
          </a:cu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7B11DD0-6B89-40E2-AAB9-E266301224A9}"/>
              </a:ext>
            </a:extLst>
          </p:cNvPr>
          <p:cNvCxnSpPr/>
          <p:nvPr/>
        </p:nvCxnSpPr>
        <p:spPr>
          <a:xfrm>
            <a:off x="2060760" y="211015"/>
            <a:ext cx="0" cy="422030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329FA1C9-FBB5-4BF1-BB40-97A5F590AC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8715" y="0"/>
            <a:ext cx="3315285" cy="186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803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760</TotalTime>
  <Words>458</Words>
  <Application>Microsoft Office PowerPoint</Application>
  <PresentationFormat>On-screen Show (4:3)</PresentationFormat>
  <Paragraphs>47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Wingdings</vt:lpstr>
      <vt:lpstr>Office Theme</vt:lpstr>
      <vt:lpstr>PowerPoint Presentation</vt:lpstr>
      <vt:lpstr>Jesus is or was…</vt:lpstr>
      <vt:lpstr>The Master Teacher</vt:lpstr>
      <vt:lpstr>The Master Teacher</vt:lpstr>
      <vt:lpstr>Church of Christ at Medina July 21st, 2019</vt:lpstr>
      <vt:lpstr>Matthew 13:3 Matthew 13:34</vt:lpstr>
      <vt:lpstr>Matthew 13:10-17 Matthew 13:36</vt:lpstr>
      <vt:lpstr>Matthew 13:31-32</vt:lpstr>
      <vt:lpstr>Matthew 13:33</vt:lpstr>
      <vt:lpstr>Ephesians 2:8-10 Ephesians 3:14-21 Proverbs 4:23 Deut. 6:4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Jeb Holt</dc:creator>
  <cp:lastModifiedBy>Jeb Holt</cp:lastModifiedBy>
  <cp:revision>13</cp:revision>
  <dcterms:created xsi:type="dcterms:W3CDTF">2019-07-21T01:03:34Z</dcterms:created>
  <dcterms:modified xsi:type="dcterms:W3CDTF">2019-07-21T13:51:20Z</dcterms:modified>
</cp:coreProperties>
</file>