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664A7A-60FB-40C3-9A9D-80E8343EAA0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3324175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64A7A-60FB-40C3-9A9D-80E8343EAA0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3641279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64A7A-60FB-40C3-9A9D-80E8343EAA0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270463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64A7A-60FB-40C3-9A9D-80E8343EAA0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1023188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64A7A-60FB-40C3-9A9D-80E8343EAA0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3142483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664A7A-60FB-40C3-9A9D-80E8343EAA0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120686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664A7A-60FB-40C3-9A9D-80E8343EAA0E}" type="datetimeFigureOut">
              <a:rPr lang="en-US" smtClean="0"/>
              <a:t>9/29/2019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303315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664A7A-60FB-40C3-9A9D-80E8343EAA0E}" type="datetimeFigureOut">
              <a:rPr lang="en-US" smtClean="0"/>
              <a:t>9/29/2019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2072796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64A7A-60FB-40C3-9A9D-80E8343EAA0E}" type="datetimeFigureOut">
              <a:rPr lang="en-US" smtClean="0"/>
              <a:t>9/29/2019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366239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664A7A-60FB-40C3-9A9D-80E8343EAA0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265569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664A7A-60FB-40C3-9A9D-80E8343EAA0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202C6E-4564-4666-AED7-DCD93C70183F}" type="slidenum">
              <a:rPr lang="en-US" smtClean="0"/>
              <a:t>‹#›</a:t>
            </a:fld>
            <a:endParaRPr lang="en-US"/>
          </a:p>
        </p:txBody>
      </p:sp>
    </p:spTree>
    <p:extLst>
      <p:ext uri="{BB962C8B-B14F-4D97-AF65-F5344CB8AC3E}">
        <p14:creationId xmlns:p14="http://schemas.microsoft.com/office/powerpoint/2010/main" val="2312354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64A7A-60FB-40C3-9A9D-80E8343EAA0E}" type="datetimeFigureOut">
              <a:rPr lang="en-US" smtClean="0"/>
              <a:t>9/29/2019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02C6E-4564-4666-AED7-DCD93C70183F}" type="slidenum">
              <a:rPr lang="en-US" smtClean="0"/>
              <a:t>‹#›</a:t>
            </a:fld>
            <a:endParaRPr lang="en-US"/>
          </a:p>
        </p:txBody>
      </p:sp>
    </p:spTree>
    <p:extLst>
      <p:ext uri="{BB962C8B-B14F-4D97-AF65-F5344CB8AC3E}">
        <p14:creationId xmlns:p14="http://schemas.microsoft.com/office/powerpoint/2010/main" val="7190902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6002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8299-4C69-4B29-9DA7-BB911A3FAC38}"/>
              </a:ext>
            </a:extLst>
          </p:cNvPr>
          <p:cNvSpPr>
            <a:spLocks noGrp="1"/>
          </p:cNvSpPr>
          <p:nvPr>
            <p:ph type="ctrTitle"/>
          </p:nvPr>
        </p:nvSpPr>
        <p:spPr>
          <a:xfrm>
            <a:off x="0" y="5091762"/>
            <a:ext cx="6200496" cy="1264588"/>
          </a:xfrm>
        </p:spPr>
        <p:txBody>
          <a:bodyPr anchor="ctr">
            <a:noAutofit/>
          </a:bodyPr>
          <a:lstStyle/>
          <a:p>
            <a:pPr algn="l"/>
            <a:r>
              <a:rPr lang="en-US" sz="4200" b="1" i="1" dirty="0"/>
              <a:t>Showing Reverence for God</a:t>
            </a:r>
          </a:p>
        </p:txBody>
      </p:sp>
      <p:sp>
        <p:nvSpPr>
          <p:cNvPr id="3" name="Subtitle 2">
            <a:extLst>
              <a:ext uri="{FF2B5EF4-FFF2-40B4-BE49-F238E27FC236}">
                <a16:creationId xmlns:a16="http://schemas.microsoft.com/office/drawing/2014/main" id="{F6086829-0437-43C1-8431-80B73F40B874}"/>
              </a:ext>
            </a:extLst>
          </p:cNvPr>
          <p:cNvSpPr>
            <a:spLocks noGrp="1"/>
          </p:cNvSpPr>
          <p:nvPr>
            <p:ph type="subTitle" idx="1"/>
          </p:nvPr>
        </p:nvSpPr>
        <p:spPr>
          <a:xfrm>
            <a:off x="6374330" y="5091763"/>
            <a:ext cx="2544582" cy="1264587"/>
          </a:xfrm>
        </p:spPr>
        <p:txBody>
          <a:bodyPr anchor="ctr">
            <a:normAutofit/>
          </a:bodyPr>
          <a:lstStyle/>
          <a:p>
            <a:pPr algn="l"/>
            <a:r>
              <a:rPr lang="en-US" sz="1700" dirty="0"/>
              <a:t>Church of Christ at Medina</a:t>
            </a:r>
          </a:p>
          <a:p>
            <a:pPr algn="l"/>
            <a:r>
              <a:rPr lang="en-US" sz="1700" dirty="0"/>
              <a:t>September 29</a:t>
            </a:r>
            <a:r>
              <a:rPr lang="en-US" sz="1700" baseline="30000" dirty="0"/>
              <a:t>th</a:t>
            </a:r>
            <a:r>
              <a:rPr lang="en-US" sz="1700" dirty="0"/>
              <a:t>, 2019</a:t>
            </a:r>
          </a:p>
        </p:txBody>
      </p:sp>
      <p:pic>
        <p:nvPicPr>
          <p:cNvPr id="4" name="Picture 3">
            <a:extLst>
              <a:ext uri="{FF2B5EF4-FFF2-40B4-BE49-F238E27FC236}">
                <a16:creationId xmlns:a16="http://schemas.microsoft.com/office/drawing/2014/main" id="{4EA3000E-F16E-4EC9-9D19-DCC71CF8F76B}"/>
              </a:ext>
            </a:extLst>
          </p:cNvPr>
          <p:cNvPicPr>
            <a:picLocks noChangeAspect="1"/>
          </p:cNvPicPr>
          <p:nvPr/>
        </p:nvPicPr>
        <p:blipFill rotWithShape="1">
          <a:blip r:embed="rId2"/>
          <a:srcRect t="13543" b="19791"/>
          <a:stretch/>
        </p:blipFill>
        <p:spPr>
          <a:xfrm>
            <a:off x="-2987" y="10"/>
            <a:ext cx="9143999" cy="4571990"/>
          </a:xfrm>
          <a:prstGeom prst="rect">
            <a:avLst/>
          </a:prstGeom>
        </p:spPr>
      </p:pic>
      <p:cxnSp>
        <p:nvCxnSpPr>
          <p:cNvPr id="18" name="Straight Connector 17">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08950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7DC055C-7418-4321-B36A-14ABC9D50A0A}"/>
              </a:ext>
            </a:extLst>
          </p:cNvPr>
          <p:cNvPicPr>
            <a:picLocks noChangeAspect="1"/>
          </p:cNvPicPr>
          <p:nvPr/>
        </p:nvPicPr>
        <p:blipFill rotWithShape="1">
          <a:blip r:embed="rId2">
            <a:alphaModFix amt="35000"/>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446AFB8-F2EF-42C5-AB05-5ADBAD92B734}"/>
              </a:ext>
            </a:extLst>
          </p:cNvPr>
          <p:cNvSpPr>
            <a:spLocks noGrp="1"/>
          </p:cNvSpPr>
          <p:nvPr>
            <p:ph type="title"/>
          </p:nvPr>
        </p:nvSpPr>
        <p:spPr>
          <a:xfrm>
            <a:off x="0" y="18255"/>
            <a:ext cx="9143980" cy="618979"/>
          </a:xfrm>
        </p:spPr>
        <p:txBody>
          <a:bodyPr>
            <a:normAutofit fontScale="90000"/>
          </a:bodyPr>
          <a:lstStyle/>
          <a:p>
            <a:r>
              <a:rPr lang="en-US" b="1" i="1" u="sng" dirty="0">
                <a:solidFill>
                  <a:srgbClr val="FFFFFF"/>
                </a:solidFill>
              </a:rPr>
              <a:t>Reverence Defined</a:t>
            </a:r>
          </a:p>
        </p:txBody>
      </p:sp>
      <p:sp>
        <p:nvSpPr>
          <p:cNvPr id="3" name="Content Placeholder 2">
            <a:extLst>
              <a:ext uri="{FF2B5EF4-FFF2-40B4-BE49-F238E27FC236}">
                <a16:creationId xmlns:a16="http://schemas.microsoft.com/office/drawing/2014/main" id="{B76EA42A-C6D5-4689-A64F-A6F183CD18A6}"/>
              </a:ext>
            </a:extLst>
          </p:cNvPr>
          <p:cNvSpPr>
            <a:spLocks noGrp="1"/>
          </p:cNvSpPr>
          <p:nvPr>
            <p:ph idx="1"/>
          </p:nvPr>
        </p:nvSpPr>
        <p:spPr>
          <a:xfrm>
            <a:off x="0" y="868681"/>
            <a:ext cx="6019800" cy="5120640"/>
          </a:xfrm>
        </p:spPr>
        <p:txBody>
          <a:bodyPr>
            <a:normAutofit/>
          </a:bodyPr>
          <a:lstStyle/>
          <a:p>
            <a:r>
              <a:rPr lang="en-US" dirty="0">
                <a:solidFill>
                  <a:srgbClr val="FFFFFF"/>
                </a:solidFill>
              </a:rPr>
              <a:t>The book of Malachi helps us to understand reverence for God.</a:t>
            </a:r>
          </a:p>
          <a:p>
            <a:r>
              <a:rPr lang="en-US" dirty="0">
                <a:solidFill>
                  <a:srgbClr val="FFFFFF"/>
                </a:solidFill>
              </a:rPr>
              <a:t>To reverence God means to treat God with the proper respect.  It is treat God as holy.</a:t>
            </a:r>
          </a:p>
          <a:p>
            <a:endParaRPr lang="en-US" dirty="0">
              <a:solidFill>
                <a:srgbClr val="FFFFFF"/>
              </a:solidFill>
            </a:endParaRPr>
          </a:p>
        </p:txBody>
      </p:sp>
      <p:sp>
        <p:nvSpPr>
          <p:cNvPr id="8" name="Content Placeholder 2">
            <a:extLst>
              <a:ext uri="{FF2B5EF4-FFF2-40B4-BE49-F238E27FC236}">
                <a16:creationId xmlns:a16="http://schemas.microsoft.com/office/drawing/2014/main" id="{0BF133DA-6938-4B0A-BC23-8F90AEE82349}"/>
              </a:ext>
            </a:extLst>
          </p:cNvPr>
          <p:cNvSpPr txBox="1">
            <a:spLocks/>
          </p:cNvSpPr>
          <p:nvPr/>
        </p:nvSpPr>
        <p:spPr>
          <a:xfrm>
            <a:off x="6522720" y="868680"/>
            <a:ext cx="2484120" cy="512064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FFFF"/>
                </a:solidFill>
              </a:rPr>
              <a:t>“A son honors his father, and a servant his master.  If then I am a father, where is my honor?  And if I am a master, where is my fear? Says the Lord of hosts to you, O priests, who despise my name.”</a:t>
            </a:r>
          </a:p>
          <a:p>
            <a:pPr marL="0" indent="0" algn="r">
              <a:buNone/>
            </a:pPr>
            <a:r>
              <a:rPr lang="en-US" sz="2200" i="1" dirty="0">
                <a:solidFill>
                  <a:srgbClr val="FFFFFF"/>
                </a:solidFill>
              </a:rPr>
              <a:t>Malachi 1:6, ESV</a:t>
            </a:r>
          </a:p>
          <a:p>
            <a:pPr marL="0" indent="0">
              <a:buNone/>
            </a:pPr>
            <a:endParaRPr lang="en-US" dirty="0">
              <a:solidFill>
                <a:srgbClr val="FFFFFF"/>
              </a:solidFill>
            </a:endParaRPr>
          </a:p>
        </p:txBody>
      </p:sp>
      <p:cxnSp>
        <p:nvCxnSpPr>
          <p:cNvPr id="7" name="Straight Connector 6">
            <a:extLst>
              <a:ext uri="{FF2B5EF4-FFF2-40B4-BE49-F238E27FC236}">
                <a16:creationId xmlns:a16="http://schemas.microsoft.com/office/drawing/2014/main" id="{811D2540-A1DE-4949-8C66-BE656EDF3F34}"/>
              </a:ext>
            </a:extLst>
          </p:cNvPr>
          <p:cNvCxnSpPr/>
          <p:nvPr/>
        </p:nvCxnSpPr>
        <p:spPr>
          <a:xfrm>
            <a:off x="6385560" y="676558"/>
            <a:ext cx="0" cy="525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CC0D8D2-98DE-4D5B-AF32-8EC15C5D9F4B}"/>
              </a:ext>
            </a:extLst>
          </p:cNvPr>
          <p:cNvSpPr/>
          <p:nvPr/>
        </p:nvSpPr>
        <p:spPr>
          <a:xfrm>
            <a:off x="137160" y="6105378"/>
            <a:ext cx="8869678" cy="618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Malachi 1:6, 1:11-12</a:t>
            </a:r>
          </a:p>
        </p:txBody>
      </p:sp>
    </p:spTree>
    <p:extLst>
      <p:ext uri="{BB962C8B-B14F-4D97-AF65-F5344CB8AC3E}">
        <p14:creationId xmlns:p14="http://schemas.microsoft.com/office/powerpoint/2010/main" val="62622778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7DC055C-7418-4321-B36A-14ABC9D50A0A}"/>
              </a:ext>
            </a:extLst>
          </p:cNvPr>
          <p:cNvPicPr>
            <a:picLocks noChangeAspect="1"/>
          </p:cNvPicPr>
          <p:nvPr/>
        </p:nvPicPr>
        <p:blipFill rotWithShape="1">
          <a:blip r:embed="rId2">
            <a:alphaModFix amt="35000"/>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446AFB8-F2EF-42C5-AB05-5ADBAD92B734}"/>
              </a:ext>
            </a:extLst>
          </p:cNvPr>
          <p:cNvSpPr>
            <a:spLocks noGrp="1"/>
          </p:cNvSpPr>
          <p:nvPr>
            <p:ph type="title"/>
          </p:nvPr>
        </p:nvSpPr>
        <p:spPr>
          <a:xfrm>
            <a:off x="0" y="18255"/>
            <a:ext cx="9143980" cy="618979"/>
          </a:xfrm>
        </p:spPr>
        <p:txBody>
          <a:bodyPr>
            <a:normAutofit fontScale="90000"/>
          </a:bodyPr>
          <a:lstStyle/>
          <a:p>
            <a:r>
              <a:rPr lang="en-US" b="1" i="1" u="sng" dirty="0">
                <a:solidFill>
                  <a:srgbClr val="FFFFFF"/>
                </a:solidFill>
              </a:rPr>
              <a:t>Reverence, or the lack of, is seen in our…</a:t>
            </a:r>
          </a:p>
        </p:txBody>
      </p:sp>
      <p:sp>
        <p:nvSpPr>
          <p:cNvPr id="3" name="Content Placeholder 2">
            <a:extLst>
              <a:ext uri="{FF2B5EF4-FFF2-40B4-BE49-F238E27FC236}">
                <a16:creationId xmlns:a16="http://schemas.microsoft.com/office/drawing/2014/main" id="{B76EA42A-C6D5-4689-A64F-A6F183CD18A6}"/>
              </a:ext>
            </a:extLst>
          </p:cNvPr>
          <p:cNvSpPr>
            <a:spLocks noGrp="1"/>
          </p:cNvSpPr>
          <p:nvPr>
            <p:ph idx="1"/>
          </p:nvPr>
        </p:nvSpPr>
        <p:spPr>
          <a:xfrm>
            <a:off x="0" y="868681"/>
            <a:ext cx="6019800" cy="5120640"/>
          </a:xfrm>
        </p:spPr>
        <p:txBody>
          <a:bodyPr>
            <a:normAutofit/>
          </a:bodyPr>
          <a:lstStyle/>
          <a:p>
            <a:pPr marL="514350" indent="-514350">
              <a:buFont typeface="+mj-lt"/>
              <a:buAutoNum type="arabicPeriod"/>
            </a:pPr>
            <a:r>
              <a:rPr lang="en-US" dirty="0">
                <a:solidFill>
                  <a:srgbClr val="FFFFFF"/>
                </a:solidFill>
              </a:rPr>
              <a:t>…actions.</a:t>
            </a:r>
          </a:p>
          <a:p>
            <a:pPr lvl="1"/>
            <a:r>
              <a:rPr lang="en-US" dirty="0">
                <a:solidFill>
                  <a:srgbClr val="FFFFFF"/>
                </a:solidFill>
              </a:rPr>
              <a:t>Example:  Moses and Aaron</a:t>
            </a:r>
          </a:p>
          <a:p>
            <a:pPr lvl="1"/>
            <a:r>
              <a:rPr lang="en-US" dirty="0">
                <a:solidFill>
                  <a:srgbClr val="FFFFFF"/>
                </a:solidFill>
              </a:rPr>
              <a:t>It is not just those who reject God who fail to revere Him.  Even those of us who believe and want to honor Him will fail at times.</a:t>
            </a:r>
          </a:p>
          <a:p>
            <a:pPr lvl="1"/>
            <a:r>
              <a:rPr lang="en-US" dirty="0"/>
              <a:t>“Honor everyone.  Love the brotherhood.  Fear God.  Honor the emperor.”   (1 Peter 2:17, ESV)</a:t>
            </a:r>
            <a:endParaRPr lang="en-US" dirty="0">
              <a:solidFill>
                <a:srgbClr val="FFFFFF"/>
              </a:solidFill>
            </a:endParaRPr>
          </a:p>
        </p:txBody>
      </p:sp>
      <p:sp>
        <p:nvSpPr>
          <p:cNvPr id="8" name="Content Placeholder 2">
            <a:extLst>
              <a:ext uri="{FF2B5EF4-FFF2-40B4-BE49-F238E27FC236}">
                <a16:creationId xmlns:a16="http://schemas.microsoft.com/office/drawing/2014/main" id="{0BF133DA-6938-4B0A-BC23-8F90AEE82349}"/>
              </a:ext>
            </a:extLst>
          </p:cNvPr>
          <p:cNvSpPr txBox="1">
            <a:spLocks/>
          </p:cNvSpPr>
          <p:nvPr/>
        </p:nvSpPr>
        <p:spPr>
          <a:xfrm>
            <a:off x="6522720" y="868680"/>
            <a:ext cx="2484120" cy="51206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FFFF"/>
                </a:solidFill>
              </a:rPr>
              <a:t>“And if you call on him as Father who judges impartially according to each one’s deeds, conduct yourselves with fear throughout the time of your exile...”</a:t>
            </a:r>
          </a:p>
          <a:p>
            <a:pPr marL="0" indent="0" algn="r">
              <a:buNone/>
            </a:pPr>
            <a:r>
              <a:rPr lang="en-US" sz="2200" i="1" dirty="0">
                <a:solidFill>
                  <a:srgbClr val="FFFFFF"/>
                </a:solidFill>
              </a:rPr>
              <a:t>1 Peter 1:17, ESV</a:t>
            </a:r>
          </a:p>
          <a:p>
            <a:pPr marL="0" indent="0">
              <a:buNone/>
            </a:pPr>
            <a:endParaRPr lang="en-US" dirty="0">
              <a:solidFill>
                <a:srgbClr val="FFFFFF"/>
              </a:solidFill>
            </a:endParaRPr>
          </a:p>
        </p:txBody>
      </p:sp>
      <p:cxnSp>
        <p:nvCxnSpPr>
          <p:cNvPr id="7" name="Straight Connector 6">
            <a:extLst>
              <a:ext uri="{FF2B5EF4-FFF2-40B4-BE49-F238E27FC236}">
                <a16:creationId xmlns:a16="http://schemas.microsoft.com/office/drawing/2014/main" id="{811D2540-A1DE-4949-8C66-BE656EDF3F34}"/>
              </a:ext>
            </a:extLst>
          </p:cNvPr>
          <p:cNvCxnSpPr/>
          <p:nvPr/>
        </p:nvCxnSpPr>
        <p:spPr>
          <a:xfrm>
            <a:off x="6385560" y="676558"/>
            <a:ext cx="0" cy="525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CC0D8D2-98DE-4D5B-AF32-8EC15C5D9F4B}"/>
              </a:ext>
            </a:extLst>
          </p:cNvPr>
          <p:cNvSpPr/>
          <p:nvPr/>
        </p:nvSpPr>
        <p:spPr>
          <a:xfrm>
            <a:off x="137160" y="6105378"/>
            <a:ext cx="8869678" cy="618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Numbers 20:2-13, 1 Peter 1:13-17, 1 Peter 2:17</a:t>
            </a:r>
          </a:p>
        </p:txBody>
      </p:sp>
    </p:spTree>
    <p:extLst>
      <p:ext uri="{BB962C8B-B14F-4D97-AF65-F5344CB8AC3E}">
        <p14:creationId xmlns:p14="http://schemas.microsoft.com/office/powerpoint/2010/main" val="12797962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7DC055C-7418-4321-B36A-14ABC9D50A0A}"/>
              </a:ext>
            </a:extLst>
          </p:cNvPr>
          <p:cNvPicPr>
            <a:picLocks noChangeAspect="1"/>
          </p:cNvPicPr>
          <p:nvPr/>
        </p:nvPicPr>
        <p:blipFill rotWithShape="1">
          <a:blip r:embed="rId2">
            <a:alphaModFix amt="35000"/>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446AFB8-F2EF-42C5-AB05-5ADBAD92B734}"/>
              </a:ext>
            </a:extLst>
          </p:cNvPr>
          <p:cNvSpPr>
            <a:spLocks noGrp="1"/>
          </p:cNvSpPr>
          <p:nvPr>
            <p:ph type="title"/>
          </p:nvPr>
        </p:nvSpPr>
        <p:spPr>
          <a:xfrm>
            <a:off x="0" y="18255"/>
            <a:ext cx="9143980" cy="618979"/>
          </a:xfrm>
        </p:spPr>
        <p:txBody>
          <a:bodyPr>
            <a:normAutofit fontScale="90000"/>
          </a:bodyPr>
          <a:lstStyle/>
          <a:p>
            <a:r>
              <a:rPr lang="en-US" b="1" i="1" u="sng" dirty="0">
                <a:solidFill>
                  <a:srgbClr val="FFFFFF"/>
                </a:solidFill>
              </a:rPr>
              <a:t>Reverence, or the lack of, is seen in our…</a:t>
            </a:r>
          </a:p>
        </p:txBody>
      </p:sp>
      <p:sp>
        <p:nvSpPr>
          <p:cNvPr id="3" name="Content Placeholder 2">
            <a:extLst>
              <a:ext uri="{FF2B5EF4-FFF2-40B4-BE49-F238E27FC236}">
                <a16:creationId xmlns:a16="http://schemas.microsoft.com/office/drawing/2014/main" id="{B76EA42A-C6D5-4689-A64F-A6F183CD18A6}"/>
              </a:ext>
            </a:extLst>
          </p:cNvPr>
          <p:cNvSpPr>
            <a:spLocks noGrp="1"/>
          </p:cNvSpPr>
          <p:nvPr>
            <p:ph idx="1"/>
          </p:nvPr>
        </p:nvSpPr>
        <p:spPr>
          <a:xfrm>
            <a:off x="0" y="868681"/>
            <a:ext cx="6019800" cy="5120640"/>
          </a:xfrm>
        </p:spPr>
        <p:txBody>
          <a:bodyPr>
            <a:normAutofit/>
          </a:bodyPr>
          <a:lstStyle/>
          <a:p>
            <a:pPr marL="514350" indent="-514350">
              <a:buFont typeface="+mj-lt"/>
              <a:buAutoNum type="arabicPeriod"/>
            </a:pPr>
            <a:r>
              <a:rPr lang="en-US" dirty="0">
                <a:solidFill>
                  <a:srgbClr val="FFFFFF"/>
                </a:solidFill>
              </a:rPr>
              <a:t>…actions.</a:t>
            </a:r>
          </a:p>
          <a:p>
            <a:pPr marL="514350" indent="-514350">
              <a:buFont typeface="+mj-lt"/>
              <a:buAutoNum type="arabicPeriod"/>
            </a:pPr>
            <a:r>
              <a:rPr lang="en-US" dirty="0">
                <a:solidFill>
                  <a:srgbClr val="FFFFFF"/>
                </a:solidFill>
              </a:rPr>
              <a:t>…worship.</a:t>
            </a:r>
          </a:p>
          <a:p>
            <a:r>
              <a:rPr lang="en-US" dirty="0">
                <a:solidFill>
                  <a:srgbClr val="FFFFFF"/>
                </a:solidFill>
              </a:rPr>
              <a:t>Reverent and acceptable worship is designed to honor the one being praised.</a:t>
            </a:r>
          </a:p>
          <a:p>
            <a:r>
              <a:rPr lang="en-US" dirty="0">
                <a:solidFill>
                  <a:srgbClr val="FFFFFF"/>
                </a:solidFill>
              </a:rPr>
              <a:t>Reverent worship must be with the proper attitude.</a:t>
            </a:r>
          </a:p>
          <a:p>
            <a:r>
              <a:rPr lang="en-US" dirty="0">
                <a:solidFill>
                  <a:srgbClr val="FFFFFF"/>
                </a:solidFill>
              </a:rPr>
              <a:t>“</a:t>
            </a:r>
            <a:r>
              <a:rPr lang="en-US" dirty="0"/>
              <a:t>Ascribe to the Lord the glory due his name; worship the Lord in the splendor of holiness.”  (Psalm 29:2)</a:t>
            </a:r>
            <a:endParaRPr lang="en-US" dirty="0">
              <a:solidFill>
                <a:srgbClr val="FFFFFF"/>
              </a:solidFill>
            </a:endParaRPr>
          </a:p>
          <a:p>
            <a:endParaRPr lang="en-US" dirty="0">
              <a:solidFill>
                <a:srgbClr val="FFFFFF"/>
              </a:solidFill>
            </a:endParaRPr>
          </a:p>
        </p:txBody>
      </p:sp>
      <p:sp>
        <p:nvSpPr>
          <p:cNvPr id="8" name="Content Placeholder 2">
            <a:extLst>
              <a:ext uri="{FF2B5EF4-FFF2-40B4-BE49-F238E27FC236}">
                <a16:creationId xmlns:a16="http://schemas.microsoft.com/office/drawing/2014/main" id="{0BF133DA-6938-4B0A-BC23-8F90AEE82349}"/>
              </a:ext>
            </a:extLst>
          </p:cNvPr>
          <p:cNvSpPr txBox="1">
            <a:spLocks/>
          </p:cNvSpPr>
          <p:nvPr/>
        </p:nvSpPr>
        <p:spPr>
          <a:xfrm>
            <a:off x="6522720" y="868680"/>
            <a:ext cx="2484120" cy="512064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“Guard your steps when you go to the house of God.  To draw near to listen is better than to offer the sacrifice of fools, for they do not know that they are doing evil.”</a:t>
            </a:r>
          </a:p>
          <a:p>
            <a:pPr marL="0" indent="0" algn="r">
              <a:buNone/>
            </a:pPr>
            <a:r>
              <a:rPr lang="en-US" sz="2200" i="1" dirty="0">
                <a:solidFill>
                  <a:srgbClr val="FFFFFF"/>
                </a:solidFill>
              </a:rPr>
              <a:t>Ecclesiastes 5:1, ESV</a:t>
            </a:r>
          </a:p>
          <a:p>
            <a:pPr marL="0" indent="0">
              <a:buNone/>
            </a:pPr>
            <a:endParaRPr lang="en-US" dirty="0">
              <a:solidFill>
                <a:srgbClr val="FFFFFF"/>
              </a:solidFill>
            </a:endParaRPr>
          </a:p>
        </p:txBody>
      </p:sp>
      <p:cxnSp>
        <p:nvCxnSpPr>
          <p:cNvPr id="7" name="Straight Connector 6">
            <a:extLst>
              <a:ext uri="{FF2B5EF4-FFF2-40B4-BE49-F238E27FC236}">
                <a16:creationId xmlns:a16="http://schemas.microsoft.com/office/drawing/2014/main" id="{811D2540-A1DE-4949-8C66-BE656EDF3F34}"/>
              </a:ext>
            </a:extLst>
          </p:cNvPr>
          <p:cNvCxnSpPr/>
          <p:nvPr/>
        </p:nvCxnSpPr>
        <p:spPr>
          <a:xfrm>
            <a:off x="6385560" y="676558"/>
            <a:ext cx="0" cy="525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CC0D8D2-98DE-4D5B-AF32-8EC15C5D9F4B}"/>
              </a:ext>
            </a:extLst>
          </p:cNvPr>
          <p:cNvSpPr/>
          <p:nvPr/>
        </p:nvSpPr>
        <p:spPr>
          <a:xfrm>
            <a:off x="137160" y="6105378"/>
            <a:ext cx="8869678" cy="618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Ecclesiastes 5:1, Psalm 29:2, Leviticus 10:1-11, Jeremiah 7:21-23</a:t>
            </a:r>
          </a:p>
        </p:txBody>
      </p:sp>
    </p:spTree>
    <p:extLst>
      <p:ext uri="{BB962C8B-B14F-4D97-AF65-F5344CB8AC3E}">
        <p14:creationId xmlns:p14="http://schemas.microsoft.com/office/powerpoint/2010/main" val="335861267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7DC055C-7418-4321-B36A-14ABC9D50A0A}"/>
              </a:ext>
            </a:extLst>
          </p:cNvPr>
          <p:cNvPicPr>
            <a:picLocks noChangeAspect="1"/>
          </p:cNvPicPr>
          <p:nvPr/>
        </p:nvPicPr>
        <p:blipFill rotWithShape="1">
          <a:blip r:embed="rId2">
            <a:alphaModFix amt="35000"/>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446AFB8-F2EF-42C5-AB05-5ADBAD92B734}"/>
              </a:ext>
            </a:extLst>
          </p:cNvPr>
          <p:cNvSpPr>
            <a:spLocks noGrp="1"/>
          </p:cNvSpPr>
          <p:nvPr>
            <p:ph type="title"/>
          </p:nvPr>
        </p:nvSpPr>
        <p:spPr>
          <a:xfrm>
            <a:off x="0" y="18255"/>
            <a:ext cx="9143980" cy="618979"/>
          </a:xfrm>
        </p:spPr>
        <p:txBody>
          <a:bodyPr>
            <a:normAutofit fontScale="90000"/>
          </a:bodyPr>
          <a:lstStyle/>
          <a:p>
            <a:r>
              <a:rPr lang="en-US" b="1" i="1" u="sng" dirty="0">
                <a:solidFill>
                  <a:srgbClr val="FFFFFF"/>
                </a:solidFill>
              </a:rPr>
              <a:t>Reverence, or the lack of, is seen in our…</a:t>
            </a:r>
          </a:p>
        </p:txBody>
      </p:sp>
      <p:sp>
        <p:nvSpPr>
          <p:cNvPr id="3" name="Content Placeholder 2">
            <a:extLst>
              <a:ext uri="{FF2B5EF4-FFF2-40B4-BE49-F238E27FC236}">
                <a16:creationId xmlns:a16="http://schemas.microsoft.com/office/drawing/2014/main" id="{B76EA42A-C6D5-4689-A64F-A6F183CD18A6}"/>
              </a:ext>
            </a:extLst>
          </p:cNvPr>
          <p:cNvSpPr>
            <a:spLocks noGrp="1"/>
          </p:cNvSpPr>
          <p:nvPr>
            <p:ph idx="1"/>
          </p:nvPr>
        </p:nvSpPr>
        <p:spPr>
          <a:xfrm>
            <a:off x="0" y="868681"/>
            <a:ext cx="6019800" cy="5120640"/>
          </a:xfrm>
        </p:spPr>
        <p:txBody>
          <a:bodyPr>
            <a:normAutofit/>
          </a:bodyPr>
          <a:lstStyle/>
          <a:p>
            <a:pPr marL="514350" indent="-514350">
              <a:buFont typeface="+mj-lt"/>
              <a:buAutoNum type="arabicPeriod"/>
            </a:pPr>
            <a:r>
              <a:rPr lang="en-US" dirty="0">
                <a:solidFill>
                  <a:srgbClr val="FFFFFF"/>
                </a:solidFill>
              </a:rPr>
              <a:t>…actions.</a:t>
            </a:r>
          </a:p>
          <a:p>
            <a:pPr marL="514350" indent="-514350">
              <a:buFont typeface="+mj-lt"/>
              <a:buAutoNum type="arabicPeriod"/>
            </a:pPr>
            <a:r>
              <a:rPr lang="en-US" dirty="0">
                <a:solidFill>
                  <a:srgbClr val="FFFFFF"/>
                </a:solidFill>
              </a:rPr>
              <a:t>…worship.</a:t>
            </a:r>
          </a:p>
          <a:p>
            <a:pPr marL="514350" indent="-514350">
              <a:buFont typeface="+mj-lt"/>
              <a:buAutoNum type="arabicPeriod"/>
            </a:pPr>
            <a:r>
              <a:rPr lang="en-US" dirty="0">
                <a:solidFill>
                  <a:srgbClr val="FFFFFF"/>
                </a:solidFill>
              </a:rPr>
              <a:t>…speech.</a:t>
            </a:r>
          </a:p>
          <a:p>
            <a:r>
              <a:rPr lang="en-US" dirty="0">
                <a:solidFill>
                  <a:srgbClr val="FFFFFF"/>
                </a:solidFill>
              </a:rPr>
              <a:t>Our speech is one of the easiest ways to honor God.</a:t>
            </a:r>
          </a:p>
          <a:p>
            <a:r>
              <a:rPr lang="en-US" dirty="0">
                <a:solidFill>
                  <a:srgbClr val="FFFFFF"/>
                </a:solidFill>
              </a:rPr>
              <a:t>It is also one of the easiest ways to be irreverent.  </a:t>
            </a:r>
          </a:p>
          <a:p>
            <a:r>
              <a:rPr lang="en-US" dirty="0">
                <a:solidFill>
                  <a:srgbClr val="FFFFFF"/>
                </a:solidFill>
              </a:rPr>
              <a:t>Examples:  Euphemisms are words used as substitutions in order to be “less offensive or objectionable.”  Yet, they still represent the original word.</a:t>
            </a:r>
          </a:p>
        </p:txBody>
      </p:sp>
      <p:sp>
        <p:nvSpPr>
          <p:cNvPr id="8" name="Content Placeholder 2">
            <a:extLst>
              <a:ext uri="{FF2B5EF4-FFF2-40B4-BE49-F238E27FC236}">
                <a16:creationId xmlns:a16="http://schemas.microsoft.com/office/drawing/2014/main" id="{0BF133DA-6938-4B0A-BC23-8F90AEE82349}"/>
              </a:ext>
            </a:extLst>
          </p:cNvPr>
          <p:cNvSpPr txBox="1">
            <a:spLocks/>
          </p:cNvSpPr>
          <p:nvPr/>
        </p:nvSpPr>
        <p:spPr>
          <a:xfrm>
            <a:off x="6385560" y="868680"/>
            <a:ext cx="2672171" cy="51206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t>“But above all, my brothers, do not swear, either by heaven or by earth or by any other oath, but let your ‘yes’ be yes and your ‘no’ be no, so that you may not fall under condemnation.”</a:t>
            </a:r>
          </a:p>
          <a:p>
            <a:pPr marL="0" indent="0" algn="r">
              <a:buNone/>
            </a:pPr>
            <a:r>
              <a:rPr lang="en-US" sz="2200" i="1" dirty="0">
                <a:solidFill>
                  <a:srgbClr val="FFFFFF"/>
                </a:solidFill>
              </a:rPr>
              <a:t>James 5:12, ESV</a:t>
            </a:r>
          </a:p>
          <a:p>
            <a:pPr marL="0" indent="0">
              <a:buNone/>
            </a:pPr>
            <a:endParaRPr lang="en-US" dirty="0">
              <a:solidFill>
                <a:srgbClr val="FFFFFF"/>
              </a:solidFill>
            </a:endParaRPr>
          </a:p>
        </p:txBody>
      </p:sp>
      <p:cxnSp>
        <p:nvCxnSpPr>
          <p:cNvPr id="7" name="Straight Connector 6">
            <a:extLst>
              <a:ext uri="{FF2B5EF4-FFF2-40B4-BE49-F238E27FC236}">
                <a16:creationId xmlns:a16="http://schemas.microsoft.com/office/drawing/2014/main" id="{811D2540-A1DE-4949-8C66-BE656EDF3F34}"/>
              </a:ext>
            </a:extLst>
          </p:cNvPr>
          <p:cNvCxnSpPr/>
          <p:nvPr/>
        </p:nvCxnSpPr>
        <p:spPr>
          <a:xfrm>
            <a:off x="6385560" y="676558"/>
            <a:ext cx="0" cy="525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CC0D8D2-98DE-4D5B-AF32-8EC15C5D9F4B}"/>
              </a:ext>
            </a:extLst>
          </p:cNvPr>
          <p:cNvSpPr/>
          <p:nvPr/>
        </p:nvSpPr>
        <p:spPr>
          <a:xfrm>
            <a:off x="137160" y="6105378"/>
            <a:ext cx="8869678" cy="618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Hebrews 13:12, Matthew 12:36, Ephesians 5:4, James 5:12</a:t>
            </a:r>
          </a:p>
        </p:txBody>
      </p:sp>
    </p:spTree>
    <p:extLst>
      <p:ext uri="{BB962C8B-B14F-4D97-AF65-F5344CB8AC3E}">
        <p14:creationId xmlns:p14="http://schemas.microsoft.com/office/powerpoint/2010/main" val="160013031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7DC055C-7418-4321-B36A-14ABC9D50A0A}"/>
              </a:ext>
            </a:extLst>
          </p:cNvPr>
          <p:cNvPicPr>
            <a:picLocks noChangeAspect="1"/>
          </p:cNvPicPr>
          <p:nvPr/>
        </p:nvPicPr>
        <p:blipFill rotWithShape="1">
          <a:blip r:embed="rId2">
            <a:alphaModFix amt="35000"/>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446AFB8-F2EF-42C5-AB05-5ADBAD92B734}"/>
              </a:ext>
            </a:extLst>
          </p:cNvPr>
          <p:cNvSpPr>
            <a:spLocks noGrp="1"/>
          </p:cNvSpPr>
          <p:nvPr>
            <p:ph type="title"/>
          </p:nvPr>
        </p:nvSpPr>
        <p:spPr>
          <a:xfrm>
            <a:off x="0" y="18255"/>
            <a:ext cx="9143980" cy="618979"/>
          </a:xfrm>
        </p:spPr>
        <p:txBody>
          <a:bodyPr>
            <a:normAutofit fontScale="90000"/>
          </a:bodyPr>
          <a:lstStyle/>
          <a:p>
            <a:r>
              <a:rPr lang="en-US" b="1" i="1" u="sng" dirty="0">
                <a:solidFill>
                  <a:srgbClr val="FFFFFF"/>
                </a:solidFill>
              </a:rPr>
              <a:t>Euphemisms</a:t>
            </a:r>
          </a:p>
        </p:txBody>
      </p:sp>
      <p:sp>
        <p:nvSpPr>
          <p:cNvPr id="3" name="Content Placeholder 2">
            <a:extLst>
              <a:ext uri="{FF2B5EF4-FFF2-40B4-BE49-F238E27FC236}">
                <a16:creationId xmlns:a16="http://schemas.microsoft.com/office/drawing/2014/main" id="{B76EA42A-C6D5-4689-A64F-A6F183CD18A6}"/>
              </a:ext>
            </a:extLst>
          </p:cNvPr>
          <p:cNvSpPr>
            <a:spLocks noGrp="1"/>
          </p:cNvSpPr>
          <p:nvPr>
            <p:ph idx="1"/>
          </p:nvPr>
        </p:nvSpPr>
        <p:spPr>
          <a:xfrm>
            <a:off x="-1" y="868681"/>
            <a:ext cx="9143979" cy="5120640"/>
          </a:xfrm>
        </p:spPr>
        <p:txBody>
          <a:bodyPr>
            <a:normAutofit/>
          </a:bodyPr>
          <a:lstStyle/>
          <a:p>
            <a:pPr marL="514350" indent="-514350">
              <a:buFont typeface="+mj-lt"/>
              <a:buAutoNum type="arabicPeriod"/>
            </a:pPr>
            <a:r>
              <a:rPr lang="en-US" dirty="0">
                <a:solidFill>
                  <a:srgbClr val="FFFFFF"/>
                </a:solidFill>
              </a:rPr>
              <a:t>OMG – This stands for “O My God.”</a:t>
            </a:r>
          </a:p>
          <a:p>
            <a:pPr marL="514350" indent="-514350">
              <a:buFont typeface="+mj-lt"/>
              <a:buAutoNum type="arabicPeriod"/>
            </a:pPr>
            <a:r>
              <a:rPr lang="en-US" dirty="0">
                <a:solidFill>
                  <a:srgbClr val="FFFFFF"/>
                </a:solidFill>
              </a:rPr>
              <a:t>Gee – Euphemistic construction of the name of Jesus.</a:t>
            </a:r>
          </a:p>
          <a:p>
            <a:pPr marL="514350" indent="-514350">
              <a:buFont typeface="+mj-lt"/>
              <a:buAutoNum type="arabicPeriod"/>
            </a:pPr>
            <a:r>
              <a:rPr lang="en-US" dirty="0">
                <a:solidFill>
                  <a:srgbClr val="FFFFFF"/>
                </a:solidFill>
              </a:rPr>
              <a:t>Gosh, Golly – Euphemistic construction of the name of God.</a:t>
            </a:r>
          </a:p>
          <a:p>
            <a:pPr marL="514350" indent="-514350">
              <a:buFont typeface="+mj-lt"/>
              <a:buAutoNum type="arabicPeriod"/>
            </a:pPr>
            <a:r>
              <a:rPr lang="en-US" dirty="0">
                <a:solidFill>
                  <a:srgbClr val="FFFFFF"/>
                </a:solidFill>
              </a:rPr>
              <a:t>Good Gracious, Good Grief and My Goodness – all oaths that are euphemisms for God.</a:t>
            </a:r>
          </a:p>
          <a:p>
            <a:pPr marL="0" indent="0">
              <a:buNone/>
            </a:pPr>
            <a:endParaRPr lang="en-US" dirty="0">
              <a:solidFill>
                <a:srgbClr val="FFFFFF"/>
              </a:solidFill>
            </a:endParaRPr>
          </a:p>
          <a:p>
            <a:pPr marL="0" indent="0">
              <a:buNone/>
            </a:pPr>
            <a:r>
              <a:rPr lang="en-US" dirty="0">
                <a:solidFill>
                  <a:srgbClr val="FFFFFF"/>
                </a:solidFill>
              </a:rPr>
              <a:t>When used reverently, we can use the names of God, Jesus and the Holy Spirit  in our conversations.  However, we should not flippantly nor vainly use God’s name nor anything that represents His name!</a:t>
            </a:r>
          </a:p>
        </p:txBody>
      </p:sp>
    </p:spTree>
    <p:extLst>
      <p:ext uri="{BB962C8B-B14F-4D97-AF65-F5344CB8AC3E}">
        <p14:creationId xmlns:p14="http://schemas.microsoft.com/office/powerpoint/2010/main" val="307082317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7DC055C-7418-4321-B36A-14ABC9D50A0A}"/>
              </a:ext>
            </a:extLst>
          </p:cNvPr>
          <p:cNvPicPr>
            <a:picLocks noChangeAspect="1"/>
          </p:cNvPicPr>
          <p:nvPr/>
        </p:nvPicPr>
        <p:blipFill rotWithShape="1">
          <a:blip r:embed="rId2">
            <a:alphaModFix amt="35000"/>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446AFB8-F2EF-42C5-AB05-5ADBAD92B734}"/>
              </a:ext>
            </a:extLst>
          </p:cNvPr>
          <p:cNvSpPr>
            <a:spLocks noGrp="1"/>
          </p:cNvSpPr>
          <p:nvPr>
            <p:ph type="title"/>
          </p:nvPr>
        </p:nvSpPr>
        <p:spPr>
          <a:xfrm>
            <a:off x="0" y="18255"/>
            <a:ext cx="9143980" cy="618979"/>
          </a:xfrm>
        </p:spPr>
        <p:txBody>
          <a:bodyPr>
            <a:normAutofit fontScale="90000"/>
          </a:bodyPr>
          <a:lstStyle/>
          <a:p>
            <a:r>
              <a:rPr lang="en-US" b="1" i="1" u="sng" dirty="0">
                <a:solidFill>
                  <a:srgbClr val="FFFFFF"/>
                </a:solidFill>
              </a:rPr>
              <a:t>Consequences of Irreverent Behavior</a:t>
            </a:r>
          </a:p>
        </p:txBody>
      </p:sp>
      <p:sp>
        <p:nvSpPr>
          <p:cNvPr id="3" name="Content Placeholder 2">
            <a:extLst>
              <a:ext uri="{FF2B5EF4-FFF2-40B4-BE49-F238E27FC236}">
                <a16:creationId xmlns:a16="http://schemas.microsoft.com/office/drawing/2014/main" id="{B76EA42A-C6D5-4689-A64F-A6F183CD18A6}"/>
              </a:ext>
            </a:extLst>
          </p:cNvPr>
          <p:cNvSpPr>
            <a:spLocks noGrp="1"/>
          </p:cNvSpPr>
          <p:nvPr>
            <p:ph idx="1"/>
          </p:nvPr>
        </p:nvSpPr>
        <p:spPr>
          <a:xfrm>
            <a:off x="0" y="868681"/>
            <a:ext cx="6019800" cy="5120640"/>
          </a:xfrm>
        </p:spPr>
        <p:txBody>
          <a:bodyPr>
            <a:normAutofit/>
          </a:bodyPr>
          <a:lstStyle/>
          <a:p>
            <a:pPr marL="514350" indent="-514350">
              <a:buFont typeface="+mj-lt"/>
              <a:buAutoNum type="arabicPeriod"/>
            </a:pPr>
            <a:r>
              <a:rPr lang="en-US" dirty="0">
                <a:solidFill>
                  <a:srgbClr val="FFFFFF"/>
                </a:solidFill>
              </a:rPr>
              <a:t>In short, “the Lord will not hold him guiltless who takes His name in vain.”  (Exodus 20:3)</a:t>
            </a:r>
          </a:p>
        </p:txBody>
      </p:sp>
      <p:sp>
        <p:nvSpPr>
          <p:cNvPr id="8" name="Content Placeholder 2">
            <a:extLst>
              <a:ext uri="{FF2B5EF4-FFF2-40B4-BE49-F238E27FC236}">
                <a16:creationId xmlns:a16="http://schemas.microsoft.com/office/drawing/2014/main" id="{0BF133DA-6938-4B0A-BC23-8F90AEE82349}"/>
              </a:ext>
            </a:extLst>
          </p:cNvPr>
          <p:cNvSpPr txBox="1">
            <a:spLocks/>
          </p:cNvSpPr>
          <p:nvPr/>
        </p:nvSpPr>
        <p:spPr>
          <a:xfrm>
            <a:off x="6385560" y="868680"/>
            <a:ext cx="2672171" cy="51206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t>“…for our God is a consuming fire.”</a:t>
            </a:r>
          </a:p>
          <a:p>
            <a:pPr marL="0" indent="0" algn="r">
              <a:buNone/>
            </a:pPr>
            <a:r>
              <a:rPr lang="en-US" sz="2200" i="1" dirty="0">
                <a:solidFill>
                  <a:srgbClr val="FFFFFF"/>
                </a:solidFill>
              </a:rPr>
              <a:t>Hebrews 12:28-29, ESV</a:t>
            </a:r>
          </a:p>
          <a:p>
            <a:pPr marL="0" indent="0">
              <a:buNone/>
            </a:pPr>
            <a:endParaRPr lang="en-US" dirty="0">
              <a:solidFill>
                <a:srgbClr val="FFFFFF"/>
              </a:solidFill>
            </a:endParaRPr>
          </a:p>
        </p:txBody>
      </p:sp>
      <p:cxnSp>
        <p:nvCxnSpPr>
          <p:cNvPr id="7" name="Straight Connector 6">
            <a:extLst>
              <a:ext uri="{FF2B5EF4-FFF2-40B4-BE49-F238E27FC236}">
                <a16:creationId xmlns:a16="http://schemas.microsoft.com/office/drawing/2014/main" id="{811D2540-A1DE-4949-8C66-BE656EDF3F34}"/>
              </a:ext>
            </a:extLst>
          </p:cNvPr>
          <p:cNvCxnSpPr/>
          <p:nvPr/>
        </p:nvCxnSpPr>
        <p:spPr>
          <a:xfrm>
            <a:off x="6385560" y="676558"/>
            <a:ext cx="0" cy="525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CC0D8D2-98DE-4D5B-AF32-8EC15C5D9F4B}"/>
              </a:ext>
            </a:extLst>
          </p:cNvPr>
          <p:cNvSpPr/>
          <p:nvPr/>
        </p:nvSpPr>
        <p:spPr>
          <a:xfrm>
            <a:off x="137160" y="6105378"/>
            <a:ext cx="8869678" cy="618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Exodus 20:3, Hebrews 12:28-29</a:t>
            </a:r>
          </a:p>
        </p:txBody>
      </p:sp>
    </p:spTree>
    <p:extLst>
      <p:ext uri="{BB962C8B-B14F-4D97-AF65-F5344CB8AC3E}">
        <p14:creationId xmlns:p14="http://schemas.microsoft.com/office/powerpoint/2010/main" val="297355910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7DC055C-7418-4321-B36A-14ABC9D50A0A}"/>
              </a:ext>
            </a:extLst>
          </p:cNvPr>
          <p:cNvPicPr>
            <a:picLocks noChangeAspect="1"/>
          </p:cNvPicPr>
          <p:nvPr/>
        </p:nvPicPr>
        <p:blipFill rotWithShape="1">
          <a:blip r:embed="rId2">
            <a:alphaModFix amt="35000"/>
          </a:blip>
          <a:srcRect r="11334"/>
          <a:stretch/>
        </p:blipFill>
        <p:spPr>
          <a:xfrm>
            <a:off x="20" y="10"/>
            <a:ext cx="9143980" cy="6857990"/>
          </a:xfrm>
          <a:prstGeom prst="rect">
            <a:avLst/>
          </a:prstGeom>
        </p:spPr>
      </p:pic>
      <p:sp>
        <p:nvSpPr>
          <p:cNvPr id="2" name="Title 1">
            <a:extLst>
              <a:ext uri="{FF2B5EF4-FFF2-40B4-BE49-F238E27FC236}">
                <a16:creationId xmlns:a16="http://schemas.microsoft.com/office/drawing/2014/main" id="{1446AFB8-F2EF-42C5-AB05-5ADBAD92B734}"/>
              </a:ext>
            </a:extLst>
          </p:cNvPr>
          <p:cNvSpPr>
            <a:spLocks noGrp="1"/>
          </p:cNvSpPr>
          <p:nvPr>
            <p:ph type="title"/>
          </p:nvPr>
        </p:nvSpPr>
        <p:spPr>
          <a:xfrm>
            <a:off x="0" y="18255"/>
            <a:ext cx="9143980" cy="618979"/>
          </a:xfrm>
        </p:spPr>
        <p:txBody>
          <a:bodyPr>
            <a:normAutofit fontScale="90000"/>
          </a:bodyPr>
          <a:lstStyle/>
          <a:p>
            <a:r>
              <a:rPr lang="en-US" b="1" i="1" u="sng" dirty="0">
                <a:solidFill>
                  <a:srgbClr val="FFFFFF"/>
                </a:solidFill>
              </a:rPr>
              <a:t>Developing the Proper Reverence for God</a:t>
            </a:r>
          </a:p>
        </p:txBody>
      </p:sp>
      <p:sp>
        <p:nvSpPr>
          <p:cNvPr id="3" name="Content Placeholder 2">
            <a:extLst>
              <a:ext uri="{FF2B5EF4-FFF2-40B4-BE49-F238E27FC236}">
                <a16:creationId xmlns:a16="http://schemas.microsoft.com/office/drawing/2014/main" id="{B76EA42A-C6D5-4689-A64F-A6F183CD18A6}"/>
              </a:ext>
            </a:extLst>
          </p:cNvPr>
          <p:cNvSpPr>
            <a:spLocks noGrp="1"/>
          </p:cNvSpPr>
          <p:nvPr>
            <p:ph idx="1"/>
          </p:nvPr>
        </p:nvSpPr>
        <p:spPr>
          <a:xfrm>
            <a:off x="0" y="868681"/>
            <a:ext cx="6019800" cy="5120640"/>
          </a:xfrm>
        </p:spPr>
        <p:txBody>
          <a:bodyPr>
            <a:normAutofit lnSpcReduction="10000"/>
          </a:bodyPr>
          <a:lstStyle/>
          <a:p>
            <a:pPr marL="514350" indent="-514350">
              <a:buFont typeface="+mj-lt"/>
              <a:buAutoNum type="arabicPeriod"/>
            </a:pPr>
            <a:r>
              <a:rPr lang="en-US" dirty="0">
                <a:solidFill>
                  <a:srgbClr val="FFFFFF"/>
                </a:solidFill>
              </a:rPr>
              <a:t>Remind ourselves who God is.</a:t>
            </a:r>
          </a:p>
          <a:p>
            <a:pPr marL="514350" indent="-514350">
              <a:buFont typeface="+mj-lt"/>
              <a:buAutoNum type="arabicPeriod"/>
            </a:pPr>
            <a:r>
              <a:rPr lang="en-US" dirty="0">
                <a:solidFill>
                  <a:srgbClr val="FFFFFF"/>
                </a:solidFill>
              </a:rPr>
              <a:t>Remind ourselves of what God has done.</a:t>
            </a:r>
          </a:p>
          <a:p>
            <a:pPr marL="0" indent="0">
              <a:buNone/>
            </a:pPr>
            <a:endParaRPr lang="en-US" dirty="0">
              <a:solidFill>
                <a:srgbClr val="FFFFFF"/>
              </a:solidFill>
            </a:endParaRPr>
          </a:p>
          <a:p>
            <a:pPr marL="0" indent="0">
              <a:buNone/>
            </a:pPr>
            <a:endParaRPr lang="en-US" dirty="0">
              <a:solidFill>
                <a:srgbClr val="FFFFFF"/>
              </a:solidFill>
            </a:endParaRPr>
          </a:p>
          <a:p>
            <a:pPr marL="0" indent="0" algn="ctr">
              <a:buNone/>
            </a:pPr>
            <a:r>
              <a:rPr lang="en-US" sz="3600" dirty="0"/>
              <a:t>“Let us hear the conclusion of the whole matter: Fear God and keep His commandments, for this is man’s all.”   </a:t>
            </a:r>
          </a:p>
          <a:p>
            <a:pPr marL="0" indent="0" algn="r">
              <a:buNone/>
            </a:pPr>
            <a:r>
              <a:rPr lang="en-US" dirty="0"/>
              <a:t>- Ecclesiastes 12:13, NKJV</a:t>
            </a:r>
          </a:p>
          <a:p>
            <a:pPr marL="0" indent="0">
              <a:buNone/>
            </a:pPr>
            <a:r>
              <a:rPr lang="en-US" dirty="0">
                <a:solidFill>
                  <a:srgbClr val="FFFFFF"/>
                </a:solidFill>
              </a:rPr>
              <a:t>  </a:t>
            </a:r>
          </a:p>
        </p:txBody>
      </p:sp>
      <p:sp>
        <p:nvSpPr>
          <p:cNvPr id="8" name="Content Placeholder 2">
            <a:extLst>
              <a:ext uri="{FF2B5EF4-FFF2-40B4-BE49-F238E27FC236}">
                <a16:creationId xmlns:a16="http://schemas.microsoft.com/office/drawing/2014/main" id="{0BF133DA-6938-4B0A-BC23-8F90AEE82349}"/>
              </a:ext>
            </a:extLst>
          </p:cNvPr>
          <p:cNvSpPr txBox="1">
            <a:spLocks/>
          </p:cNvSpPr>
          <p:nvPr/>
        </p:nvSpPr>
        <p:spPr>
          <a:xfrm>
            <a:off x="6385560" y="868680"/>
            <a:ext cx="2672171" cy="51206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dirty="0"/>
              <a:t>“Let all the earth fear the Lord; let all the inhabitants of the world stand in awe of Him!”</a:t>
            </a:r>
          </a:p>
          <a:p>
            <a:pPr marL="0" indent="0" algn="r">
              <a:buNone/>
            </a:pPr>
            <a:r>
              <a:rPr lang="en-US" sz="2200" i="1" dirty="0">
                <a:solidFill>
                  <a:srgbClr val="FFFFFF"/>
                </a:solidFill>
              </a:rPr>
              <a:t>Psalm 33:8, ESV</a:t>
            </a:r>
          </a:p>
          <a:p>
            <a:pPr marL="0" indent="0">
              <a:buNone/>
            </a:pPr>
            <a:endParaRPr lang="en-US" dirty="0">
              <a:solidFill>
                <a:srgbClr val="FFFFFF"/>
              </a:solidFill>
            </a:endParaRPr>
          </a:p>
        </p:txBody>
      </p:sp>
      <p:cxnSp>
        <p:nvCxnSpPr>
          <p:cNvPr id="7" name="Straight Connector 6">
            <a:extLst>
              <a:ext uri="{FF2B5EF4-FFF2-40B4-BE49-F238E27FC236}">
                <a16:creationId xmlns:a16="http://schemas.microsoft.com/office/drawing/2014/main" id="{811D2540-A1DE-4949-8C66-BE656EDF3F34}"/>
              </a:ext>
            </a:extLst>
          </p:cNvPr>
          <p:cNvCxnSpPr/>
          <p:nvPr/>
        </p:nvCxnSpPr>
        <p:spPr>
          <a:xfrm>
            <a:off x="6385560" y="676558"/>
            <a:ext cx="0" cy="5257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0CC0D8D2-98DE-4D5B-AF32-8EC15C5D9F4B}"/>
              </a:ext>
            </a:extLst>
          </p:cNvPr>
          <p:cNvSpPr/>
          <p:nvPr/>
        </p:nvSpPr>
        <p:spPr>
          <a:xfrm>
            <a:off x="-1" y="6105378"/>
            <a:ext cx="9143979" cy="6189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Exodus 3:5, Joshua 5:15, Nehemiah 8:5, Job 40:4, Revelation 11:16, Psalm 33:8, 1 Peter 1:13-21</a:t>
            </a:r>
          </a:p>
        </p:txBody>
      </p:sp>
    </p:spTree>
    <p:extLst>
      <p:ext uri="{BB962C8B-B14F-4D97-AF65-F5344CB8AC3E}">
        <p14:creationId xmlns:p14="http://schemas.microsoft.com/office/powerpoint/2010/main" val="230529856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707</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Showing Reverence for God</vt:lpstr>
      <vt:lpstr>Reverence Defined</vt:lpstr>
      <vt:lpstr>Reverence, or the lack of, is seen in our…</vt:lpstr>
      <vt:lpstr>Reverence, or the lack of, is seen in our…</vt:lpstr>
      <vt:lpstr>Reverence, or the lack of, is seen in our…</vt:lpstr>
      <vt:lpstr>Euphemisms</vt:lpstr>
      <vt:lpstr>Consequences of Irreverent Behavior</vt:lpstr>
      <vt:lpstr>Developing the Proper Reverence for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Jeb Holt</dc:creator>
  <cp:lastModifiedBy>Jeb Holt</cp:lastModifiedBy>
  <cp:revision>9</cp:revision>
  <dcterms:created xsi:type="dcterms:W3CDTF">2019-09-29T19:09:14Z</dcterms:created>
  <dcterms:modified xsi:type="dcterms:W3CDTF">2019-09-29T20:48:13Z</dcterms:modified>
</cp:coreProperties>
</file>