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9" r:id="rId3"/>
    <p:sldId id="256"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A1517C-2519-4E91-BE31-C27D1718475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371418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1517C-2519-4E91-BE31-C27D1718475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73976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1517C-2519-4E91-BE31-C27D1718475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2800231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A1517C-2519-4E91-BE31-C27D1718475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4190142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A1517C-2519-4E91-BE31-C27D17184750}"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776242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A1517C-2519-4E91-BE31-C27D17184750}"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2964852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A1517C-2519-4E91-BE31-C27D17184750}" type="datetimeFigureOut">
              <a:rPr lang="en-US" smtClean="0"/>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69059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A1517C-2519-4E91-BE31-C27D17184750}" type="datetimeFigureOut">
              <a:rPr lang="en-US" smtClean="0"/>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208127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1517C-2519-4E91-BE31-C27D17184750}" type="datetimeFigureOut">
              <a:rPr lang="en-US" smtClean="0"/>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2136031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A1517C-2519-4E91-BE31-C27D17184750}"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367237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A1517C-2519-4E91-BE31-C27D17184750}"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42329-CF1F-4AF7-A942-56A3708629E9}" type="slidenum">
              <a:rPr lang="en-US" smtClean="0"/>
              <a:t>‹#›</a:t>
            </a:fld>
            <a:endParaRPr lang="en-US"/>
          </a:p>
        </p:txBody>
      </p:sp>
    </p:spTree>
    <p:extLst>
      <p:ext uri="{BB962C8B-B14F-4D97-AF65-F5344CB8AC3E}">
        <p14:creationId xmlns:p14="http://schemas.microsoft.com/office/powerpoint/2010/main" val="176370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1517C-2519-4E91-BE31-C27D17184750}" type="datetimeFigureOut">
              <a:rPr lang="en-US" smtClean="0"/>
              <a:t>12/1/2019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42329-CF1F-4AF7-A942-56A3708629E9}" type="slidenum">
              <a:rPr lang="en-US" smtClean="0"/>
              <a:t>‹#›</a:t>
            </a:fld>
            <a:endParaRPr lang="en-US"/>
          </a:p>
        </p:txBody>
      </p:sp>
    </p:spTree>
    <p:extLst>
      <p:ext uri="{BB962C8B-B14F-4D97-AF65-F5344CB8AC3E}">
        <p14:creationId xmlns:p14="http://schemas.microsoft.com/office/powerpoint/2010/main" val="3273138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3722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3E5E-954F-4D7D-8E9E-60DE907A0F14}"/>
              </a:ext>
            </a:extLst>
          </p:cNvPr>
          <p:cNvSpPr>
            <a:spLocks noGrp="1"/>
          </p:cNvSpPr>
          <p:nvPr>
            <p:ph type="title"/>
          </p:nvPr>
        </p:nvSpPr>
        <p:spPr>
          <a:xfrm>
            <a:off x="-1" y="1"/>
            <a:ext cx="4514413" cy="880308"/>
          </a:xfrm>
        </p:spPr>
        <p:txBody>
          <a:bodyPr>
            <a:noAutofit/>
          </a:bodyPr>
          <a:lstStyle/>
          <a:p>
            <a:r>
              <a:rPr lang="en-US" sz="3600" b="1" u="sng" dirty="0"/>
              <a:t>Being a Good Follower</a:t>
            </a:r>
          </a:p>
        </p:txBody>
      </p:sp>
      <p:sp>
        <p:nvSpPr>
          <p:cNvPr id="15" name="Content Placeholder 8">
            <a:extLst>
              <a:ext uri="{FF2B5EF4-FFF2-40B4-BE49-F238E27FC236}">
                <a16:creationId xmlns:a16="http://schemas.microsoft.com/office/drawing/2014/main" id="{8146556A-C648-45EB-AA2D-A64C5E80D6DC}"/>
              </a:ext>
            </a:extLst>
          </p:cNvPr>
          <p:cNvSpPr>
            <a:spLocks noGrp="1"/>
          </p:cNvSpPr>
          <p:nvPr>
            <p:ph idx="1"/>
          </p:nvPr>
        </p:nvSpPr>
        <p:spPr>
          <a:xfrm>
            <a:off x="-1" y="773725"/>
            <a:ext cx="4346917" cy="3108958"/>
          </a:xfrm>
        </p:spPr>
        <p:txBody>
          <a:bodyPr anchor="t">
            <a:normAutofit lnSpcReduction="10000"/>
          </a:bodyPr>
          <a:lstStyle/>
          <a:p>
            <a:pPr marL="463550" indent="-463550">
              <a:buFont typeface="+mj-lt"/>
              <a:buAutoNum type="arabicPeriod"/>
            </a:pPr>
            <a:r>
              <a:rPr lang="en-US" dirty="0"/>
              <a:t>Know the leader (Don’t get out in front).</a:t>
            </a:r>
          </a:p>
          <a:p>
            <a:pPr marL="463550" indent="-463550">
              <a:buFont typeface="+mj-lt"/>
              <a:buAutoNum type="arabicPeriod"/>
            </a:pPr>
            <a:r>
              <a:rPr lang="en-US" dirty="0"/>
              <a:t>Don’t follow from a distance.</a:t>
            </a:r>
          </a:p>
          <a:p>
            <a:r>
              <a:rPr lang="en-US" sz="2200" dirty="0"/>
              <a:t>It’s a sign that we are fearful.</a:t>
            </a:r>
          </a:p>
          <a:p>
            <a:r>
              <a:rPr lang="en-US" sz="2200" dirty="0"/>
              <a:t>It makes it easier to deny Christ, to follow sin and error and to be a spectator.</a:t>
            </a:r>
          </a:p>
          <a:p>
            <a:endParaRPr lang="en-US" dirty="0"/>
          </a:p>
        </p:txBody>
      </p:sp>
      <p:sp>
        <p:nvSpPr>
          <p:cNvPr id="20" name="Freeform: Shape 1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picture containing man, standing&#10;&#10;Description automatically generated">
            <a:extLst>
              <a:ext uri="{FF2B5EF4-FFF2-40B4-BE49-F238E27FC236}">
                <a16:creationId xmlns:a16="http://schemas.microsoft.com/office/drawing/2014/main" id="{5553A68B-16EE-4B10-A611-869AE6894CAB}"/>
              </a:ext>
            </a:extLst>
          </p:cNvPr>
          <p:cNvPicPr>
            <a:picLocks noChangeAspect="1"/>
          </p:cNvPicPr>
          <p:nvPr/>
        </p:nvPicPr>
        <p:blipFill rotWithShape="1">
          <a:blip r:embed="rId2">
            <a:extLst>
              <a:ext uri="{28A0092B-C50C-407E-A947-70E740481C1C}">
                <a14:useLocalDpi xmlns:a14="http://schemas.microsoft.com/office/drawing/2010/main" val="0"/>
              </a:ext>
            </a:extLst>
          </a:blip>
          <a:srcRect r="11271"/>
          <a:stretch/>
        </p:blipFill>
        <p:spPr>
          <a:xfrm>
            <a:off x="4625884" y="10"/>
            <a:ext cx="4518116"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cxnSp>
        <p:nvCxnSpPr>
          <p:cNvPr id="7" name="Straight Connector 6">
            <a:extLst>
              <a:ext uri="{FF2B5EF4-FFF2-40B4-BE49-F238E27FC236}">
                <a16:creationId xmlns:a16="http://schemas.microsoft.com/office/drawing/2014/main" id="{A9584F26-98BD-4F83-AC2F-84C514297FC7}"/>
              </a:ext>
            </a:extLst>
          </p:cNvPr>
          <p:cNvCxnSpPr/>
          <p:nvPr/>
        </p:nvCxnSpPr>
        <p:spPr>
          <a:xfrm>
            <a:off x="151232" y="4037428"/>
            <a:ext cx="39389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33AB0EC-8898-49F4-833C-A06B753FC79F}"/>
              </a:ext>
            </a:extLst>
          </p:cNvPr>
          <p:cNvSpPr txBox="1"/>
          <p:nvPr/>
        </p:nvSpPr>
        <p:spPr>
          <a:xfrm>
            <a:off x="4797083" y="5205046"/>
            <a:ext cx="4346917" cy="1652944"/>
          </a:xfrm>
          <a:prstGeom prst="rect">
            <a:avLst/>
          </a:prstGeom>
          <a:solidFill>
            <a:schemeClr val="bg1">
              <a:lumMod val="75000"/>
              <a:lumOff val="25000"/>
            </a:schemeClr>
          </a:solidFill>
        </p:spPr>
        <p:txBody>
          <a:bodyPr wrap="square" numCol="2" rtlCol="0">
            <a:normAutofit fontScale="92500" lnSpcReduction="20000"/>
          </a:bodyPr>
          <a:lstStyle/>
          <a:p>
            <a:r>
              <a:rPr lang="en-US" b="1" u="sng" dirty="0"/>
              <a:t>Key Verses</a:t>
            </a:r>
          </a:p>
          <a:p>
            <a:r>
              <a:rPr lang="en-US" dirty="0"/>
              <a:t>Matthew 26:57ff</a:t>
            </a:r>
          </a:p>
          <a:p>
            <a:r>
              <a:rPr lang="en-US" dirty="0"/>
              <a:t>Matthew 10:27-31</a:t>
            </a:r>
          </a:p>
          <a:p>
            <a:r>
              <a:rPr lang="en-US" dirty="0"/>
              <a:t>John 12:37-43</a:t>
            </a:r>
          </a:p>
          <a:p>
            <a:r>
              <a:rPr lang="en-US" dirty="0"/>
              <a:t>1 Thess. 5:21</a:t>
            </a:r>
          </a:p>
          <a:p>
            <a:r>
              <a:rPr lang="en-US" dirty="0"/>
              <a:t>2 Timothy 1:13</a:t>
            </a:r>
          </a:p>
          <a:p>
            <a:r>
              <a:rPr lang="en-US" dirty="0"/>
              <a:t>1 Samuel 15:2</a:t>
            </a:r>
          </a:p>
          <a:p>
            <a:r>
              <a:rPr lang="en-US" dirty="0"/>
              <a:t>Deut. 25:17-18</a:t>
            </a:r>
          </a:p>
          <a:p>
            <a:r>
              <a:rPr lang="en-US" dirty="0"/>
              <a:t>1 Peter 5:8</a:t>
            </a:r>
          </a:p>
          <a:p>
            <a:r>
              <a:rPr lang="en-US" dirty="0"/>
              <a:t>James 4:4-8</a:t>
            </a:r>
          </a:p>
          <a:p>
            <a:r>
              <a:rPr lang="en-US" dirty="0"/>
              <a:t>1 John 2:15-17</a:t>
            </a:r>
          </a:p>
          <a:p>
            <a:r>
              <a:rPr lang="en-US" dirty="0"/>
              <a:t>2 Cor. 6:17-7:1</a:t>
            </a:r>
          </a:p>
          <a:p>
            <a:r>
              <a:rPr lang="en-US" dirty="0"/>
              <a:t>Ephesians 6:13-16</a:t>
            </a:r>
          </a:p>
        </p:txBody>
      </p:sp>
      <p:cxnSp>
        <p:nvCxnSpPr>
          <p:cNvPr id="9" name="Straight Connector 8">
            <a:extLst>
              <a:ext uri="{FF2B5EF4-FFF2-40B4-BE49-F238E27FC236}">
                <a16:creationId xmlns:a16="http://schemas.microsoft.com/office/drawing/2014/main" id="{1C97D38A-ED49-48C6-931B-61ADA7EEB290}"/>
              </a:ext>
            </a:extLst>
          </p:cNvPr>
          <p:cNvCxnSpPr/>
          <p:nvPr/>
        </p:nvCxnSpPr>
        <p:spPr>
          <a:xfrm>
            <a:off x="4365671" y="4065562"/>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A72729A-F930-4FAD-81CF-1111BC357AD1}"/>
              </a:ext>
            </a:extLst>
          </p:cNvPr>
          <p:cNvSpPr txBox="1"/>
          <p:nvPr/>
        </p:nvSpPr>
        <p:spPr>
          <a:xfrm>
            <a:off x="61487" y="4113723"/>
            <a:ext cx="4118443" cy="1908215"/>
          </a:xfrm>
          <a:prstGeom prst="rect">
            <a:avLst/>
          </a:prstGeom>
          <a:noFill/>
        </p:spPr>
        <p:txBody>
          <a:bodyPr wrap="square" rtlCol="0">
            <a:spAutoFit/>
          </a:bodyPr>
          <a:lstStyle/>
          <a:p>
            <a:r>
              <a:rPr lang="en-US" sz="2400" dirty="0"/>
              <a:t>“Be sober, be vigilant; because your adversary the devil walks about like a roaring lion, seeking whom he may devour.” </a:t>
            </a:r>
          </a:p>
          <a:p>
            <a:pPr algn="r"/>
            <a:r>
              <a:rPr lang="en-US" sz="2200" dirty="0"/>
              <a:t>(1 Peter 5:8, ESV)</a:t>
            </a:r>
          </a:p>
        </p:txBody>
      </p:sp>
    </p:spTree>
    <p:extLst>
      <p:ext uri="{BB962C8B-B14F-4D97-AF65-F5344CB8AC3E}">
        <p14:creationId xmlns:p14="http://schemas.microsoft.com/office/powerpoint/2010/main" val="86898589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3E5E-954F-4D7D-8E9E-60DE907A0F14}"/>
              </a:ext>
            </a:extLst>
          </p:cNvPr>
          <p:cNvSpPr>
            <a:spLocks noGrp="1"/>
          </p:cNvSpPr>
          <p:nvPr>
            <p:ph type="title"/>
          </p:nvPr>
        </p:nvSpPr>
        <p:spPr>
          <a:xfrm>
            <a:off x="-1" y="1"/>
            <a:ext cx="4514413" cy="880308"/>
          </a:xfrm>
        </p:spPr>
        <p:txBody>
          <a:bodyPr>
            <a:noAutofit/>
          </a:bodyPr>
          <a:lstStyle/>
          <a:p>
            <a:r>
              <a:rPr lang="en-US" sz="3600" b="1" u="sng" dirty="0"/>
              <a:t>Being a Good Follower</a:t>
            </a:r>
          </a:p>
        </p:txBody>
      </p:sp>
      <p:sp>
        <p:nvSpPr>
          <p:cNvPr id="15" name="Content Placeholder 8">
            <a:extLst>
              <a:ext uri="{FF2B5EF4-FFF2-40B4-BE49-F238E27FC236}">
                <a16:creationId xmlns:a16="http://schemas.microsoft.com/office/drawing/2014/main" id="{8146556A-C648-45EB-AA2D-A64C5E80D6DC}"/>
              </a:ext>
            </a:extLst>
          </p:cNvPr>
          <p:cNvSpPr>
            <a:spLocks noGrp="1"/>
          </p:cNvSpPr>
          <p:nvPr>
            <p:ph idx="1"/>
          </p:nvPr>
        </p:nvSpPr>
        <p:spPr>
          <a:xfrm>
            <a:off x="-1" y="773725"/>
            <a:ext cx="4346917" cy="3108958"/>
          </a:xfrm>
        </p:spPr>
        <p:txBody>
          <a:bodyPr anchor="t">
            <a:normAutofit fontScale="92500" lnSpcReduction="20000"/>
          </a:bodyPr>
          <a:lstStyle/>
          <a:p>
            <a:pPr marL="463550" indent="-463550">
              <a:buFont typeface="+mj-lt"/>
              <a:buAutoNum type="arabicPeriod"/>
            </a:pPr>
            <a:r>
              <a:rPr lang="en-US" dirty="0"/>
              <a:t>Know the leader (Don’t get out in front).</a:t>
            </a:r>
          </a:p>
          <a:p>
            <a:pPr marL="463550" indent="-463550">
              <a:buFont typeface="+mj-lt"/>
              <a:buAutoNum type="arabicPeriod"/>
            </a:pPr>
            <a:r>
              <a:rPr lang="en-US" dirty="0"/>
              <a:t>Don’t follow from a distance.</a:t>
            </a:r>
          </a:p>
          <a:p>
            <a:pPr marL="463550" indent="-463550">
              <a:buFont typeface="+mj-lt"/>
              <a:buAutoNum type="arabicPeriod"/>
            </a:pPr>
            <a:r>
              <a:rPr lang="en-US" dirty="0"/>
              <a:t>Follow from close behind.</a:t>
            </a:r>
          </a:p>
          <a:p>
            <a:r>
              <a:rPr lang="en-US" sz="2200" dirty="0"/>
              <a:t>We should be close enough to receive His instruction, admonitions and discipline.  </a:t>
            </a:r>
          </a:p>
          <a:p>
            <a:r>
              <a:rPr lang="en-US" sz="2200" dirty="0"/>
              <a:t>When we follow this closely, we have great blessings.</a:t>
            </a:r>
          </a:p>
          <a:p>
            <a:endParaRPr lang="en-US" dirty="0"/>
          </a:p>
        </p:txBody>
      </p:sp>
      <p:sp>
        <p:nvSpPr>
          <p:cNvPr id="20" name="Freeform: Shape 1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picture containing man, standing&#10;&#10;Description automatically generated">
            <a:extLst>
              <a:ext uri="{FF2B5EF4-FFF2-40B4-BE49-F238E27FC236}">
                <a16:creationId xmlns:a16="http://schemas.microsoft.com/office/drawing/2014/main" id="{5553A68B-16EE-4B10-A611-869AE6894CAB}"/>
              </a:ext>
            </a:extLst>
          </p:cNvPr>
          <p:cNvPicPr>
            <a:picLocks noChangeAspect="1"/>
          </p:cNvPicPr>
          <p:nvPr/>
        </p:nvPicPr>
        <p:blipFill rotWithShape="1">
          <a:blip r:embed="rId2">
            <a:extLst>
              <a:ext uri="{28A0092B-C50C-407E-A947-70E740481C1C}">
                <a14:useLocalDpi xmlns:a14="http://schemas.microsoft.com/office/drawing/2010/main" val="0"/>
              </a:ext>
            </a:extLst>
          </a:blip>
          <a:srcRect r="11271"/>
          <a:stretch/>
        </p:blipFill>
        <p:spPr>
          <a:xfrm>
            <a:off x="4625884" y="10"/>
            <a:ext cx="4518116"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cxnSp>
        <p:nvCxnSpPr>
          <p:cNvPr id="7" name="Straight Connector 6">
            <a:extLst>
              <a:ext uri="{FF2B5EF4-FFF2-40B4-BE49-F238E27FC236}">
                <a16:creationId xmlns:a16="http://schemas.microsoft.com/office/drawing/2014/main" id="{A9584F26-98BD-4F83-AC2F-84C514297FC7}"/>
              </a:ext>
            </a:extLst>
          </p:cNvPr>
          <p:cNvCxnSpPr/>
          <p:nvPr/>
        </p:nvCxnSpPr>
        <p:spPr>
          <a:xfrm>
            <a:off x="151232" y="4037428"/>
            <a:ext cx="39389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33AB0EC-8898-49F4-833C-A06B753FC79F}"/>
              </a:ext>
            </a:extLst>
          </p:cNvPr>
          <p:cNvSpPr txBox="1"/>
          <p:nvPr/>
        </p:nvSpPr>
        <p:spPr>
          <a:xfrm>
            <a:off x="4797083" y="5711482"/>
            <a:ext cx="4346917" cy="1146507"/>
          </a:xfrm>
          <a:prstGeom prst="rect">
            <a:avLst/>
          </a:prstGeom>
          <a:solidFill>
            <a:schemeClr val="bg1">
              <a:lumMod val="75000"/>
              <a:lumOff val="25000"/>
            </a:schemeClr>
          </a:solidFill>
        </p:spPr>
        <p:txBody>
          <a:bodyPr wrap="square" numCol="2" rtlCol="0">
            <a:normAutofit/>
          </a:bodyPr>
          <a:lstStyle/>
          <a:p>
            <a:r>
              <a:rPr lang="en-US" b="1" u="sng" dirty="0"/>
              <a:t>Key Verses</a:t>
            </a:r>
          </a:p>
          <a:p>
            <a:r>
              <a:rPr lang="en-US" dirty="0"/>
              <a:t>Hebrews 4:16</a:t>
            </a:r>
          </a:p>
          <a:p>
            <a:r>
              <a:rPr lang="en-US" dirty="0"/>
              <a:t>Hebrews 10:19-22</a:t>
            </a:r>
          </a:p>
          <a:p>
            <a:r>
              <a:rPr lang="en-US" dirty="0"/>
              <a:t>James 4:8</a:t>
            </a:r>
          </a:p>
          <a:p>
            <a:r>
              <a:rPr lang="en-US" dirty="0"/>
              <a:t>1 John 1:7</a:t>
            </a:r>
          </a:p>
        </p:txBody>
      </p:sp>
      <p:cxnSp>
        <p:nvCxnSpPr>
          <p:cNvPr id="9" name="Straight Connector 8">
            <a:extLst>
              <a:ext uri="{FF2B5EF4-FFF2-40B4-BE49-F238E27FC236}">
                <a16:creationId xmlns:a16="http://schemas.microsoft.com/office/drawing/2014/main" id="{1C97D38A-ED49-48C6-931B-61ADA7EEB290}"/>
              </a:ext>
            </a:extLst>
          </p:cNvPr>
          <p:cNvCxnSpPr/>
          <p:nvPr/>
        </p:nvCxnSpPr>
        <p:spPr>
          <a:xfrm>
            <a:off x="4365671" y="4065562"/>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A72729A-F930-4FAD-81CF-1111BC357AD1}"/>
              </a:ext>
            </a:extLst>
          </p:cNvPr>
          <p:cNvSpPr txBox="1"/>
          <p:nvPr/>
        </p:nvSpPr>
        <p:spPr>
          <a:xfrm>
            <a:off x="61487" y="4113723"/>
            <a:ext cx="4118443" cy="2277547"/>
          </a:xfrm>
          <a:prstGeom prst="rect">
            <a:avLst/>
          </a:prstGeom>
          <a:noFill/>
        </p:spPr>
        <p:txBody>
          <a:bodyPr wrap="square" rtlCol="0">
            <a:spAutoFit/>
          </a:bodyPr>
          <a:lstStyle/>
          <a:p>
            <a:r>
              <a:rPr lang="en-US" sz="2400" dirty="0"/>
              <a:t>“Let us then with confidence draw near to the throne of grace, that we may receive mercy and find grace to help in  time of need.”</a:t>
            </a:r>
          </a:p>
          <a:p>
            <a:pPr algn="r"/>
            <a:r>
              <a:rPr lang="en-US" sz="2200" dirty="0"/>
              <a:t>(Hebrews 4:16, ESV)</a:t>
            </a:r>
          </a:p>
        </p:txBody>
      </p:sp>
    </p:spTree>
    <p:extLst>
      <p:ext uri="{BB962C8B-B14F-4D97-AF65-F5344CB8AC3E}">
        <p14:creationId xmlns:p14="http://schemas.microsoft.com/office/powerpoint/2010/main" val="419991680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3E5E-954F-4D7D-8E9E-60DE907A0F14}"/>
              </a:ext>
            </a:extLst>
          </p:cNvPr>
          <p:cNvSpPr>
            <a:spLocks noGrp="1"/>
          </p:cNvSpPr>
          <p:nvPr>
            <p:ph type="title"/>
          </p:nvPr>
        </p:nvSpPr>
        <p:spPr>
          <a:xfrm>
            <a:off x="-1" y="1"/>
            <a:ext cx="4514413" cy="1111348"/>
          </a:xfrm>
        </p:spPr>
        <p:txBody>
          <a:bodyPr>
            <a:normAutofit/>
          </a:bodyPr>
          <a:lstStyle/>
          <a:p>
            <a:r>
              <a:rPr lang="en-US" b="1" dirty="0"/>
              <a:t>Following Jesus</a:t>
            </a:r>
          </a:p>
        </p:txBody>
      </p:sp>
      <p:sp>
        <p:nvSpPr>
          <p:cNvPr id="15" name="Content Placeholder 8">
            <a:extLst>
              <a:ext uri="{FF2B5EF4-FFF2-40B4-BE49-F238E27FC236}">
                <a16:creationId xmlns:a16="http://schemas.microsoft.com/office/drawing/2014/main" id="{8146556A-C648-45EB-AA2D-A64C5E80D6DC}"/>
              </a:ext>
            </a:extLst>
          </p:cNvPr>
          <p:cNvSpPr>
            <a:spLocks noGrp="1"/>
          </p:cNvSpPr>
          <p:nvPr>
            <p:ph idx="1"/>
          </p:nvPr>
        </p:nvSpPr>
        <p:spPr>
          <a:xfrm>
            <a:off x="-1" y="1111349"/>
            <a:ext cx="4346917" cy="1730325"/>
          </a:xfrm>
        </p:spPr>
        <p:txBody>
          <a:bodyPr anchor="t">
            <a:normAutofit/>
          </a:bodyPr>
          <a:lstStyle/>
          <a:p>
            <a:pPr marL="463550" indent="-463550">
              <a:buFont typeface="+mj-lt"/>
              <a:buAutoNum type="arabicPeriod"/>
            </a:pPr>
            <a:r>
              <a:rPr lang="en-US" dirty="0"/>
              <a:t>Trusting the Leader</a:t>
            </a:r>
          </a:p>
          <a:p>
            <a:pPr marL="463550" indent="-463550">
              <a:buFont typeface="+mj-lt"/>
              <a:buAutoNum type="arabicPeriod"/>
            </a:pPr>
            <a:r>
              <a:rPr lang="en-US" dirty="0"/>
              <a:t>Desiring the Destination</a:t>
            </a:r>
          </a:p>
          <a:p>
            <a:pPr marL="463550" indent="-463550">
              <a:buFont typeface="+mj-lt"/>
              <a:buAutoNum type="arabicPeriod"/>
            </a:pPr>
            <a:r>
              <a:rPr lang="en-US" dirty="0"/>
              <a:t>Passable Path</a:t>
            </a:r>
          </a:p>
        </p:txBody>
      </p:sp>
      <p:sp>
        <p:nvSpPr>
          <p:cNvPr id="20" name="Freeform: Shape 1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picture containing man, standing&#10;&#10;Description automatically generated">
            <a:extLst>
              <a:ext uri="{FF2B5EF4-FFF2-40B4-BE49-F238E27FC236}">
                <a16:creationId xmlns:a16="http://schemas.microsoft.com/office/drawing/2014/main" id="{5553A68B-16EE-4B10-A611-869AE6894CAB}"/>
              </a:ext>
            </a:extLst>
          </p:cNvPr>
          <p:cNvPicPr>
            <a:picLocks noChangeAspect="1"/>
          </p:cNvPicPr>
          <p:nvPr/>
        </p:nvPicPr>
        <p:blipFill rotWithShape="1">
          <a:blip r:embed="rId2">
            <a:extLst>
              <a:ext uri="{28A0092B-C50C-407E-A947-70E740481C1C}">
                <a14:useLocalDpi xmlns:a14="http://schemas.microsoft.com/office/drawing/2010/main" val="0"/>
              </a:ext>
            </a:extLst>
          </a:blip>
          <a:srcRect r="11271"/>
          <a:stretch/>
        </p:blipFill>
        <p:spPr>
          <a:xfrm>
            <a:off x="4625884" y="10"/>
            <a:ext cx="4518116"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cxnSp>
        <p:nvCxnSpPr>
          <p:cNvPr id="7" name="Straight Connector 6">
            <a:extLst>
              <a:ext uri="{FF2B5EF4-FFF2-40B4-BE49-F238E27FC236}">
                <a16:creationId xmlns:a16="http://schemas.microsoft.com/office/drawing/2014/main" id="{A9584F26-98BD-4F83-AC2F-84C514297FC7}"/>
              </a:ext>
            </a:extLst>
          </p:cNvPr>
          <p:cNvCxnSpPr/>
          <p:nvPr/>
        </p:nvCxnSpPr>
        <p:spPr>
          <a:xfrm>
            <a:off x="211015" y="2841674"/>
            <a:ext cx="39389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33AB0EC-8898-49F4-833C-A06B753FC79F}"/>
              </a:ext>
            </a:extLst>
          </p:cNvPr>
          <p:cNvSpPr txBox="1"/>
          <p:nvPr/>
        </p:nvSpPr>
        <p:spPr>
          <a:xfrm>
            <a:off x="211015" y="3179298"/>
            <a:ext cx="3938954" cy="3139321"/>
          </a:xfrm>
          <a:prstGeom prst="rect">
            <a:avLst/>
          </a:prstGeom>
          <a:noFill/>
        </p:spPr>
        <p:txBody>
          <a:bodyPr wrap="square" rtlCol="0">
            <a:spAutoFit/>
          </a:bodyPr>
          <a:lstStyle/>
          <a:p>
            <a:r>
              <a:rPr lang="en-US" b="1" u="sng" dirty="0"/>
              <a:t>Key Verses</a:t>
            </a:r>
          </a:p>
          <a:p>
            <a:r>
              <a:rPr lang="en-US" dirty="0"/>
              <a:t>2 Corinthians 5:21</a:t>
            </a:r>
          </a:p>
          <a:p>
            <a:r>
              <a:rPr lang="en-US" dirty="0"/>
              <a:t>Acts 13:38-39</a:t>
            </a:r>
          </a:p>
          <a:p>
            <a:r>
              <a:rPr lang="en-US" dirty="0"/>
              <a:t>Romans 3:20</a:t>
            </a:r>
          </a:p>
          <a:p>
            <a:r>
              <a:rPr lang="en-US" dirty="0"/>
              <a:t>Galatians 3:21</a:t>
            </a:r>
          </a:p>
          <a:p>
            <a:r>
              <a:rPr lang="en-US" dirty="0"/>
              <a:t>Ephesians 2:1-10</a:t>
            </a:r>
          </a:p>
          <a:p>
            <a:r>
              <a:rPr lang="en-US" dirty="0"/>
              <a:t>Acts 16:30-33</a:t>
            </a:r>
          </a:p>
          <a:p>
            <a:r>
              <a:rPr lang="en-US" dirty="0"/>
              <a:t>Acts 2:38</a:t>
            </a:r>
          </a:p>
          <a:p>
            <a:r>
              <a:rPr lang="en-US" dirty="0"/>
              <a:t>Acts 3:19</a:t>
            </a:r>
          </a:p>
          <a:p>
            <a:r>
              <a:rPr lang="en-US" dirty="0"/>
              <a:t>Acts 8:36-37</a:t>
            </a:r>
          </a:p>
          <a:p>
            <a:r>
              <a:rPr lang="en-US" dirty="0"/>
              <a:t>Acts 22:16</a:t>
            </a:r>
          </a:p>
        </p:txBody>
      </p:sp>
    </p:spTree>
    <p:extLst>
      <p:ext uri="{BB962C8B-B14F-4D97-AF65-F5344CB8AC3E}">
        <p14:creationId xmlns:p14="http://schemas.microsoft.com/office/powerpoint/2010/main" val="325813427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791CB-A10E-456D-BC95-C2632DF1D7D8}"/>
              </a:ext>
            </a:extLst>
          </p:cNvPr>
          <p:cNvSpPr>
            <a:spLocks noGrp="1"/>
          </p:cNvSpPr>
          <p:nvPr>
            <p:ph type="ctrTitle"/>
          </p:nvPr>
        </p:nvSpPr>
        <p:spPr>
          <a:xfrm>
            <a:off x="5059970" y="2855068"/>
            <a:ext cx="3957420" cy="1147864"/>
          </a:xfrm>
        </p:spPr>
        <p:txBody>
          <a:bodyPr anchor="b">
            <a:normAutofit/>
          </a:bodyPr>
          <a:lstStyle/>
          <a:p>
            <a:pPr algn="l"/>
            <a:r>
              <a:rPr lang="en-US" dirty="0"/>
              <a:t>Follow Jesus</a:t>
            </a:r>
          </a:p>
        </p:txBody>
      </p:sp>
      <p:sp>
        <p:nvSpPr>
          <p:cNvPr id="3" name="Subtitle 2">
            <a:extLst>
              <a:ext uri="{FF2B5EF4-FFF2-40B4-BE49-F238E27FC236}">
                <a16:creationId xmlns:a16="http://schemas.microsoft.com/office/drawing/2014/main" id="{EA384825-821C-44D7-BE95-145F118E4F36}"/>
              </a:ext>
            </a:extLst>
          </p:cNvPr>
          <p:cNvSpPr>
            <a:spLocks noGrp="1"/>
          </p:cNvSpPr>
          <p:nvPr>
            <p:ph type="subTitle" idx="1"/>
          </p:nvPr>
        </p:nvSpPr>
        <p:spPr>
          <a:xfrm>
            <a:off x="5660043" y="6035040"/>
            <a:ext cx="3483937" cy="822960"/>
          </a:xfrm>
        </p:spPr>
        <p:txBody>
          <a:bodyPr anchor="t">
            <a:normAutofit/>
          </a:bodyPr>
          <a:lstStyle/>
          <a:p>
            <a:pPr algn="r"/>
            <a:r>
              <a:rPr lang="en-US" sz="1700" dirty="0"/>
              <a:t>Church of Christ at Medina</a:t>
            </a:r>
          </a:p>
          <a:p>
            <a:pPr algn="r"/>
            <a:r>
              <a:rPr lang="en-US" sz="1700" dirty="0"/>
              <a:t>December 1</a:t>
            </a:r>
            <a:r>
              <a:rPr lang="en-US" sz="1700" baseline="30000" dirty="0"/>
              <a:t>st</a:t>
            </a:r>
            <a:r>
              <a:rPr lang="en-US" sz="1700" dirty="0"/>
              <a:t>, 2019</a:t>
            </a:r>
          </a:p>
        </p:txBody>
      </p:sp>
      <p:sp>
        <p:nvSpPr>
          <p:cNvPr id="12"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9817EE74-D332-4F99-9A51-FAFDC896C93F}"/>
              </a:ext>
            </a:extLst>
          </p:cNvPr>
          <p:cNvPicPr>
            <a:picLocks noChangeAspect="1"/>
          </p:cNvPicPr>
          <p:nvPr/>
        </p:nvPicPr>
        <p:blipFill rotWithShape="1">
          <a:blip r:embed="rId2"/>
          <a:srcRect r="11272"/>
          <a:stretch/>
        </p:blipFill>
        <p:spPr>
          <a:xfrm>
            <a:off x="20" y="10"/>
            <a:ext cx="4518095"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6106782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3E5E-954F-4D7D-8E9E-60DE907A0F14}"/>
              </a:ext>
            </a:extLst>
          </p:cNvPr>
          <p:cNvSpPr>
            <a:spLocks noGrp="1"/>
          </p:cNvSpPr>
          <p:nvPr>
            <p:ph type="title"/>
          </p:nvPr>
        </p:nvSpPr>
        <p:spPr>
          <a:xfrm>
            <a:off x="-1" y="1"/>
            <a:ext cx="4514413" cy="1111348"/>
          </a:xfrm>
        </p:spPr>
        <p:txBody>
          <a:bodyPr>
            <a:normAutofit/>
          </a:bodyPr>
          <a:lstStyle/>
          <a:p>
            <a:r>
              <a:rPr lang="en-US" b="1" dirty="0"/>
              <a:t>Following Jesus</a:t>
            </a:r>
          </a:p>
        </p:txBody>
      </p:sp>
      <p:sp>
        <p:nvSpPr>
          <p:cNvPr id="15" name="Content Placeholder 8">
            <a:extLst>
              <a:ext uri="{FF2B5EF4-FFF2-40B4-BE49-F238E27FC236}">
                <a16:creationId xmlns:a16="http://schemas.microsoft.com/office/drawing/2014/main" id="{8146556A-C648-45EB-AA2D-A64C5E80D6DC}"/>
              </a:ext>
            </a:extLst>
          </p:cNvPr>
          <p:cNvSpPr>
            <a:spLocks noGrp="1"/>
          </p:cNvSpPr>
          <p:nvPr>
            <p:ph idx="1"/>
          </p:nvPr>
        </p:nvSpPr>
        <p:spPr>
          <a:xfrm>
            <a:off x="-1" y="1111349"/>
            <a:ext cx="4346917" cy="1871002"/>
          </a:xfrm>
        </p:spPr>
        <p:txBody>
          <a:bodyPr anchor="t">
            <a:normAutofit/>
          </a:bodyPr>
          <a:lstStyle/>
          <a:p>
            <a:pPr marL="463550" indent="-463550">
              <a:buFont typeface="+mj-lt"/>
              <a:buAutoNum type="arabicPeriod"/>
            </a:pPr>
            <a:r>
              <a:rPr lang="en-US" dirty="0"/>
              <a:t>…is a personal affair.</a:t>
            </a:r>
          </a:p>
          <a:p>
            <a:r>
              <a:rPr lang="en-US" sz="2000" dirty="0"/>
              <a:t>Man’s very beginning included a personal relationship with God.</a:t>
            </a:r>
          </a:p>
          <a:p>
            <a:r>
              <a:rPr lang="en-US" sz="2000" dirty="0"/>
              <a:t>The relationship was desired by God, but not mandated.  It’s man’s choice.</a:t>
            </a:r>
          </a:p>
        </p:txBody>
      </p:sp>
      <p:sp>
        <p:nvSpPr>
          <p:cNvPr id="20" name="Freeform: Shape 1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picture containing man, standing&#10;&#10;Description automatically generated">
            <a:extLst>
              <a:ext uri="{FF2B5EF4-FFF2-40B4-BE49-F238E27FC236}">
                <a16:creationId xmlns:a16="http://schemas.microsoft.com/office/drawing/2014/main" id="{5553A68B-16EE-4B10-A611-869AE6894CAB}"/>
              </a:ext>
            </a:extLst>
          </p:cNvPr>
          <p:cNvPicPr>
            <a:picLocks noChangeAspect="1"/>
          </p:cNvPicPr>
          <p:nvPr/>
        </p:nvPicPr>
        <p:blipFill rotWithShape="1">
          <a:blip r:embed="rId2">
            <a:extLst>
              <a:ext uri="{28A0092B-C50C-407E-A947-70E740481C1C}">
                <a14:useLocalDpi xmlns:a14="http://schemas.microsoft.com/office/drawing/2010/main" val="0"/>
              </a:ext>
            </a:extLst>
          </a:blip>
          <a:srcRect r="11271"/>
          <a:stretch/>
        </p:blipFill>
        <p:spPr>
          <a:xfrm>
            <a:off x="4625884" y="10"/>
            <a:ext cx="4518116"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cxnSp>
        <p:nvCxnSpPr>
          <p:cNvPr id="7" name="Straight Connector 6">
            <a:extLst>
              <a:ext uri="{FF2B5EF4-FFF2-40B4-BE49-F238E27FC236}">
                <a16:creationId xmlns:a16="http://schemas.microsoft.com/office/drawing/2014/main" id="{A9584F26-98BD-4F83-AC2F-84C514297FC7}"/>
              </a:ext>
            </a:extLst>
          </p:cNvPr>
          <p:cNvCxnSpPr/>
          <p:nvPr/>
        </p:nvCxnSpPr>
        <p:spPr>
          <a:xfrm>
            <a:off x="203980" y="3165231"/>
            <a:ext cx="39389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33AB0EC-8898-49F4-833C-A06B753FC79F}"/>
              </a:ext>
            </a:extLst>
          </p:cNvPr>
          <p:cNvSpPr txBox="1"/>
          <p:nvPr/>
        </p:nvSpPr>
        <p:spPr>
          <a:xfrm>
            <a:off x="4797083" y="5380676"/>
            <a:ext cx="4346917" cy="1477314"/>
          </a:xfrm>
          <a:prstGeom prst="rect">
            <a:avLst/>
          </a:prstGeom>
          <a:solidFill>
            <a:schemeClr val="bg1">
              <a:lumMod val="75000"/>
              <a:lumOff val="25000"/>
            </a:schemeClr>
          </a:solidFill>
        </p:spPr>
        <p:txBody>
          <a:bodyPr wrap="square" numCol="2" rtlCol="0">
            <a:normAutofit/>
          </a:bodyPr>
          <a:lstStyle/>
          <a:p>
            <a:r>
              <a:rPr lang="en-US" b="1" u="sng" dirty="0"/>
              <a:t>Key Verses</a:t>
            </a:r>
          </a:p>
          <a:p>
            <a:r>
              <a:rPr lang="en-US" dirty="0"/>
              <a:t>Genesis 1:26-27</a:t>
            </a:r>
          </a:p>
          <a:p>
            <a:r>
              <a:rPr lang="en-US" dirty="0"/>
              <a:t>Genesis 3:1-24</a:t>
            </a:r>
          </a:p>
          <a:p>
            <a:r>
              <a:rPr lang="en-US" dirty="0"/>
              <a:t>Isaiah 59:1-2</a:t>
            </a:r>
          </a:p>
          <a:p>
            <a:r>
              <a:rPr lang="en-US" dirty="0"/>
              <a:t>Jeremiah 29:11-13</a:t>
            </a:r>
          </a:p>
          <a:p>
            <a:r>
              <a:rPr lang="en-US" dirty="0"/>
              <a:t>Matthew 11:38-30</a:t>
            </a:r>
          </a:p>
          <a:p>
            <a:r>
              <a:rPr lang="en-US" dirty="0"/>
              <a:t>1 Peter 3:15</a:t>
            </a:r>
          </a:p>
          <a:p>
            <a:r>
              <a:rPr lang="en-US" dirty="0"/>
              <a:t>Matthew 16:24</a:t>
            </a:r>
          </a:p>
          <a:p>
            <a:r>
              <a:rPr lang="en-US" dirty="0"/>
              <a:t>Revelation 3:4</a:t>
            </a:r>
          </a:p>
          <a:p>
            <a:r>
              <a:rPr lang="en-US" dirty="0"/>
              <a:t>2 Corinthians 5:10</a:t>
            </a:r>
          </a:p>
        </p:txBody>
      </p:sp>
      <p:cxnSp>
        <p:nvCxnSpPr>
          <p:cNvPr id="9" name="Straight Connector 8">
            <a:extLst>
              <a:ext uri="{FF2B5EF4-FFF2-40B4-BE49-F238E27FC236}">
                <a16:creationId xmlns:a16="http://schemas.microsoft.com/office/drawing/2014/main" id="{1C97D38A-ED49-48C6-931B-61ADA7EEB290}"/>
              </a:ext>
            </a:extLst>
          </p:cNvPr>
          <p:cNvCxnSpPr/>
          <p:nvPr/>
        </p:nvCxnSpPr>
        <p:spPr>
          <a:xfrm>
            <a:off x="4365671" y="3165231"/>
            <a:ext cx="0" cy="3657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A72729A-F930-4FAD-81CF-1111BC357AD1}"/>
              </a:ext>
            </a:extLst>
          </p:cNvPr>
          <p:cNvSpPr txBox="1"/>
          <p:nvPr/>
        </p:nvSpPr>
        <p:spPr>
          <a:xfrm>
            <a:off x="98479" y="3395517"/>
            <a:ext cx="4118443" cy="3139321"/>
          </a:xfrm>
          <a:prstGeom prst="rect">
            <a:avLst/>
          </a:prstGeom>
          <a:noFill/>
        </p:spPr>
        <p:txBody>
          <a:bodyPr wrap="square" rtlCol="0">
            <a:spAutoFit/>
          </a:bodyPr>
          <a:lstStyle/>
          <a:p>
            <a:r>
              <a:rPr lang="en-US" sz="2200" b="1" baseline="30000" dirty="0"/>
              <a:t>“11</a:t>
            </a:r>
            <a:r>
              <a:rPr lang="en-US" sz="2200" dirty="0"/>
              <a:t>For I know the plans I have for you, declares the Lord, plans for welfare and not for evil, to give you a future and a hope. </a:t>
            </a:r>
            <a:r>
              <a:rPr lang="en-US" sz="2200" b="1" baseline="30000" dirty="0"/>
              <a:t>12 </a:t>
            </a:r>
            <a:r>
              <a:rPr lang="en-US" sz="2200" dirty="0"/>
              <a:t>Then you will call upon me and come and pray to me, and I will hear you. </a:t>
            </a:r>
            <a:r>
              <a:rPr lang="en-US" sz="2200" b="1" baseline="30000" dirty="0"/>
              <a:t>13 </a:t>
            </a:r>
            <a:r>
              <a:rPr lang="en-US" sz="2200" dirty="0"/>
              <a:t>You will seek me and find me, when you seek me with all your heart.”  (Jeremiah 29:11-13)</a:t>
            </a:r>
          </a:p>
        </p:txBody>
      </p:sp>
    </p:spTree>
    <p:extLst>
      <p:ext uri="{BB962C8B-B14F-4D97-AF65-F5344CB8AC3E}">
        <p14:creationId xmlns:p14="http://schemas.microsoft.com/office/powerpoint/2010/main" val="90842901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3E5E-954F-4D7D-8E9E-60DE907A0F14}"/>
              </a:ext>
            </a:extLst>
          </p:cNvPr>
          <p:cNvSpPr>
            <a:spLocks noGrp="1"/>
          </p:cNvSpPr>
          <p:nvPr>
            <p:ph type="title"/>
          </p:nvPr>
        </p:nvSpPr>
        <p:spPr>
          <a:xfrm>
            <a:off x="-1" y="1"/>
            <a:ext cx="4514413" cy="1111348"/>
          </a:xfrm>
        </p:spPr>
        <p:txBody>
          <a:bodyPr>
            <a:normAutofit/>
          </a:bodyPr>
          <a:lstStyle/>
          <a:p>
            <a:r>
              <a:rPr lang="en-US" b="1" dirty="0"/>
              <a:t>Following Jesus</a:t>
            </a:r>
          </a:p>
        </p:txBody>
      </p:sp>
      <p:sp>
        <p:nvSpPr>
          <p:cNvPr id="15" name="Content Placeholder 8">
            <a:extLst>
              <a:ext uri="{FF2B5EF4-FFF2-40B4-BE49-F238E27FC236}">
                <a16:creationId xmlns:a16="http://schemas.microsoft.com/office/drawing/2014/main" id="{8146556A-C648-45EB-AA2D-A64C5E80D6DC}"/>
              </a:ext>
            </a:extLst>
          </p:cNvPr>
          <p:cNvSpPr>
            <a:spLocks noGrp="1"/>
          </p:cNvSpPr>
          <p:nvPr>
            <p:ph idx="1"/>
          </p:nvPr>
        </p:nvSpPr>
        <p:spPr>
          <a:xfrm>
            <a:off x="-1" y="1111349"/>
            <a:ext cx="4346917" cy="1871002"/>
          </a:xfrm>
        </p:spPr>
        <p:txBody>
          <a:bodyPr anchor="t">
            <a:normAutofit/>
          </a:bodyPr>
          <a:lstStyle/>
          <a:p>
            <a:pPr marL="463550" indent="-463550">
              <a:buFont typeface="+mj-lt"/>
              <a:buAutoNum type="arabicPeriod"/>
            </a:pPr>
            <a:r>
              <a:rPr lang="en-US" dirty="0"/>
              <a:t>…is a personal affair.</a:t>
            </a:r>
          </a:p>
          <a:p>
            <a:r>
              <a:rPr lang="en-US" sz="2000" dirty="0"/>
              <a:t>Man’s very beginning included a personal relationship with God.</a:t>
            </a:r>
          </a:p>
          <a:p>
            <a:r>
              <a:rPr lang="en-US" sz="2000" dirty="0"/>
              <a:t>The relationship was desired by God, but not mandated.  It’s man’s choice.</a:t>
            </a:r>
          </a:p>
        </p:txBody>
      </p:sp>
      <p:sp>
        <p:nvSpPr>
          <p:cNvPr id="20" name="Freeform: Shape 1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picture containing man, standing&#10;&#10;Description automatically generated">
            <a:extLst>
              <a:ext uri="{FF2B5EF4-FFF2-40B4-BE49-F238E27FC236}">
                <a16:creationId xmlns:a16="http://schemas.microsoft.com/office/drawing/2014/main" id="{5553A68B-16EE-4B10-A611-869AE6894CAB}"/>
              </a:ext>
            </a:extLst>
          </p:cNvPr>
          <p:cNvPicPr>
            <a:picLocks noChangeAspect="1"/>
          </p:cNvPicPr>
          <p:nvPr/>
        </p:nvPicPr>
        <p:blipFill rotWithShape="1">
          <a:blip r:embed="rId2">
            <a:extLst>
              <a:ext uri="{28A0092B-C50C-407E-A947-70E740481C1C}">
                <a14:useLocalDpi xmlns:a14="http://schemas.microsoft.com/office/drawing/2010/main" val="0"/>
              </a:ext>
            </a:extLst>
          </a:blip>
          <a:srcRect r="11271"/>
          <a:stretch/>
        </p:blipFill>
        <p:spPr>
          <a:xfrm>
            <a:off x="4625884" y="10"/>
            <a:ext cx="4518116"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cxnSp>
        <p:nvCxnSpPr>
          <p:cNvPr id="7" name="Straight Connector 6">
            <a:extLst>
              <a:ext uri="{FF2B5EF4-FFF2-40B4-BE49-F238E27FC236}">
                <a16:creationId xmlns:a16="http://schemas.microsoft.com/office/drawing/2014/main" id="{A9584F26-98BD-4F83-AC2F-84C514297FC7}"/>
              </a:ext>
            </a:extLst>
          </p:cNvPr>
          <p:cNvCxnSpPr/>
          <p:nvPr/>
        </p:nvCxnSpPr>
        <p:spPr>
          <a:xfrm>
            <a:off x="203980" y="3165231"/>
            <a:ext cx="39389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33AB0EC-8898-49F4-833C-A06B753FC79F}"/>
              </a:ext>
            </a:extLst>
          </p:cNvPr>
          <p:cNvSpPr txBox="1"/>
          <p:nvPr/>
        </p:nvSpPr>
        <p:spPr>
          <a:xfrm>
            <a:off x="4797083" y="5380676"/>
            <a:ext cx="4346917" cy="1477314"/>
          </a:xfrm>
          <a:prstGeom prst="rect">
            <a:avLst/>
          </a:prstGeom>
          <a:solidFill>
            <a:schemeClr val="bg1">
              <a:lumMod val="75000"/>
              <a:lumOff val="25000"/>
            </a:schemeClr>
          </a:solidFill>
        </p:spPr>
        <p:txBody>
          <a:bodyPr wrap="square" numCol="2" rtlCol="0">
            <a:normAutofit/>
          </a:bodyPr>
          <a:lstStyle/>
          <a:p>
            <a:r>
              <a:rPr lang="en-US" b="1" u="sng" dirty="0"/>
              <a:t>Key Verses</a:t>
            </a:r>
          </a:p>
          <a:p>
            <a:r>
              <a:rPr lang="en-US" dirty="0"/>
              <a:t>Genesis 1:26-27</a:t>
            </a:r>
          </a:p>
          <a:p>
            <a:r>
              <a:rPr lang="en-US" dirty="0"/>
              <a:t>Genesis 3:1-24</a:t>
            </a:r>
          </a:p>
          <a:p>
            <a:r>
              <a:rPr lang="en-US" dirty="0"/>
              <a:t>Isaiah 59:1-2</a:t>
            </a:r>
          </a:p>
          <a:p>
            <a:r>
              <a:rPr lang="en-US" dirty="0"/>
              <a:t>Jeremiah 29:11-13</a:t>
            </a:r>
          </a:p>
          <a:p>
            <a:r>
              <a:rPr lang="en-US" dirty="0"/>
              <a:t>Matthew 11:38-30</a:t>
            </a:r>
          </a:p>
          <a:p>
            <a:r>
              <a:rPr lang="en-US" dirty="0"/>
              <a:t>1 Peter 3:15</a:t>
            </a:r>
          </a:p>
          <a:p>
            <a:r>
              <a:rPr lang="en-US" dirty="0"/>
              <a:t>Matthew 16:24</a:t>
            </a:r>
          </a:p>
          <a:p>
            <a:r>
              <a:rPr lang="en-US" dirty="0"/>
              <a:t>Revelation 3:4</a:t>
            </a:r>
          </a:p>
          <a:p>
            <a:r>
              <a:rPr lang="en-US" dirty="0"/>
              <a:t>2 Corinthians 5:10</a:t>
            </a:r>
          </a:p>
        </p:txBody>
      </p:sp>
      <p:cxnSp>
        <p:nvCxnSpPr>
          <p:cNvPr id="9" name="Straight Connector 8">
            <a:extLst>
              <a:ext uri="{FF2B5EF4-FFF2-40B4-BE49-F238E27FC236}">
                <a16:creationId xmlns:a16="http://schemas.microsoft.com/office/drawing/2014/main" id="{1C97D38A-ED49-48C6-931B-61ADA7EEB290}"/>
              </a:ext>
            </a:extLst>
          </p:cNvPr>
          <p:cNvCxnSpPr/>
          <p:nvPr/>
        </p:nvCxnSpPr>
        <p:spPr>
          <a:xfrm>
            <a:off x="4365671" y="3165231"/>
            <a:ext cx="0" cy="3657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A72729A-F930-4FAD-81CF-1111BC357AD1}"/>
              </a:ext>
            </a:extLst>
          </p:cNvPr>
          <p:cNvSpPr txBox="1"/>
          <p:nvPr/>
        </p:nvSpPr>
        <p:spPr>
          <a:xfrm>
            <a:off x="98479" y="3395517"/>
            <a:ext cx="4118443" cy="2800767"/>
          </a:xfrm>
          <a:prstGeom prst="rect">
            <a:avLst/>
          </a:prstGeom>
          <a:noFill/>
        </p:spPr>
        <p:txBody>
          <a:bodyPr wrap="square" rtlCol="0">
            <a:spAutoFit/>
          </a:bodyPr>
          <a:lstStyle/>
          <a:p>
            <a:r>
              <a:rPr lang="en-US" sz="2200" dirty="0"/>
              <a:t>“Come to me, all who labor and are heavy laden, and I will give you rest.  Take my yoke upon you, and learn from me, for I am gentle and lowly in heart, and you will find rest for your souls.  For my yoke is easy and my burden is light.”  (Matthew 11:28-30)</a:t>
            </a:r>
          </a:p>
        </p:txBody>
      </p:sp>
    </p:spTree>
    <p:extLst>
      <p:ext uri="{BB962C8B-B14F-4D97-AF65-F5344CB8AC3E}">
        <p14:creationId xmlns:p14="http://schemas.microsoft.com/office/powerpoint/2010/main" val="297500162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3E5E-954F-4D7D-8E9E-60DE907A0F14}"/>
              </a:ext>
            </a:extLst>
          </p:cNvPr>
          <p:cNvSpPr>
            <a:spLocks noGrp="1"/>
          </p:cNvSpPr>
          <p:nvPr>
            <p:ph type="title"/>
          </p:nvPr>
        </p:nvSpPr>
        <p:spPr>
          <a:xfrm>
            <a:off x="-1" y="1"/>
            <a:ext cx="4514413" cy="1111348"/>
          </a:xfrm>
        </p:spPr>
        <p:txBody>
          <a:bodyPr>
            <a:normAutofit/>
          </a:bodyPr>
          <a:lstStyle/>
          <a:p>
            <a:r>
              <a:rPr lang="en-US" b="1" dirty="0"/>
              <a:t>Following Jesus</a:t>
            </a:r>
          </a:p>
        </p:txBody>
      </p:sp>
      <p:sp>
        <p:nvSpPr>
          <p:cNvPr id="15" name="Content Placeholder 8">
            <a:extLst>
              <a:ext uri="{FF2B5EF4-FFF2-40B4-BE49-F238E27FC236}">
                <a16:creationId xmlns:a16="http://schemas.microsoft.com/office/drawing/2014/main" id="{8146556A-C648-45EB-AA2D-A64C5E80D6DC}"/>
              </a:ext>
            </a:extLst>
          </p:cNvPr>
          <p:cNvSpPr>
            <a:spLocks noGrp="1"/>
          </p:cNvSpPr>
          <p:nvPr>
            <p:ph idx="1"/>
          </p:nvPr>
        </p:nvSpPr>
        <p:spPr>
          <a:xfrm>
            <a:off x="-1" y="1111349"/>
            <a:ext cx="4346917" cy="2771334"/>
          </a:xfrm>
        </p:spPr>
        <p:txBody>
          <a:bodyPr anchor="t">
            <a:normAutofit/>
          </a:bodyPr>
          <a:lstStyle/>
          <a:p>
            <a:pPr marL="463550" indent="-463550">
              <a:buFont typeface="+mj-lt"/>
              <a:buAutoNum type="arabicPeriod"/>
            </a:pPr>
            <a:r>
              <a:rPr lang="en-US" dirty="0"/>
              <a:t>…is a personal affair.</a:t>
            </a:r>
          </a:p>
          <a:p>
            <a:r>
              <a:rPr lang="en-US" sz="2000" dirty="0"/>
              <a:t>Man’s very beginning included a personal relationship with God.</a:t>
            </a:r>
          </a:p>
          <a:p>
            <a:r>
              <a:rPr lang="en-US" sz="2000" dirty="0"/>
              <a:t>The relationship was desired by God, but not mandated.  It’s man’s choice.</a:t>
            </a:r>
          </a:p>
          <a:p>
            <a:r>
              <a:rPr lang="en-US" sz="2000" dirty="0"/>
              <a:t>Salvation, and judgment, is an individual matter, not a collective.</a:t>
            </a:r>
          </a:p>
        </p:txBody>
      </p:sp>
      <p:sp>
        <p:nvSpPr>
          <p:cNvPr id="20" name="Freeform: Shape 1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picture containing man, standing&#10;&#10;Description automatically generated">
            <a:extLst>
              <a:ext uri="{FF2B5EF4-FFF2-40B4-BE49-F238E27FC236}">
                <a16:creationId xmlns:a16="http://schemas.microsoft.com/office/drawing/2014/main" id="{5553A68B-16EE-4B10-A611-869AE6894CAB}"/>
              </a:ext>
            </a:extLst>
          </p:cNvPr>
          <p:cNvPicPr>
            <a:picLocks noChangeAspect="1"/>
          </p:cNvPicPr>
          <p:nvPr/>
        </p:nvPicPr>
        <p:blipFill rotWithShape="1">
          <a:blip r:embed="rId2">
            <a:extLst>
              <a:ext uri="{28A0092B-C50C-407E-A947-70E740481C1C}">
                <a14:useLocalDpi xmlns:a14="http://schemas.microsoft.com/office/drawing/2010/main" val="0"/>
              </a:ext>
            </a:extLst>
          </a:blip>
          <a:srcRect r="11271"/>
          <a:stretch/>
        </p:blipFill>
        <p:spPr>
          <a:xfrm>
            <a:off x="4625884" y="10"/>
            <a:ext cx="4518116"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cxnSp>
        <p:nvCxnSpPr>
          <p:cNvPr id="7" name="Straight Connector 6">
            <a:extLst>
              <a:ext uri="{FF2B5EF4-FFF2-40B4-BE49-F238E27FC236}">
                <a16:creationId xmlns:a16="http://schemas.microsoft.com/office/drawing/2014/main" id="{A9584F26-98BD-4F83-AC2F-84C514297FC7}"/>
              </a:ext>
            </a:extLst>
          </p:cNvPr>
          <p:cNvCxnSpPr/>
          <p:nvPr/>
        </p:nvCxnSpPr>
        <p:spPr>
          <a:xfrm>
            <a:off x="151232" y="4037428"/>
            <a:ext cx="39389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33AB0EC-8898-49F4-833C-A06B753FC79F}"/>
              </a:ext>
            </a:extLst>
          </p:cNvPr>
          <p:cNvSpPr txBox="1"/>
          <p:nvPr/>
        </p:nvSpPr>
        <p:spPr>
          <a:xfrm>
            <a:off x="4797083" y="5380676"/>
            <a:ext cx="4346917" cy="1477314"/>
          </a:xfrm>
          <a:prstGeom prst="rect">
            <a:avLst/>
          </a:prstGeom>
          <a:solidFill>
            <a:schemeClr val="bg1">
              <a:lumMod val="75000"/>
              <a:lumOff val="25000"/>
            </a:schemeClr>
          </a:solidFill>
        </p:spPr>
        <p:txBody>
          <a:bodyPr wrap="square" numCol="2" rtlCol="0">
            <a:normAutofit/>
          </a:bodyPr>
          <a:lstStyle/>
          <a:p>
            <a:r>
              <a:rPr lang="en-US" b="1" u="sng" dirty="0"/>
              <a:t>Key Verses</a:t>
            </a:r>
          </a:p>
          <a:p>
            <a:r>
              <a:rPr lang="en-US" dirty="0"/>
              <a:t>Genesis 1:26-27</a:t>
            </a:r>
          </a:p>
          <a:p>
            <a:r>
              <a:rPr lang="en-US" dirty="0"/>
              <a:t>Genesis 3:1-24</a:t>
            </a:r>
          </a:p>
          <a:p>
            <a:r>
              <a:rPr lang="en-US" dirty="0"/>
              <a:t>Isaiah 59:1-2</a:t>
            </a:r>
          </a:p>
          <a:p>
            <a:r>
              <a:rPr lang="en-US" dirty="0"/>
              <a:t>Jeremiah 29:11-13</a:t>
            </a:r>
          </a:p>
          <a:p>
            <a:r>
              <a:rPr lang="en-US" dirty="0"/>
              <a:t>Matthew 11:38-30</a:t>
            </a:r>
          </a:p>
          <a:p>
            <a:r>
              <a:rPr lang="en-US" dirty="0"/>
              <a:t>1 Peter 3:15</a:t>
            </a:r>
          </a:p>
          <a:p>
            <a:r>
              <a:rPr lang="en-US" dirty="0"/>
              <a:t>Matthew 16:24</a:t>
            </a:r>
          </a:p>
          <a:p>
            <a:r>
              <a:rPr lang="en-US" dirty="0"/>
              <a:t>Revelation 3:4</a:t>
            </a:r>
          </a:p>
          <a:p>
            <a:r>
              <a:rPr lang="en-US" dirty="0"/>
              <a:t>2 Corinthians 5:10</a:t>
            </a:r>
          </a:p>
        </p:txBody>
      </p:sp>
      <p:cxnSp>
        <p:nvCxnSpPr>
          <p:cNvPr id="9" name="Straight Connector 8">
            <a:extLst>
              <a:ext uri="{FF2B5EF4-FFF2-40B4-BE49-F238E27FC236}">
                <a16:creationId xmlns:a16="http://schemas.microsoft.com/office/drawing/2014/main" id="{1C97D38A-ED49-48C6-931B-61ADA7EEB290}"/>
              </a:ext>
            </a:extLst>
          </p:cNvPr>
          <p:cNvCxnSpPr/>
          <p:nvPr/>
        </p:nvCxnSpPr>
        <p:spPr>
          <a:xfrm>
            <a:off x="4365671" y="4065562"/>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A72729A-F930-4FAD-81CF-1111BC357AD1}"/>
              </a:ext>
            </a:extLst>
          </p:cNvPr>
          <p:cNvSpPr txBox="1"/>
          <p:nvPr/>
        </p:nvSpPr>
        <p:spPr>
          <a:xfrm>
            <a:off x="61488" y="4395777"/>
            <a:ext cx="4118443" cy="2462213"/>
          </a:xfrm>
          <a:prstGeom prst="rect">
            <a:avLst/>
          </a:prstGeom>
          <a:noFill/>
        </p:spPr>
        <p:txBody>
          <a:bodyPr wrap="square" rtlCol="0">
            <a:spAutoFit/>
          </a:bodyPr>
          <a:lstStyle/>
          <a:p>
            <a:r>
              <a:rPr lang="en-US" sz="2200" dirty="0"/>
              <a:t>“…but in your hearts honor Christ the Lord as holy, always being prepared to make a defense to anyone who asks you for a reason for the hope that is in you; yet do it with gentleness and respect.”  </a:t>
            </a:r>
          </a:p>
          <a:p>
            <a:pPr algn="r"/>
            <a:r>
              <a:rPr lang="en-US" sz="2200" dirty="0"/>
              <a:t>(1 Peter 3:15, ESV)</a:t>
            </a:r>
          </a:p>
        </p:txBody>
      </p:sp>
    </p:spTree>
    <p:extLst>
      <p:ext uri="{BB962C8B-B14F-4D97-AF65-F5344CB8AC3E}">
        <p14:creationId xmlns:p14="http://schemas.microsoft.com/office/powerpoint/2010/main" val="338468332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3E5E-954F-4D7D-8E9E-60DE907A0F14}"/>
              </a:ext>
            </a:extLst>
          </p:cNvPr>
          <p:cNvSpPr>
            <a:spLocks noGrp="1"/>
          </p:cNvSpPr>
          <p:nvPr>
            <p:ph type="title"/>
          </p:nvPr>
        </p:nvSpPr>
        <p:spPr>
          <a:xfrm>
            <a:off x="-1" y="1"/>
            <a:ext cx="4514413" cy="1111348"/>
          </a:xfrm>
        </p:spPr>
        <p:txBody>
          <a:bodyPr>
            <a:normAutofit/>
          </a:bodyPr>
          <a:lstStyle/>
          <a:p>
            <a:r>
              <a:rPr lang="en-US" b="1" dirty="0"/>
              <a:t>Following Jesus</a:t>
            </a:r>
          </a:p>
        </p:txBody>
      </p:sp>
      <p:sp>
        <p:nvSpPr>
          <p:cNvPr id="15" name="Content Placeholder 8">
            <a:extLst>
              <a:ext uri="{FF2B5EF4-FFF2-40B4-BE49-F238E27FC236}">
                <a16:creationId xmlns:a16="http://schemas.microsoft.com/office/drawing/2014/main" id="{8146556A-C648-45EB-AA2D-A64C5E80D6DC}"/>
              </a:ext>
            </a:extLst>
          </p:cNvPr>
          <p:cNvSpPr>
            <a:spLocks noGrp="1"/>
          </p:cNvSpPr>
          <p:nvPr>
            <p:ph idx="1"/>
          </p:nvPr>
        </p:nvSpPr>
        <p:spPr>
          <a:xfrm>
            <a:off x="-1" y="1111349"/>
            <a:ext cx="4346917" cy="2771334"/>
          </a:xfrm>
        </p:spPr>
        <p:txBody>
          <a:bodyPr anchor="t">
            <a:normAutofit/>
          </a:bodyPr>
          <a:lstStyle/>
          <a:p>
            <a:pPr marL="463550" indent="-463550">
              <a:buFont typeface="+mj-lt"/>
              <a:buAutoNum type="arabicPeriod"/>
            </a:pPr>
            <a:r>
              <a:rPr lang="en-US" dirty="0"/>
              <a:t>…is a personal affair.</a:t>
            </a:r>
          </a:p>
          <a:p>
            <a:r>
              <a:rPr lang="en-US" sz="2000" dirty="0"/>
              <a:t>Man’s very beginning included a personal relationship with God.</a:t>
            </a:r>
          </a:p>
          <a:p>
            <a:r>
              <a:rPr lang="en-US" sz="2000" dirty="0"/>
              <a:t>The relationship was desired by God, but not mandated.  It’s man’s choice.</a:t>
            </a:r>
          </a:p>
          <a:p>
            <a:r>
              <a:rPr lang="en-US" sz="2000" dirty="0"/>
              <a:t>Salvation, and judgment, is an individual matter, not a collective.</a:t>
            </a:r>
          </a:p>
        </p:txBody>
      </p:sp>
      <p:sp>
        <p:nvSpPr>
          <p:cNvPr id="20" name="Freeform: Shape 1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picture containing man, standing&#10;&#10;Description automatically generated">
            <a:extLst>
              <a:ext uri="{FF2B5EF4-FFF2-40B4-BE49-F238E27FC236}">
                <a16:creationId xmlns:a16="http://schemas.microsoft.com/office/drawing/2014/main" id="{5553A68B-16EE-4B10-A611-869AE6894CAB}"/>
              </a:ext>
            </a:extLst>
          </p:cNvPr>
          <p:cNvPicPr>
            <a:picLocks noChangeAspect="1"/>
          </p:cNvPicPr>
          <p:nvPr/>
        </p:nvPicPr>
        <p:blipFill rotWithShape="1">
          <a:blip r:embed="rId2">
            <a:extLst>
              <a:ext uri="{28A0092B-C50C-407E-A947-70E740481C1C}">
                <a14:useLocalDpi xmlns:a14="http://schemas.microsoft.com/office/drawing/2010/main" val="0"/>
              </a:ext>
            </a:extLst>
          </a:blip>
          <a:srcRect r="11271"/>
          <a:stretch/>
        </p:blipFill>
        <p:spPr>
          <a:xfrm>
            <a:off x="4625884" y="10"/>
            <a:ext cx="4518116"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cxnSp>
        <p:nvCxnSpPr>
          <p:cNvPr id="7" name="Straight Connector 6">
            <a:extLst>
              <a:ext uri="{FF2B5EF4-FFF2-40B4-BE49-F238E27FC236}">
                <a16:creationId xmlns:a16="http://schemas.microsoft.com/office/drawing/2014/main" id="{A9584F26-98BD-4F83-AC2F-84C514297FC7}"/>
              </a:ext>
            </a:extLst>
          </p:cNvPr>
          <p:cNvCxnSpPr/>
          <p:nvPr/>
        </p:nvCxnSpPr>
        <p:spPr>
          <a:xfrm>
            <a:off x="151232" y="4037428"/>
            <a:ext cx="39389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33AB0EC-8898-49F4-833C-A06B753FC79F}"/>
              </a:ext>
            </a:extLst>
          </p:cNvPr>
          <p:cNvSpPr txBox="1"/>
          <p:nvPr/>
        </p:nvSpPr>
        <p:spPr>
          <a:xfrm>
            <a:off x="4797083" y="5380676"/>
            <a:ext cx="4346917" cy="1477314"/>
          </a:xfrm>
          <a:prstGeom prst="rect">
            <a:avLst/>
          </a:prstGeom>
          <a:solidFill>
            <a:schemeClr val="bg1">
              <a:lumMod val="75000"/>
              <a:lumOff val="25000"/>
            </a:schemeClr>
          </a:solidFill>
        </p:spPr>
        <p:txBody>
          <a:bodyPr wrap="square" numCol="2" rtlCol="0">
            <a:normAutofit/>
          </a:bodyPr>
          <a:lstStyle/>
          <a:p>
            <a:r>
              <a:rPr lang="en-US" b="1" u="sng" dirty="0"/>
              <a:t>Key Verses</a:t>
            </a:r>
          </a:p>
          <a:p>
            <a:r>
              <a:rPr lang="en-US" dirty="0"/>
              <a:t>Genesis 1:26-27</a:t>
            </a:r>
          </a:p>
          <a:p>
            <a:r>
              <a:rPr lang="en-US" dirty="0"/>
              <a:t>Genesis 3:1-24</a:t>
            </a:r>
          </a:p>
          <a:p>
            <a:r>
              <a:rPr lang="en-US" dirty="0"/>
              <a:t>Isaiah 59:1-2</a:t>
            </a:r>
          </a:p>
          <a:p>
            <a:r>
              <a:rPr lang="en-US" dirty="0"/>
              <a:t>Jeremiah 29:11-13</a:t>
            </a:r>
          </a:p>
          <a:p>
            <a:r>
              <a:rPr lang="en-US" dirty="0"/>
              <a:t>Matthew 11:38-30</a:t>
            </a:r>
          </a:p>
          <a:p>
            <a:r>
              <a:rPr lang="en-US" dirty="0"/>
              <a:t>1 Peter 3:15</a:t>
            </a:r>
          </a:p>
          <a:p>
            <a:r>
              <a:rPr lang="en-US" dirty="0"/>
              <a:t>Matthew 16:24</a:t>
            </a:r>
          </a:p>
          <a:p>
            <a:r>
              <a:rPr lang="en-US" dirty="0"/>
              <a:t>Revelation 3:4</a:t>
            </a:r>
          </a:p>
          <a:p>
            <a:r>
              <a:rPr lang="en-US" dirty="0"/>
              <a:t>2 Corinthians 5:10</a:t>
            </a:r>
          </a:p>
        </p:txBody>
      </p:sp>
      <p:cxnSp>
        <p:nvCxnSpPr>
          <p:cNvPr id="9" name="Straight Connector 8">
            <a:extLst>
              <a:ext uri="{FF2B5EF4-FFF2-40B4-BE49-F238E27FC236}">
                <a16:creationId xmlns:a16="http://schemas.microsoft.com/office/drawing/2014/main" id="{1C97D38A-ED49-48C6-931B-61ADA7EEB290}"/>
              </a:ext>
            </a:extLst>
          </p:cNvPr>
          <p:cNvCxnSpPr/>
          <p:nvPr/>
        </p:nvCxnSpPr>
        <p:spPr>
          <a:xfrm>
            <a:off x="4365671" y="4065562"/>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A72729A-F930-4FAD-81CF-1111BC357AD1}"/>
              </a:ext>
            </a:extLst>
          </p:cNvPr>
          <p:cNvSpPr txBox="1"/>
          <p:nvPr/>
        </p:nvSpPr>
        <p:spPr>
          <a:xfrm>
            <a:off x="61488" y="4395777"/>
            <a:ext cx="4118443" cy="2277547"/>
          </a:xfrm>
          <a:prstGeom prst="rect">
            <a:avLst/>
          </a:prstGeom>
          <a:noFill/>
        </p:spPr>
        <p:txBody>
          <a:bodyPr wrap="square" rtlCol="0">
            <a:spAutoFit/>
          </a:bodyPr>
          <a:lstStyle/>
          <a:p>
            <a:r>
              <a:rPr lang="en-US" sz="2400" dirty="0"/>
              <a:t>“Then Jesus told His disciples, ‘If anyone would come after Me, let him deny himself and take up his cross and follow Me.’”  </a:t>
            </a:r>
          </a:p>
          <a:p>
            <a:pPr algn="r"/>
            <a:r>
              <a:rPr lang="en-US" sz="2200" dirty="0"/>
              <a:t>(Matthew 16:24, ESV)</a:t>
            </a:r>
          </a:p>
        </p:txBody>
      </p:sp>
    </p:spTree>
    <p:extLst>
      <p:ext uri="{BB962C8B-B14F-4D97-AF65-F5344CB8AC3E}">
        <p14:creationId xmlns:p14="http://schemas.microsoft.com/office/powerpoint/2010/main" val="325275115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3E5E-954F-4D7D-8E9E-60DE907A0F14}"/>
              </a:ext>
            </a:extLst>
          </p:cNvPr>
          <p:cNvSpPr>
            <a:spLocks noGrp="1"/>
          </p:cNvSpPr>
          <p:nvPr>
            <p:ph type="title"/>
          </p:nvPr>
        </p:nvSpPr>
        <p:spPr>
          <a:xfrm>
            <a:off x="-1" y="1"/>
            <a:ext cx="4514413" cy="1111348"/>
          </a:xfrm>
        </p:spPr>
        <p:txBody>
          <a:bodyPr>
            <a:normAutofit/>
          </a:bodyPr>
          <a:lstStyle/>
          <a:p>
            <a:r>
              <a:rPr lang="en-US" b="1" dirty="0"/>
              <a:t>Following Jesus</a:t>
            </a:r>
          </a:p>
        </p:txBody>
      </p:sp>
      <p:sp>
        <p:nvSpPr>
          <p:cNvPr id="15" name="Content Placeholder 8">
            <a:extLst>
              <a:ext uri="{FF2B5EF4-FFF2-40B4-BE49-F238E27FC236}">
                <a16:creationId xmlns:a16="http://schemas.microsoft.com/office/drawing/2014/main" id="{8146556A-C648-45EB-AA2D-A64C5E80D6DC}"/>
              </a:ext>
            </a:extLst>
          </p:cNvPr>
          <p:cNvSpPr>
            <a:spLocks noGrp="1"/>
          </p:cNvSpPr>
          <p:nvPr>
            <p:ph idx="1"/>
          </p:nvPr>
        </p:nvSpPr>
        <p:spPr>
          <a:xfrm>
            <a:off x="-1" y="1111349"/>
            <a:ext cx="4346917" cy="2771334"/>
          </a:xfrm>
        </p:spPr>
        <p:txBody>
          <a:bodyPr anchor="t">
            <a:normAutofit/>
          </a:bodyPr>
          <a:lstStyle/>
          <a:p>
            <a:pPr marL="463550" indent="-463550">
              <a:buFont typeface="+mj-lt"/>
              <a:buAutoNum type="arabicPeriod"/>
            </a:pPr>
            <a:r>
              <a:rPr lang="en-US" dirty="0"/>
              <a:t>…is a personal affair.</a:t>
            </a:r>
          </a:p>
          <a:p>
            <a:r>
              <a:rPr lang="en-US" sz="2000" dirty="0"/>
              <a:t>Man’s very beginning included a personal relationship with God.</a:t>
            </a:r>
          </a:p>
          <a:p>
            <a:r>
              <a:rPr lang="en-US" sz="2000" dirty="0"/>
              <a:t>The relationship was desired by God, but not mandated.  It’s man’s choice.</a:t>
            </a:r>
          </a:p>
          <a:p>
            <a:r>
              <a:rPr lang="en-US" sz="2000" dirty="0"/>
              <a:t>Salvation, and judgment, is an individual matter, not a collective.</a:t>
            </a:r>
          </a:p>
        </p:txBody>
      </p:sp>
      <p:sp>
        <p:nvSpPr>
          <p:cNvPr id="20" name="Freeform: Shape 1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picture containing man, standing&#10;&#10;Description automatically generated">
            <a:extLst>
              <a:ext uri="{FF2B5EF4-FFF2-40B4-BE49-F238E27FC236}">
                <a16:creationId xmlns:a16="http://schemas.microsoft.com/office/drawing/2014/main" id="{5553A68B-16EE-4B10-A611-869AE6894CAB}"/>
              </a:ext>
            </a:extLst>
          </p:cNvPr>
          <p:cNvPicPr>
            <a:picLocks noChangeAspect="1"/>
          </p:cNvPicPr>
          <p:nvPr/>
        </p:nvPicPr>
        <p:blipFill rotWithShape="1">
          <a:blip r:embed="rId2">
            <a:extLst>
              <a:ext uri="{28A0092B-C50C-407E-A947-70E740481C1C}">
                <a14:useLocalDpi xmlns:a14="http://schemas.microsoft.com/office/drawing/2010/main" val="0"/>
              </a:ext>
            </a:extLst>
          </a:blip>
          <a:srcRect r="11271"/>
          <a:stretch/>
        </p:blipFill>
        <p:spPr>
          <a:xfrm>
            <a:off x="4625884" y="10"/>
            <a:ext cx="4518116"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cxnSp>
        <p:nvCxnSpPr>
          <p:cNvPr id="7" name="Straight Connector 6">
            <a:extLst>
              <a:ext uri="{FF2B5EF4-FFF2-40B4-BE49-F238E27FC236}">
                <a16:creationId xmlns:a16="http://schemas.microsoft.com/office/drawing/2014/main" id="{A9584F26-98BD-4F83-AC2F-84C514297FC7}"/>
              </a:ext>
            </a:extLst>
          </p:cNvPr>
          <p:cNvCxnSpPr/>
          <p:nvPr/>
        </p:nvCxnSpPr>
        <p:spPr>
          <a:xfrm>
            <a:off x="151232" y="4037428"/>
            <a:ext cx="39389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33AB0EC-8898-49F4-833C-A06B753FC79F}"/>
              </a:ext>
            </a:extLst>
          </p:cNvPr>
          <p:cNvSpPr txBox="1"/>
          <p:nvPr/>
        </p:nvSpPr>
        <p:spPr>
          <a:xfrm>
            <a:off x="4797083" y="5380676"/>
            <a:ext cx="4346917" cy="1477314"/>
          </a:xfrm>
          <a:prstGeom prst="rect">
            <a:avLst/>
          </a:prstGeom>
          <a:solidFill>
            <a:schemeClr val="bg1">
              <a:lumMod val="75000"/>
              <a:lumOff val="25000"/>
            </a:schemeClr>
          </a:solidFill>
        </p:spPr>
        <p:txBody>
          <a:bodyPr wrap="square" numCol="2" rtlCol="0">
            <a:normAutofit/>
          </a:bodyPr>
          <a:lstStyle/>
          <a:p>
            <a:r>
              <a:rPr lang="en-US" b="1" u="sng" dirty="0"/>
              <a:t>Key Verses</a:t>
            </a:r>
          </a:p>
          <a:p>
            <a:r>
              <a:rPr lang="en-US" dirty="0"/>
              <a:t>Genesis 1:26-27</a:t>
            </a:r>
          </a:p>
          <a:p>
            <a:r>
              <a:rPr lang="en-US" dirty="0"/>
              <a:t>Genesis 3:1-24</a:t>
            </a:r>
          </a:p>
          <a:p>
            <a:r>
              <a:rPr lang="en-US" dirty="0"/>
              <a:t>Isaiah 59:1-2</a:t>
            </a:r>
          </a:p>
          <a:p>
            <a:r>
              <a:rPr lang="en-US" dirty="0"/>
              <a:t>Jeremiah 29:11-13</a:t>
            </a:r>
          </a:p>
          <a:p>
            <a:r>
              <a:rPr lang="en-US" dirty="0"/>
              <a:t>Matthew 11:38-30</a:t>
            </a:r>
          </a:p>
          <a:p>
            <a:r>
              <a:rPr lang="en-US" dirty="0"/>
              <a:t>1 Peter 3:15</a:t>
            </a:r>
          </a:p>
          <a:p>
            <a:r>
              <a:rPr lang="en-US" dirty="0"/>
              <a:t>Matthew 16:24</a:t>
            </a:r>
          </a:p>
          <a:p>
            <a:r>
              <a:rPr lang="en-US" dirty="0"/>
              <a:t>Revelation 3:4</a:t>
            </a:r>
          </a:p>
          <a:p>
            <a:r>
              <a:rPr lang="en-US" dirty="0"/>
              <a:t>2 Corinthians 5:10</a:t>
            </a:r>
          </a:p>
        </p:txBody>
      </p:sp>
      <p:cxnSp>
        <p:nvCxnSpPr>
          <p:cNvPr id="9" name="Straight Connector 8">
            <a:extLst>
              <a:ext uri="{FF2B5EF4-FFF2-40B4-BE49-F238E27FC236}">
                <a16:creationId xmlns:a16="http://schemas.microsoft.com/office/drawing/2014/main" id="{1C97D38A-ED49-48C6-931B-61ADA7EEB290}"/>
              </a:ext>
            </a:extLst>
          </p:cNvPr>
          <p:cNvCxnSpPr/>
          <p:nvPr/>
        </p:nvCxnSpPr>
        <p:spPr>
          <a:xfrm>
            <a:off x="4365671" y="4065562"/>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A72729A-F930-4FAD-81CF-1111BC357AD1}"/>
              </a:ext>
            </a:extLst>
          </p:cNvPr>
          <p:cNvSpPr txBox="1"/>
          <p:nvPr/>
        </p:nvSpPr>
        <p:spPr>
          <a:xfrm>
            <a:off x="61487" y="4113723"/>
            <a:ext cx="4118443" cy="2646878"/>
          </a:xfrm>
          <a:prstGeom prst="rect">
            <a:avLst/>
          </a:prstGeom>
          <a:noFill/>
        </p:spPr>
        <p:txBody>
          <a:bodyPr wrap="square" rtlCol="0">
            <a:spAutoFit/>
          </a:bodyPr>
          <a:lstStyle/>
          <a:p>
            <a:r>
              <a:rPr lang="en-US" sz="2400" dirty="0"/>
              <a:t>“For we must all appear before the judgment seat of Christ, so that each one may receive what is due for what he has done in the body, whether good or evil.”</a:t>
            </a:r>
          </a:p>
          <a:p>
            <a:pPr algn="r"/>
            <a:r>
              <a:rPr lang="en-US" sz="2200" dirty="0"/>
              <a:t>(2 Corinthians 5:10, ESV)</a:t>
            </a:r>
          </a:p>
        </p:txBody>
      </p:sp>
    </p:spTree>
    <p:extLst>
      <p:ext uri="{BB962C8B-B14F-4D97-AF65-F5344CB8AC3E}">
        <p14:creationId xmlns:p14="http://schemas.microsoft.com/office/powerpoint/2010/main" val="109445377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F3E5E-954F-4D7D-8E9E-60DE907A0F14}"/>
              </a:ext>
            </a:extLst>
          </p:cNvPr>
          <p:cNvSpPr>
            <a:spLocks noGrp="1"/>
          </p:cNvSpPr>
          <p:nvPr>
            <p:ph type="title"/>
          </p:nvPr>
        </p:nvSpPr>
        <p:spPr>
          <a:xfrm>
            <a:off x="-1" y="1"/>
            <a:ext cx="4514413" cy="880308"/>
          </a:xfrm>
        </p:spPr>
        <p:txBody>
          <a:bodyPr>
            <a:noAutofit/>
          </a:bodyPr>
          <a:lstStyle/>
          <a:p>
            <a:r>
              <a:rPr lang="en-US" sz="3600" b="1" u="sng" dirty="0"/>
              <a:t>Being a Good Follower</a:t>
            </a:r>
          </a:p>
        </p:txBody>
      </p:sp>
      <p:sp>
        <p:nvSpPr>
          <p:cNvPr id="15" name="Content Placeholder 8">
            <a:extLst>
              <a:ext uri="{FF2B5EF4-FFF2-40B4-BE49-F238E27FC236}">
                <a16:creationId xmlns:a16="http://schemas.microsoft.com/office/drawing/2014/main" id="{8146556A-C648-45EB-AA2D-A64C5E80D6DC}"/>
              </a:ext>
            </a:extLst>
          </p:cNvPr>
          <p:cNvSpPr>
            <a:spLocks noGrp="1"/>
          </p:cNvSpPr>
          <p:nvPr>
            <p:ph idx="1"/>
          </p:nvPr>
        </p:nvSpPr>
        <p:spPr>
          <a:xfrm>
            <a:off x="-1" y="773725"/>
            <a:ext cx="4346917" cy="3108958"/>
          </a:xfrm>
        </p:spPr>
        <p:txBody>
          <a:bodyPr anchor="t">
            <a:normAutofit fontScale="92500"/>
          </a:bodyPr>
          <a:lstStyle/>
          <a:p>
            <a:pPr marL="463550" indent="-463550">
              <a:buFont typeface="+mj-lt"/>
              <a:buAutoNum type="arabicPeriod"/>
            </a:pPr>
            <a:r>
              <a:rPr lang="en-US" dirty="0"/>
              <a:t>Know the leader (Don’t get out in front).</a:t>
            </a:r>
          </a:p>
          <a:p>
            <a:r>
              <a:rPr lang="en-US" sz="2000" dirty="0"/>
              <a:t>In order to be a good follower, we must actually follow.  </a:t>
            </a:r>
          </a:p>
          <a:p>
            <a:r>
              <a:rPr lang="en-US" sz="2000" dirty="0"/>
              <a:t>We need to understand that our leader in all things spiritual must be Christ.</a:t>
            </a:r>
          </a:p>
          <a:p>
            <a:r>
              <a:rPr lang="en-US" sz="2000" dirty="0"/>
              <a:t>“Everyone who goes on ahead and does not abide in the teaching of Christ, does not have God.”  (2 John 9a)</a:t>
            </a:r>
          </a:p>
        </p:txBody>
      </p:sp>
      <p:sp>
        <p:nvSpPr>
          <p:cNvPr id="20" name="Freeform: Shape 19">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413" y="0"/>
            <a:ext cx="4629587"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descr="A picture containing man, standing&#10;&#10;Description automatically generated">
            <a:extLst>
              <a:ext uri="{FF2B5EF4-FFF2-40B4-BE49-F238E27FC236}">
                <a16:creationId xmlns:a16="http://schemas.microsoft.com/office/drawing/2014/main" id="{5553A68B-16EE-4B10-A611-869AE6894CAB}"/>
              </a:ext>
            </a:extLst>
          </p:cNvPr>
          <p:cNvPicPr>
            <a:picLocks noChangeAspect="1"/>
          </p:cNvPicPr>
          <p:nvPr/>
        </p:nvPicPr>
        <p:blipFill rotWithShape="1">
          <a:blip r:embed="rId2">
            <a:extLst>
              <a:ext uri="{28A0092B-C50C-407E-A947-70E740481C1C}">
                <a14:useLocalDpi xmlns:a14="http://schemas.microsoft.com/office/drawing/2010/main" val="0"/>
              </a:ext>
            </a:extLst>
          </a:blip>
          <a:srcRect r="11271"/>
          <a:stretch/>
        </p:blipFill>
        <p:spPr>
          <a:xfrm>
            <a:off x="4625884" y="10"/>
            <a:ext cx="4518116"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cxnSp>
        <p:nvCxnSpPr>
          <p:cNvPr id="7" name="Straight Connector 6">
            <a:extLst>
              <a:ext uri="{FF2B5EF4-FFF2-40B4-BE49-F238E27FC236}">
                <a16:creationId xmlns:a16="http://schemas.microsoft.com/office/drawing/2014/main" id="{A9584F26-98BD-4F83-AC2F-84C514297FC7}"/>
              </a:ext>
            </a:extLst>
          </p:cNvPr>
          <p:cNvCxnSpPr/>
          <p:nvPr/>
        </p:nvCxnSpPr>
        <p:spPr>
          <a:xfrm>
            <a:off x="151232" y="4037428"/>
            <a:ext cx="393895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33AB0EC-8898-49F4-833C-A06B753FC79F}"/>
              </a:ext>
            </a:extLst>
          </p:cNvPr>
          <p:cNvSpPr txBox="1"/>
          <p:nvPr/>
        </p:nvSpPr>
        <p:spPr>
          <a:xfrm>
            <a:off x="4797083" y="5380676"/>
            <a:ext cx="4346917" cy="1477314"/>
          </a:xfrm>
          <a:prstGeom prst="rect">
            <a:avLst/>
          </a:prstGeom>
          <a:solidFill>
            <a:schemeClr val="bg1">
              <a:lumMod val="75000"/>
              <a:lumOff val="25000"/>
            </a:schemeClr>
          </a:solidFill>
        </p:spPr>
        <p:txBody>
          <a:bodyPr wrap="square" numCol="2" rtlCol="0">
            <a:normAutofit/>
          </a:bodyPr>
          <a:lstStyle/>
          <a:p>
            <a:r>
              <a:rPr lang="en-US" b="1" u="sng" dirty="0"/>
              <a:t>Key Verses</a:t>
            </a:r>
          </a:p>
          <a:p>
            <a:r>
              <a:rPr lang="en-US" dirty="0"/>
              <a:t>1 Thess. 5:12-13</a:t>
            </a:r>
          </a:p>
          <a:p>
            <a:r>
              <a:rPr lang="en-US" dirty="0"/>
              <a:t>John 8:12</a:t>
            </a:r>
          </a:p>
          <a:p>
            <a:r>
              <a:rPr lang="en-US" dirty="0"/>
              <a:t>John 10:27</a:t>
            </a:r>
          </a:p>
          <a:p>
            <a:r>
              <a:rPr lang="en-US" dirty="0"/>
              <a:t>John 12:26</a:t>
            </a:r>
          </a:p>
          <a:p>
            <a:r>
              <a:rPr lang="en-US" dirty="0"/>
              <a:t>2 John 9</a:t>
            </a:r>
          </a:p>
        </p:txBody>
      </p:sp>
      <p:cxnSp>
        <p:nvCxnSpPr>
          <p:cNvPr id="9" name="Straight Connector 8">
            <a:extLst>
              <a:ext uri="{FF2B5EF4-FFF2-40B4-BE49-F238E27FC236}">
                <a16:creationId xmlns:a16="http://schemas.microsoft.com/office/drawing/2014/main" id="{1C97D38A-ED49-48C6-931B-61ADA7EEB290}"/>
              </a:ext>
            </a:extLst>
          </p:cNvPr>
          <p:cNvCxnSpPr/>
          <p:nvPr/>
        </p:nvCxnSpPr>
        <p:spPr>
          <a:xfrm>
            <a:off x="4365671" y="4065562"/>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A72729A-F930-4FAD-81CF-1111BC357AD1}"/>
              </a:ext>
            </a:extLst>
          </p:cNvPr>
          <p:cNvSpPr txBox="1"/>
          <p:nvPr/>
        </p:nvSpPr>
        <p:spPr>
          <a:xfrm>
            <a:off x="61487" y="4113723"/>
            <a:ext cx="4118443" cy="2646878"/>
          </a:xfrm>
          <a:prstGeom prst="rect">
            <a:avLst/>
          </a:prstGeom>
          <a:noFill/>
        </p:spPr>
        <p:txBody>
          <a:bodyPr wrap="square" rtlCol="0">
            <a:spAutoFit/>
          </a:bodyPr>
          <a:lstStyle/>
          <a:p>
            <a:r>
              <a:rPr lang="en-US" sz="2400" dirty="0"/>
              <a:t>“We ask you, brothers, to respect those who labor among you and are over you in the Lord and admonish you, and to esteem them very highly in love because of their work.”</a:t>
            </a:r>
          </a:p>
          <a:p>
            <a:pPr algn="r"/>
            <a:r>
              <a:rPr lang="en-US" sz="2200" dirty="0"/>
              <a:t>(1 Thessalonians 5:12-13, ESV)</a:t>
            </a:r>
          </a:p>
        </p:txBody>
      </p:sp>
    </p:spTree>
    <p:extLst>
      <p:ext uri="{BB962C8B-B14F-4D97-AF65-F5344CB8AC3E}">
        <p14:creationId xmlns:p14="http://schemas.microsoft.com/office/powerpoint/2010/main" val="199902466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964</Words>
  <Application>Microsoft Office PowerPoint</Application>
  <PresentationFormat>On-screen Show (4:3)</PresentationFormat>
  <Paragraphs>145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Following Jesus</vt:lpstr>
      <vt:lpstr>Follow Jesus</vt:lpstr>
      <vt:lpstr>Following Jesus</vt:lpstr>
      <vt:lpstr>Following Jesus</vt:lpstr>
      <vt:lpstr>Following Jesus</vt:lpstr>
      <vt:lpstr>Following Jesus</vt:lpstr>
      <vt:lpstr>Following Jesus</vt:lpstr>
      <vt:lpstr>Being a Good Follower</vt:lpstr>
      <vt:lpstr>Being a Good Follower</vt:lpstr>
      <vt:lpstr>Being a Good Follower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Me</dc:title>
  <dc:creator>Jeb Holt</dc:creator>
  <cp:lastModifiedBy>Jeb Holt</cp:lastModifiedBy>
  <cp:revision>13</cp:revision>
  <dcterms:created xsi:type="dcterms:W3CDTF">2019-11-24T19:40:11Z</dcterms:created>
  <dcterms:modified xsi:type="dcterms:W3CDTF">2019-12-01T14:43:10Z</dcterms:modified>
</cp:coreProperties>
</file>