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2" r:id="rId5"/>
    <p:sldId id="260" r:id="rId6"/>
    <p:sldId id="263" r:id="rId7"/>
    <p:sldId id="261" r:id="rId8"/>
    <p:sldId id="270" r:id="rId9"/>
    <p:sldId id="264" r:id="rId10"/>
    <p:sldId id="271" r:id="rId11"/>
    <p:sldId id="265" r:id="rId12"/>
    <p:sldId id="272" r:id="rId13"/>
    <p:sldId id="266" r:id="rId14"/>
    <p:sldId id="273" r:id="rId15"/>
    <p:sldId id="267" r:id="rId16"/>
    <p:sldId id="274" r:id="rId17"/>
    <p:sldId id="268" r:id="rId18"/>
    <p:sldId id="275" r:id="rId19"/>
    <p:sldId id="26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8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196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9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3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62800" y="0"/>
            <a:ext cx="1986915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7139939" cy="997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" y="1260764"/>
            <a:ext cx="7139941" cy="579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4BCFFB2-EBB3-4778-99EA-BB5D0717BA3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5E936A6-E4B8-4312-B340-F68D38A0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A60CF-F27C-49CE-82B5-270CD2785BD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4768946"/>
          </a:xfrm>
          <a:ln w="15875">
            <a:noFill/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100" b="1" u="sng" dirty="0"/>
              <a:t>Yield Not to Temptation</a:t>
            </a:r>
          </a:p>
          <a:p>
            <a:pPr marL="0" indent="0">
              <a:buNone/>
            </a:pPr>
            <a:r>
              <a:rPr lang="en-US" sz="2600" i="1" dirty="0"/>
              <a:t>“Yield not to temptation, for yielding is sin; </a:t>
            </a:r>
          </a:p>
          <a:p>
            <a:pPr marL="0" indent="0">
              <a:buNone/>
            </a:pPr>
            <a:r>
              <a:rPr lang="en-US" sz="2600" i="1" dirty="0"/>
              <a:t>Each victory will help you, some other to win; </a:t>
            </a:r>
          </a:p>
          <a:p>
            <a:pPr marL="0" indent="0">
              <a:buNone/>
            </a:pPr>
            <a:r>
              <a:rPr lang="en-US" sz="2600" i="1" dirty="0"/>
              <a:t>Fight manfully onward, dark passions subdue, </a:t>
            </a:r>
          </a:p>
          <a:p>
            <a:pPr marL="0" indent="0">
              <a:buNone/>
            </a:pPr>
            <a:r>
              <a:rPr lang="en-US" sz="2600" i="1" dirty="0"/>
              <a:t>Look ever to Jesus, He’ll carry you through.</a:t>
            </a:r>
          </a:p>
          <a:p>
            <a:pPr marL="0" indent="0">
              <a:buNone/>
            </a:pPr>
            <a:r>
              <a:rPr lang="en-US" sz="2600" i="1" dirty="0"/>
              <a:t>Ask the Savior to help you, comfort, strengthen and keep you; </a:t>
            </a:r>
          </a:p>
          <a:p>
            <a:pPr marL="0" indent="0">
              <a:buNone/>
            </a:pPr>
            <a:r>
              <a:rPr lang="en-US" sz="2600" i="1" dirty="0"/>
              <a:t>He is willing to aid you; He will carry you through.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92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  <a:p>
            <a:pPr marL="746125" lvl="1" indent="-301625"/>
            <a:r>
              <a:rPr lang="en-US" sz="2600" dirty="0"/>
              <a:t>We are on our way home!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43839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5971734"/>
          </a:xfrm>
          <a:ln w="15875">
            <a:noFill/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b="1" u="sng" dirty="0"/>
              <a:t>What a Day That Will Be</a:t>
            </a:r>
          </a:p>
          <a:p>
            <a:pPr marL="0" indent="0">
              <a:buNone/>
            </a:pPr>
            <a:r>
              <a:rPr lang="en-US" sz="2600" i="1" dirty="0"/>
              <a:t>“There is coming a day when no heartaches shall come, </a:t>
            </a:r>
          </a:p>
          <a:p>
            <a:pPr marL="0" indent="0">
              <a:buNone/>
            </a:pPr>
            <a:r>
              <a:rPr lang="en-US" sz="2600" i="1" dirty="0"/>
              <a:t>No more clouds in the sky, no more tears to dim the eye; </a:t>
            </a:r>
          </a:p>
          <a:p>
            <a:pPr marL="0" indent="0">
              <a:buNone/>
            </a:pPr>
            <a:r>
              <a:rPr lang="en-US" sz="2600" i="1" dirty="0"/>
              <a:t>All is peace forever more on that happy golden shore,</a:t>
            </a:r>
          </a:p>
          <a:p>
            <a:pPr marL="0" indent="0">
              <a:buNone/>
            </a:pPr>
            <a:r>
              <a:rPr lang="en-US" sz="2600" i="1" dirty="0"/>
              <a:t>What a day, glorious day that will be.</a:t>
            </a:r>
          </a:p>
          <a:p>
            <a:pPr marL="0" indent="0">
              <a:buNone/>
            </a:pPr>
            <a:r>
              <a:rPr lang="en-US" sz="2600" i="1" dirty="0"/>
              <a:t>What a day that will be, when my Jesus I shall see; </a:t>
            </a:r>
          </a:p>
          <a:p>
            <a:pPr marL="0" indent="0">
              <a:buNone/>
            </a:pPr>
            <a:r>
              <a:rPr lang="en-US" sz="2600" i="1" dirty="0"/>
              <a:t>And I look upon His face, the One who saved me by His grace; </a:t>
            </a:r>
          </a:p>
          <a:p>
            <a:pPr marL="0" indent="0">
              <a:buNone/>
            </a:pPr>
            <a:r>
              <a:rPr lang="en-US" sz="2600" i="1" dirty="0"/>
              <a:t>When He takes me by the hand, and leads me through the Promised Land; </a:t>
            </a:r>
          </a:p>
          <a:p>
            <a:pPr marL="0" indent="0">
              <a:buNone/>
            </a:pPr>
            <a:r>
              <a:rPr lang="en-US" sz="2600" i="1" dirty="0"/>
              <a:t>What a day, glorious day that will be.”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55304-503D-416C-A0F7-3289118435A6}"/>
              </a:ext>
            </a:extLst>
          </p:cNvPr>
          <p:cNvSpPr txBox="1">
            <a:spLocks/>
          </p:cNvSpPr>
          <p:nvPr/>
        </p:nvSpPr>
        <p:spPr>
          <a:xfrm>
            <a:off x="3742023" y="1097281"/>
            <a:ext cx="3362161" cy="5760720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u="sng" dirty="0"/>
              <a:t>How Beautiful Heaven Must Be</a:t>
            </a:r>
            <a:endParaRPr lang="en-US" sz="3100" b="1" u="sng" dirty="0"/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“We read of a place that’s called heaven,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It’s made for the pure and the free;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These truths in God’s word He has given;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How beautiful heaven must be.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How beautiful heaven must be, sweet home of the happy and free.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Fair haven of rest for the weary, how beautiful heaven must be!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78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  <a:p>
            <a:pPr marL="746125" lvl="1" indent="-301625"/>
            <a:r>
              <a:rPr lang="en-US" sz="2600" dirty="0"/>
              <a:t>We are on our way home!</a:t>
            </a:r>
          </a:p>
          <a:p>
            <a:pPr marL="746125" lvl="1" indent="-301625"/>
            <a:r>
              <a:rPr lang="en-US" sz="2600" dirty="0"/>
              <a:t>We sing to encourage us to pray and get closer to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362560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5971734"/>
          </a:xfrm>
          <a:ln w="15875">
            <a:noFill/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u="sng" dirty="0"/>
              <a:t>Sweet Hour of Prayer</a:t>
            </a:r>
          </a:p>
          <a:p>
            <a:pPr marL="0" indent="0">
              <a:buNone/>
            </a:pPr>
            <a:r>
              <a:rPr lang="en-US" sz="2600" i="1" dirty="0"/>
              <a:t>“Sweet hour of prayer, sweet hour of prayer!</a:t>
            </a:r>
          </a:p>
          <a:p>
            <a:pPr marL="0" indent="0">
              <a:buNone/>
            </a:pPr>
            <a:r>
              <a:rPr lang="en-US" sz="2600" i="1" dirty="0"/>
              <a:t>That calls me from a world of care.</a:t>
            </a:r>
          </a:p>
          <a:p>
            <a:pPr marL="0" indent="0">
              <a:buNone/>
            </a:pPr>
            <a:r>
              <a:rPr lang="en-US" sz="2600" i="1" dirty="0"/>
              <a:t>And bids me, at my Father’s throne, make all my wants and wishes known.</a:t>
            </a:r>
          </a:p>
          <a:p>
            <a:pPr marL="0" indent="0">
              <a:buNone/>
            </a:pPr>
            <a:r>
              <a:rPr lang="en-US" sz="2600" i="1" dirty="0"/>
              <a:t>In seasons of distress and grief, my soul has often found relief.  </a:t>
            </a:r>
          </a:p>
          <a:p>
            <a:pPr marL="0" indent="0">
              <a:buNone/>
            </a:pPr>
            <a:r>
              <a:rPr lang="en-US" sz="2600" i="1" dirty="0"/>
              <a:t>And oft escaped the tempter’s snare, by thy return, sweet hour of prayer.”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55304-503D-416C-A0F7-3289118435A6}"/>
              </a:ext>
            </a:extLst>
          </p:cNvPr>
          <p:cNvSpPr txBox="1">
            <a:spLocks/>
          </p:cNvSpPr>
          <p:nvPr/>
        </p:nvSpPr>
        <p:spPr>
          <a:xfrm>
            <a:off x="3742023" y="886266"/>
            <a:ext cx="3362161" cy="5971735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100" b="1" u="sng" dirty="0"/>
              <a:t>Jesus Draw Me Ever Nearer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“Jesus draw me ever nearer, As I labor through the storm,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You have called me to this passage, And I’ll follow, </a:t>
            </a:r>
            <a:r>
              <a:rPr lang="en-US" sz="2600" i="1" dirty="0" err="1"/>
              <a:t>tho</a:t>
            </a:r>
            <a:r>
              <a:rPr lang="en-US" sz="2600" i="1" dirty="0"/>
              <a:t> I’m worn.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May this journey bring a blessing, May I rise on wings of faith,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And at the end of my heart’s testing, With your likeness let me wake.”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63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  <a:p>
            <a:pPr marL="746125" lvl="1" indent="-301625"/>
            <a:r>
              <a:rPr lang="en-US" sz="2600" dirty="0"/>
              <a:t>We are on our way home!</a:t>
            </a:r>
          </a:p>
          <a:p>
            <a:pPr marL="746125" lvl="1" indent="-301625"/>
            <a:r>
              <a:rPr lang="en-US" sz="2600" dirty="0"/>
              <a:t>We sing to encourage us to pray and get closer to God!</a:t>
            </a:r>
          </a:p>
          <a:p>
            <a:pPr marL="746125" lvl="1" indent="-301625"/>
            <a:r>
              <a:rPr lang="en-US" sz="2600" dirty="0"/>
              <a:t>We sing to remind us of our dependence  upon one another!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1244223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4874453"/>
          </a:xfrm>
          <a:ln w="15875">
            <a:noFill/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u="sng" dirty="0"/>
              <a:t>We are One!</a:t>
            </a:r>
          </a:p>
          <a:p>
            <a:pPr marL="0" indent="0">
              <a:buNone/>
            </a:pPr>
            <a:r>
              <a:rPr lang="en-US" sz="2600" i="1" dirty="0"/>
              <a:t>“In the body of the Lord, we are bound in unity; </a:t>
            </a:r>
          </a:p>
          <a:p>
            <a:pPr marL="0" indent="0">
              <a:buNone/>
            </a:pPr>
            <a:r>
              <a:rPr lang="en-US" sz="2600" i="1" dirty="0"/>
              <a:t>Just as we are one with God, you are also part of me.</a:t>
            </a:r>
          </a:p>
          <a:p>
            <a:pPr marL="0" indent="0">
              <a:buNone/>
            </a:pPr>
            <a:r>
              <a:rPr lang="en-US" sz="2600" i="1" dirty="0"/>
              <a:t>We are one, as we serve in truth and perfect love,</a:t>
            </a:r>
          </a:p>
          <a:p>
            <a:pPr marL="0" indent="0">
              <a:buNone/>
            </a:pPr>
            <a:r>
              <a:rPr lang="en-US" sz="2600" i="1" dirty="0"/>
              <a:t>All united in the mind with Him above.”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9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  <a:p>
            <a:pPr marL="746125" lvl="1" indent="-301625"/>
            <a:r>
              <a:rPr lang="en-US" sz="2600" dirty="0"/>
              <a:t>We are on our way home!</a:t>
            </a:r>
          </a:p>
          <a:p>
            <a:pPr marL="746125" lvl="1" indent="-301625"/>
            <a:r>
              <a:rPr lang="en-US" sz="2600" dirty="0"/>
              <a:t>We sing to encourage us to pray and get closer to God!</a:t>
            </a:r>
          </a:p>
          <a:p>
            <a:pPr marL="746125" lvl="1" indent="-301625"/>
            <a:r>
              <a:rPr lang="en-US" sz="2600" dirty="0"/>
              <a:t>We sing to remind us of our dependence  upon one another!</a:t>
            </a:r>
          </a:p>
          <a:p>
            <a:pPr marL="746125" lvl="1" indent="-301625"/>
            <a:r>
              <a:rPr lang="en-US" sz="2600" dirty="0"/>
              <a:t>We sing to remind us to spread the gospel.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341158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5300043"/>
          </a:xfrm>
          <a:ln w="15875">
            <a:noFill/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000" b="1" u="sng" dirty="0"/>
              <a:t>I want to be a Worker!</a:t>
            </a:r>
          </a:p>
          <a:p>
            <a:pPr marL="0" indent="0">
              <a:buNone/>
            </a:pPr>
            <a:r>
              <a:rPr lang="en-US" sz="2600" i="1" dirty="0"/>
              <a:t>“I want to be a worker for the Lord, I want to love and trust His holy word; </a:t>
            </a:r>
          </a:p>
          <a:p>
            <a:pPr marL="0" indent="0">
              <a:buNone/>
            </a:pPr>
            <a:r>
              <a:rPr lang="en-US" sz="2600" i="1" dirty="0"/>
              <a:t>I want to sing and pray, and be busy every day, in the kingdom of the Lord.</a:t>
            </a:r>
          </a:p>
          <a:p>
            <a:pPr marL="0" indent="0">
              <a:buNone/>
            </a:pPr>
            <a:r>
              <a:rPr lang="en-US" sz="2600" i="1" dirty="0"/>
              <a:t>I will work, I will pray, in the vineyard, in the vineyard of the Lord.</a:t>
            </a:r>
          </a:p>
          <a:p>
            <a:pPr marL="0" indent="0">
              <a:buNone/>
            </a:pPr>
            <a:r>
              <a:rPr lang="en-US" sz="2600" i="1" dirty="0"/>
              <a:t>I will work, I will pray, I will labor every day, in the vineyard of the Lord.”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>
            <a:extLst>
              <a:ext uri="{FF2B5EF4-FFF2-40B4-BE49-F238E27FC236}">
                <a16:creationId xmlns:a16="http://schemas.microsoft.com/office/drawing/2014/main" id="{7E2B121D-A61F-4988-A540-C1D0F5F5BFA2}"/>
              </a:ext>
            </a:extLst>
          </p:cNvPr>
          <p:cNvSpPr txBox="1">
            <a:spLocks/>
          </p:cNvSpPr>
          <p:nvPr/>
        </p:nvSpPr>
        <p:spPr>
          <a:xfrm>
            <a:off x="3615397" y="1470075"/>
            <a:ext cx="3573195" cy="5387926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000" b="1" u="sng" dirty="0"/>
              <a:t>O Spread the Tidings Round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“O spread the tidings round, wherever man is found.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Wherever human hearts and human woes abound. 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Let every Christian tongue proclaim the joyful sound, Our Lord is Lord of lords.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Of lords, He is the Lord!  Divine, the living Word!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His name the sweetest heard, His will redemption brings.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O spread the tidings round, wherever man is found, The Lord is king of Kings.”</a:t>
            </a:r>
          </a:p>
        </p:txBody>
      </p:sp>
    </p:spTree>
    <p:extLst>
      <p:ext uri="{BB962C8B-B14F-4D97-AF65-F5344CB8AC3E}">
        <p14:creationId xmlns:p14="http://schemas.microsoft.com/office/powerpoint/2010/main" val="24981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  <a:p>
            <a:pPr marL="746125" lvl="1" indent="-301625"/>
            <a:r>
              <a:rPr lang="en-US" sz="2600" dirty="0"/>
              <a:t>We are on our way home!</a:t>
            </a:r>
          </a:p>
          <a:p>
            <a:pPr marL="746125" lvl="1" indent="-301625"/>
            <a:r>
              <a:rPr lang="en-US" sz="2600" dirty="0"/>
              <a:t>We sing to encourage us to pray and get closer to God!</a:t>
            </a:r>
          </a:p>
          <a:p>
            <a:pPr marL="746125" lvl="1" indent="-301625"/>
            <a:r>
              <a:rPr lang="en-US" sz="2600" dirty="0"/>
              <a:t>We sing to remind us of our dependence  upon one another!</a:t>
            </a:r>
          </a:p>
          <a:p>
            <a:pPr marL="746125" lvl="1" indent="-301625"/>
            <a:r>
              <a:rPr lang="en-US" sz="2600" dirty="0"/>
              <a:t>We sing to remind us to spread the gospel.</a:t>
            </a:r>
          </a:p>
          <a:p>
            <a:pPr marL="746125" lvl="1" indent="-301625"/>
            <a:r>
              <a:rPr lang="en-US" sz="2600" dirty="0"/>
              <a:t>We sing to encourage the alien sinner to obey the gospel.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128663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403" y="3583746"/>
            <a:ext cx="7620821" cy="1216854"/>
          </a:xfrm>
        </p:spPr>
        <p:txBody>
          <a:bodyPr>
            <a:normAutofit/>
          </a:bodyPr>
          <a:lstStyle/>
          <a:p>
            <a:r>
              <a:rPr lang="en-US" sz="6000" dirty="0"/>
              <a:t>The Blessing of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404" y="5275384"/>
            <a:ext cx="7063740" cy="1216855"/>
          </a:xfrm>
        </p:spPr>
        <p:txBody>
          <a:bodyPr/>
          <a:lstStyle/>
          <a:p>
            <a:pPr algn="r"/>
            <a:r>
              <a:rPr lang="en-US" dirty="0"/>
              <a:t>Church of Christ at Medina</a:t>
            </a:r>
          </a:p>
          <a:p>
            <a:pPr algn="r"/>
            <a:r>
              <a:rPr lang="en-US" dirty="0"/>
              <a:t>January 19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552545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4874453"/>
          </a:xfrm>
          <a:ln w="15875">
            <a:noFill/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u="sng" dirty="0"/>
              <a:t>Trust and Obey</a:t>
            </a:r>
          </a:p>
          <a:p>
            <a:pPr marL="0" indent="0">
              <a:buNone/>
            </a:pPr>
            <a:r>
              <a:rPr lang="en-US" sz="2600" i="1" dirty="0"/>
              <a:t>“When we walk with the Lord, in the light of His word, What a glory He sheds on our way!</a:t>
            </a:r>
          </a:p>
          <a:p>
            <a:pPr marL="0" indent="0">
              <a:buNone/>
            </a:pPr>
            <a:r>
              <a:rPr lang="en-US" sz="2600" i="1" dirty="0"/>
              <a:t>While we do His good will, He abides with us still, and with all who will trust and obey.</a:t>
            </a:r>
          </a:p>
          <a:p>
            <a:pPr marL="0" indent="0">
              <a:buNone/>
            </a:pPr>
            <a:r>
              <a:rPr lang="en-US" sz="2600" i="1" dirty="0"/>
              <a:t>Trust and obey, for there’s no other way, </a:t>
            </a:r>
          </a:p>
          <a:p>
            <a:pPr marL="0" indent="0">
              <a:buNone/>
            </a:pPr>
            <a:r>
              <a:rPr lang="en-US" sz="2600" i="1" dirty="0"/>
              <a:t>To be happy in Jesus, but to trust and obey.”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>
            <a:extLst>
              <a:ext uri="{FF2B5EF4-FFF2-40B4-BE49-F238E27FC236}">
                <a16:creationId xmlns:a16="http://schemas.microsoft.com/office/drawing/2014/main" id="{58EADC2C-F835-474F-8D5D-0841237768C5}"/>
              </a:ext>
            </a:extLst>
          </p:cNvPr>
          <p:cNvSpPr txBox="1">
            <a:spLocks/>
          </p:cNvSpPr>
          <p:nvPr/>
        </p:nvSpPr>
        <p:spPr>
          <a:xfrm>
            <a:off x="3615397" y="1821768"/>
            <a:ext cx="3573195" cy="4874453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000" b="1" u="sng" dirty="0"/>
              <a:t>Jesus is Calling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“Jesus is tenderly calling thee home, calling today, calling today.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Why from the sunshine of love wilt thou roam, farther and farther away?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Calling today!  Calling today!  Jesus is calling, is tenderly calling today.”</a:t>
            </a:r>
          </a:p>
        </p:txBody>
      </p:sp>
    </p:spTree>
    <p:extLst>
      <p:ext uri="{BB962C8B-B14F-4D97-AF65-F5344CB8AC3E}">
        <p14:creationId xmlns:p14="http://schemas.microsoft.com/office/powerpoint/2010/main" val="23810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0"/>
            <a:ext cx="7188592" cy="59546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746125" lvl="1" indent="-301625"/>
            <a:r>
              <a:rPr lang="en-US" sz="2600" dirty="0"/>
              <a:t>Songs provide an opportunity for us to manifest our awe and reverence for God.</a:t>
            </a:r>
            <a:endParaRPr lang="en-US" sz="2800" dirty="0"/>
          </a:p>
          <a:p>
            <a:pPr marL="746125" lvl="1" indent="-301625"/>
            <a:r>
              <a:rPr lang="en-US" sz="2800" dirty="0"/>
              <a:t>Our praise also includes our expression of gratitude.  </a:t>
            </a:r>
          </a:p>
          <a:p>
            <a:pPr marL="746125" lvl="1" indent="-301625"/>
            <a:r>
              <a:rPr lang="en-US" sz="2800" dirty="0"/>
              <a:t>Examples:</a:t>
            </a:r>
          </a:p>
          <a:p>
            <a:pPr marL="1020445" lvl="2" indent="-301625"/>
            <a:r>
              <a:rPr lang="en-US" sz="2600" dirty="0"/>
              <a:t>Moses and Israel (Exodus 15)</a:t>
            </a:r>
          </a:p>
          <a:p>
            <a:pPr marL="1020445" lvl="2" indent="-301625"/>
            <a:r>
              <a:rPr lang="en-US" sz="2600" dirty="0"/>
              <a:t>Deborah and Barak (Judges 5)</a:t>
            </a:r>
          </a:p>
          <a:p>
            <a:pPr marL="1020445" lvl="2" indent="-301625"/>
            <a:r>
              <a:rPr lang="en-US" sz="2600" dirty="0"/>
              <a:t>Levites (1 Chronicles 16)</a:t>
            </a:r>
          </a:p>
          <a:p>
            <a:pPr marL="746125" lvl="1" indent="-301625"/>
            <a:r>
              <a:rPr lang="en-US" sz="2800" dirty="0"/>
              <a:t>God continues to want His children to sing praises and thanksgiving.</a:t>
            </a: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29793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4445389"/>
          </a:xfrm>
          <a:ln w="15875">
            <a:noFill/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100" b="1" u="sng" dirty="0"/>
              <a:t>How Great Thou Art</a:t>
            </a:r>
          </a:p>
          <a:p>
            <a:pPr marL="0" indent="0">
              <a:buNone/>
            </a:pPr>
            <a:r>
              <a:rPr lang="en-US" sz="2600" i="1" dirty="0"/>
              <a:t>“O Lord my God!  </a:t>
            </a:r>
          </a:p>
          <a:p>
            <a:pPr marL="0" indent="0">
              <a:buNone/>
            </a:pPr>
            <a:r>
              <a:rPr lang="en-US" sz="2600" i="1" dirty="0"/>
              <a:t>When I in awesome wonder consider all the worlds Thy hands have made.  </a:t>
            </a:r>
          </a:p>
          <a:p>
            <a:pPr marL="0" indent="0">
              <a:buNone/>
            </a:pPr>
            <a:r>
              <a:rPr lang="en-US" sz="2600" i="1" dirty="0"/>
              <a:t>I see the stars, I hear the rolling thunder, They power throughout the universe displayed.  </a:t>
            </a:r>
          </a:p>
          <a:p>
            <a:pPr marL="0" indent="0">
              <a:buNone/>
            </a:pPr>
            <a:r>
              <a:rPr lang="en-US" sz="2600" i="1" dirty="0"/>
              <a:t>Then sings my soul, my Savior God to Thee, how great Thou art, how great Thou art!  </a:t>
            </a:r>
          </a:p>
          <a:p>
            <a:pPr marL="0" indent="0">
              <a:buNone/>
            </a:pPr>
            <a:r>
              <a:rPr lang="en-US" sz="2600" i="1" dirty="0"/>
              <a:t>Then sings my soul, my Savior God to Thee; how great Thou art; how great Thou art!”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55304-503D-416C-A0F7-3289118435A6}"/>
              </a:ext>
            </a:extLst>
          </p:cNvPr>
          <p:cNvSpPr txBox="1">
            <a:spLocks/>
          </p:cNvSpPr>
          <p:nvPr/>
        </p:nvSpPr>
        <p:spPr>
          <a:xfrm>
            <a:off x="3742023" y="1688123"/>
            <a:ext cx="3362161" cy="5169877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100" b="1" u="sng" dirty="0"/>
              <a:t>Hallelujah Praise Jehovah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“Hallelujah, praise Jehovah!  From the heavens praise His name;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Praise Jehovah in the highest; All His angels praise proclaim. 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All His hosts together praise Him, sun and moon and stars on high;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Praise Him, O ye heaven of heavens, and ye floods above the sky. 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Let them praises give Jehovah, For His name alone is high, and His glory is exalted .. far above the earth and sky.”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74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0"/>
            <a:ext cx="7188592" cy="59546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746125" lvl="1" indent="-301625"/>
            <a:r>
              <a:rPr lang="en-US" sz="2600" dirty="0"/>
              <a:t>Music and songs are a proven way to help people learn and remember.</a:t>
            </a:r>
          </a:p>
          <a:p>
            <a:pPr marL="746125" lvl="1" indent="-301625"/>
            <a:r>
              <a:rPr lang="en-US" sz="2600" dirty="0"/>
              <a:t>Songs were used in the Old Testament for the purpose of instruction.</a:t>
            </a:r>
          </a:p>
          <a:p>
            <a:pPr marL="746125" lvl="1" indent="-301625"/>
            <a:r>
              <a:rPr lang="en-US" sz="2600" dirty="0"/>
              <a:t>We still should be teaching each other through songs!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40616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4445389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100" b="1" u="sng" dirty="0"/>
              <a:t>Do All in the Name of the Lord</a:t>
            </a:r>
          </a:p>
          <a:p>
            <a:pPr marL="0" indent="0">
              <a:buNone/>
            </a:pPr>
            <a:r>
              <a:rPr lang="en-US" sz="2600" i="1" dirty="0"/>
              <a:t>“Whate’er you do in word or deed, do all in the name of the Lord; </a:t>
            </a:r>
          </a:p>
          <a:p>
            <a:pPr marL="0" indent="0">
              <a:buNone/>
            </a:pPr>
            <a:r>
              <a:rPr lang="en-US" sz="2600" i="1" dirty="0"/>
              <a:t>Do naught in name of man or creed, do all in the name of the Lord.</a:t>
            </a:r>
          </a:p>
          <a:p>
            <a:pPr marL="0" indent="0">
              <a:buNone/>
            </a:pPr>
            <a:r>
              <a:rPr lang="en-US" sz="2600" i="1" dirty="0"/>
              <a:t>Do all in His name, do all in the name of the Lord; In word or deed, as God decreed, do all in the name of the Lord.”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55304-503D-416C-A0F7-3289118435A6}"/>
              </a:ext>
            </a:extLst>
          </p:cNvPr>
          <p:cNvSpPr txBox="1">
            <a:spLocks/>
          </p:cNvSpPr>
          <p:nvPr/>
        </p:nvSpPr>
        <p:spPr>
          <a:xfrm>
            <a:off x="3742023" y="1097281"/>
            <a:ext cx="3362161" cy="5760720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100" b="1" u="sng" dirty="0"/>
              <a:t>Christ Arose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“Low in the grave He lay, Jesus my Savior!  Waiting the coming day, Jesus My Lord!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Vainly they watch His bed, Jesus, my Savior!  Vainly they seal the dead, Jesus my Lord!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Death cannot keep His prey, Jesus my Savior!  He tore the bars away, Jesus my Lord!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Up from the grave He arose, with a mighty triumph over His foes;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He arose a Victor from the dark domain, and He lives forever with His saints to reign;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He arose, He arose!  Hallelujah! Christ arose!”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274637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759655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886266"/>
            <a:ext cx="3573195" cy="5760720"/>
          </a:xfrm>
          <a:ln w="15875">
            <a:noFill/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100" b="1" u="sng" dirty="0"/>
              <a:t>In Christ Alone</a:t>
            </a:r>
          </a:p>
          <a:p>
            <a:pPr marL="0" indent="0">
              <a:buNone/>
            </a:pPr>
            <a:r>
              <a:rPr lang="en-US" sz="2600" i="1" dirty="0"/>
              <a:t>“In Christ alone! Who took on flesh,</a:t>
            </a:r>
          </a:p>
          <a:p>
            <a:pPr marL="0" indent="0">
              <a:buNone/>
            </a:pPr>
            <a:r>
              <a:rPr lang="en-US" sz="2600" i="1" dirty="0"/>
              <a:t>Fulness of God in helpless babe!</a:t>
            </a:r>
          </a:p>
          <a:p>
            <a:pPr marL="0" indent="0">
              <a:buNone/>
            </a:pPr>
            <a:r>
              <a:rPr lang="en-US" sz="2600" i="1" dirty="0"/>
              <a:t>This gift of love and righteousness,</a:t>
            </a:r>
          </a:p>
          <a:p>
            <a:pPr marL="0" indent="0">
              <a:buNone/>
            </a:pPr>
            <a:r>
              <a:rPr lang="en-US" sz="2600" i="1" dirty="0"/>
              <a:t>Scorned by the ones He came to save; </a:t>
            </a:r>
          </a:p>
          <a:p>
            <a:pPr marL="0" indent="0">
              <a:buNone/>
            </a:pPr>
            <a:r>
              <a:rPr lang="en-US" sz="2600" i="1" dirty="0"/>
              <a:t>Till on that cross as Jesus died, </a:t>
            </a:r>
          </a:p>
          <a:p>
            <a:pPr marL="0" indent="0">
              <a:buNone/>
            </a:pPr>
            <a:r>
              <a:rPr lang="en-US" sz="2600" i="1" dirty="0"/>
              <a:t>The wrath of God was satisfied,</a:t>
            </a:r>
          </a:p>
          <a:p>
            <a:pPr marL="0" indent="0">
              <a:buNone/>
            </a:pPr>
            <a:r>
              <a:rPr lang="en-US" sz="2600" i="1" dirty="0"/>
              <a:t>For every sin on Him was laid; </a:t>
            </a:r>
          </a:p>
          <a:p>
            <a:pPr marL="0" indent="0">
              <a:buNone/>
            </a:pPr>
            <a:r>
              <a:rPr lang="en-US" sz="2600" i="1" dirty="0"/>
              <a:t>Here is the death of Christ I live.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55304-503D-416C-A0F7-3289118435A6}"/>
              </a:ext>
            </a:extLst>
          </p:cNvPr>
          <p:cNvSpPr txBox="1">
            <a:spLocks/>
          </p:cNvSpPr>
          <p:nvPr/>
        </p:nvSpPr>
        <p:spPr>
          <a:xfrm>
            <a:off x="3742023" y="1097281"/>
            <a:ext cx="3362161" cy="5760720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100" b="1" u="sng" dirty="0"/>
              <a:t>Faithful Love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“Faithful love flowing down from the thorn-covered crown, makes me whole, saves my soul, washes whiter than snow.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Faithful love calms each fear, reaches down, dries each tear, holds my hand when I can’t stand on my own.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Faithful love from above, came to earth to show the Father’s love.  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i="1" dirty="0"/>
              <a:t>And I’ll never be the same, for I’ve seen faithful love face to face, and Jesus is His name.”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080444-CC41-463A-99D6-7D36705C5A7E}"/>
              </a:ext>
            </a:extLst>
          </p:cNvPr>
          <p:cNvCxnSpPr/>
          <p:nvPr/>
        </p:nvCxnSpPr>
        <p:spPr>
          <a:xfrm flipH="1">
            <a:off x="3601329" y="1097281"/>
            <a:ext cx="14069" cy="538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8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5FD9-EA17-4FF7-A9E8-2783011F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752493" cy="914400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The Purpose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ABEB2-3931-4CB5-ACB7-657D45FB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7281"/>
            <a:ext cx="7188592" cy="576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Offer Praise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instruction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admonition and encouragement</a:t>
            </a:r>
          </a:p>
          <a:p>
            <a:pPr marL="746125" lvl="1" indent="-301625"/>
            <a:r>
              <a:rPr lang="en-US" sz="2600" dirty="0"/>
              <a:t>We are saved through Christ Alone!</a:t>
            </a:r>
          </a:p>
          <a:p>
            <a:pPr marL="746125" lvl="1" indent="-301625"/>
            <a:r>
              <a:rPr lang="en-US" sz="2600" dirty="0"/>
              <a:t>We find help in trials and afflictions.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E8AC1-F70C-45E8-ACFD-7C0D4A87C294}"/>
              </a:ext>
            </a:extLst>
          </p:cNvPr>
          <p:cNvSpPr txBox="1"/>
          <p:nvPr/>
        </p:nvSpPr>
        <p:spPr>
          <a:xfrm>
            <a:off x="7188591" y="0"/>
            <a:ext cx="19554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Chron. 16:9 </a:t>
            </a:r>
          </a:p>
          <a:p>
            <a:r>
              <a:rPr lang="en-US" dirty="0">
                <a:solidFill>
                  <a:schemeClr val="bg1"/>
                </a:solidFill>
              </a:rPr>
              <a:t>Psalm 147:1-5</a:t>
            </a:r>
          </a:p>
          <a:p>
            <a:r>
              <a:rPr lang="en-US" dirty="0">
                <a:solidFill>
                  <a:schemeClr val="bg1"/>
                </a:solidFill>
              </a:rPr>
              <a:t>Psalm 92:1-5</a:t>
            </a:r>
          </a:p>
          <a:p>
            <a:r>
              <a:rPr lang="en-US" dirty="0">
                <a:solidFill>
                  <a:schemeClr val="bg1"/>
                </a:solidFill>
              </a:rPr>
              <a:t>Psalm 147:7</a:t>
            </a:r>
          </a:p>
          <a:p>
            <a:r>
              <a:rPr lang="en-US" dirty="0">
                <a:solidFill>
                  <a:schemeClr val="bg1"/>
                </a:solidFill>
              </a:rPr>
              <a:t>Exodus 15:1-3</a:t>
            </a:r>
          </a:p>
          <a:p>
            <a:r>
              <a:rPr lang="en-US" dirty="0">
                <a:solidFill>
                  <a:schemeClr val="bg1"/>
                </a:solidFill>
              </a:rPr>
              <a:t>Judges 5:1-2, 31</a:t>
            </a:r>
          </a:p>
          <a:p>
            <a:r>
              <a:rPr lang="en-US" dirty="0">
                <a:solidFill>
                  <a:schemeClr val="bg1"/>
                </a:solidFill>
              </a:rPr>
              <a:t>1 Chron. 16:4-7</a:t>
            </a:r>
          </a:p>
          <a:p>
            <a:r>
              <a:rPr lang="en-US" dirty="0">
                <a:solidFill>
                  <a:schemeClr val="bg1"/>
                </a:solidFill>
              </a:rPr>
              <a:t>Ezra 3:10-11</a:t>
            </a:r>
          </a:p>
          <a:p>
            <a:r>
              <a:rPr lang="en-US" dirty="0">
                <a:solidFill>
                  <a:schemeClr val="bg1"/>
                </a:solidFill>
              </a:rPr>
              <a:t>Hebrews 2:11-12</a:t>
            </a:r>
          </a:p>
          <a:p>
            <a:r>
              <a:rPr lang="en-US" dirty="0">
                <a:solidFill>
                  <a:schemeClr val="bg1"/>
                </a:solidFill>
              </a:rPr>
              <a:t>Hebrews 13:15</a:t>
            </a:r>
          </a:p>
          <a:p>
            <a:r>
              <a:rPr lang="en-US" dirty="0">
                <a:solidFill>
                  <a:schemeClr val="bg1"/>
                </a:solidFill>
              </a:rPr>
              <a:t>Romans 15:6</a:t>
            </a:r>
          </a:p>
          <a:p>
            <a:r>
              <a:rPr lang="en-US" dirty="0">
                <a:solidFill>
                  <a:schemeClr val="bg1"/>
                </a:solidFill>
              </a:rPr>
              <a:t>Rev. 15:1-4</a:t>
            </a:r>
          </a:p>
          <a:p>
            <a:r>
              <a:rPr lang="en-US" dirty="0">
                <a:solidFill>
                  <a:schemeClr val="bg1"/>
                </a:solidFill>
              </a:rPr>
              <a:t>Deut. 31:19-22</a:t>
            </a:r>
          </a:p>
          <a:p>
            <a:r>
              <a:rPr lang="en-US" dirty="0">
                <a:solidFill>
                  <a:schemeClr val="bg1"/>
                </a:solidFill>
              </a:rPr>
              <a:t>Deut. 32:44-47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3:16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dirty="0">
                <a:solidFill>
                  <a:schemeClr val="bg1"/>
                </a:solidFill>
              </a:rPr>
              <a:t>Matthew 26:30</a:t>
            </a:r>
          </a:p>
          <a:p>
            <a:r>
              <a:rPr lang="en-US" dirty="0">
                <a:solidFill>
                  <a:schemeClr val="bg1"/>
                </a:solidFill>
              </a:rPr>
              <a:t>Acts 16:25</a:t>
            </a:r>
          </a:p>
          <a:p>
            <a:r>
              <a:rPr lang="en-US" dirty="0">
                <a:solidFill>
                  <a:schemeClr val="bg1"/>
                </a:solidFill>
              </a:rPr>
              <a:t>Philippians 3:20</a:t>
            </a:r>
          </a:p>
          <a:p>
            <a:r>
              <a:rPr lang="en-US" dirty="0">
                <a:solidFill>
                  <a:schemeClr val="bg1"/>
                </a:solidFill>
              </a:rPr>
              <a:t>Psalm 137</a:t>
            </a:r>
          </a:p>
          <a:p>
            <a:r>
              <a:rPr lang="en-US" dirty="0">
                <a:solidFill>
                  <a:schemeClr val="bg1"/>
                </a:solidFill>
              </a:rPr>
              <a:t>Matthew 15:8-9</a:t>
            </a:r>
          </a:p>
          <a:p>
            <a:r>
              <a:rPr lang="en-US" dirty="0">
                <a:solidFill>
                  <a:schemeClr val="bg1"/>
                </a:solidFill>
              </a:rPr>
              <a:t>1 Cor. 14:15</a:t>
            </a:r>
          </a:p>
        </p:txBody>
      </p:sp>
    </p:spTree>
    <p:extLst>
      <p:ext uri="{BB962C8B-B14F-4D97-AF65-F5344CB8AC3E}">
        <p14:creationId xmlns:p14="http://schemas.microsoft.com/office/powerpoint/2010/main" val="340468407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206</TotalTime>
  <Words>2773</Words>
  <Application>Microsoft Office PowerPoint</Application>
  <PresentationFormat>On-screen Show (4:3)</PresentationFormat>
  <Paragraphs>576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Schoolbook</vt:lpstr>
      <vt:lpstr>Wingdings 2</vt:lpstr>
      <vt:lpstr>View</vt:lpstr>
      <vt:lpstr>PowerPoint Presentation</vt:lpstr>
      <vt:lpstr>The Blessing of Song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  <vt:lpstr>The Purpose of Singing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Holt</dc:creator>
  <cp:lastModifiedBy>Jeb Holt</cp:lastModifiedBy>
  <cp:revision>21</cp:revision>
  <dcterms:created xsi:type="dcterms:W3CDTF">2020-01-19T18:28:01Z</dcterms:created>
  <dcterms:modified xsi:type="dcterms:W3CDTF">2020-01-19T22:11:19Z</dcterms:modified>
</cp:coreProperties>
</file>