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handoutMasterIdLst>
    <p:handoutMasterId r:id="rId19"/>
  </p:handoutMasterIdLst>
  <p:sldIdLst>
    <p:sldId id="271" r:id="rId2"/>
    <p:sldId id="256" r:id="rId3"/>
    <p:sldId id="276" r:id="rId4"/>
    <p:sldId id="275" r:id="rId5"/>
    <p:sldId id="273" r:id="rId6"/>
    <p:sldId id="264" r:id="rId7"/>
    <p:sldId id="258" r:id="rId8"/>
    <p:sldId id="259" r:id="rId9"/>
    <p:sldId id="260" r:id="rId10"/>
    <p:sldId id="272" r:id="rId11"/>
    <p:sldId id="270" r:id="rId12"/>
    <p:sldId id="267" r:id="rId13"/>
    <p:sldId id="268" r:id="rId14"/>
    <p:sldId id="269" r:id="rId15"/>
    <p:sldId id="274" r:id="rId16"/>
    <p:sldId id="263"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6530" autoAdjust="0"/>
  </p:normalViewPr>
  <p:slideViewPr>
    <p:cSldViewPr snapToGrid="0">
      <p:cViewPr varScale="1">
        <p:scale>
          <a:sx n="91" d="100"/>
          <a:sy n="91" d="100"/>
        </p:scale>
        <p:origin x="53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7" d="100"/>
          <a:sy n="87" d="100"/>
        </p:scale>
        <p:origin x="3773"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4600214-A6C5-43A0-B647-023D7965D3CB}" type="datetimeFigureOut">
              <a:rPr lang="en-US" smtClean="0"/>
              <a:t>1/17/2021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D6817B5-E2AA-463F-BA6E-8C813B987379}" type="slidenum">
              <a:rPr lang="en-US" smtClean="0"/>
              <a:t>‹#›</a:t>
            </a:fld>
            <a:endParaRPr lang="en-US"/>
          </a:p>
        </p:txBody>
      </p:sp>
    </p:spTree>
    <p:extLst>
      <p:ext uri="{BB962C8B-B14F-4D97-AF65-F5344CB8AC3E}">
        <p14:creationId xmlns:p14="http://schemas.microsoft.com/office/powerpoint/2010/main" val="291007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0D4DA68-5C75-4477-9525-DA893BAD14E4}" type="datetimeFigureOut">
              <a:rPr lang="en-US" smtClean="0"/>
              <a:t>1/17/2021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F876477-9E07-41B9-81BC-1AE0DB8C994B}" type="slidenum">
              <a:rPr lang="en-US" smtClean="0"/>
              <a:t>‹#›</a:t>
            </a:fld>
            <a:endParaRPr lang="en-US"/>
          </a:p>
        </p:txBody>
      </p:sp>
    </p:spTree>
    <p:extLst>
      <p:ext uri="{BB962C8B-B14F-4D97-AF65-F5344CB8AC3E}">
        <p14:creationId xmlns:p14="http://schemas.microsoft.com/office/powerpoint/2010/main" val="139292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876477-9E07-41B9-81BC-1AE0DB8C994B}" type="slidenum">
              <a:rPr lang="en-US" smtClean="0"/>
              <a:t>1</a:t>
            </a:fld>
            <a:endParaRPr lang="en-US"/>
          </a:p>
        </p:txBody>
      </p:sp>
    </p:spTree>
    <p:extLst>
      <p:ext uri="{BB962C8B-B14F-4D97-AF65-F5344CB8AC3E}">
        <p14:creationId xmlns:p14="http://schemas.microsoft.com/office/powerpoint/2010/main" val="27962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07F72F4-9D54-4160-BF5C-C8998A0B1DD1}"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21432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77930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99141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3070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63112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7F72F4-9D54-4160-BF5C-C8998A0B1DD1}"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98132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7F72F4-9D54-4160-BF5C-C8998A0B1DD1}"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10983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72F4-9D54-4160-BF5C-C8998A0B1DD1}"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21388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72F4-9D54-4160-BF5C-C8998A0B1DD1}"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6405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72F4-9D54-4160-BF5C-C8998A0B1DD1}"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217396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7F72F4-9D54-4160-BF5C-C8998A0B1DD1}"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05469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80713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7F72F4-9D54-4160-BF5C-C8998A0B1DD1}"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30036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7F72F4-9D54-4160-BF5C-C8998A0B1DD1}"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32479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F72F4-9D54-4160-BF5C-C8998A0B1DD1}"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65726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375847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72F4-9D54-4160-BF5C-C8998A0B1DD1}"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352CD-C907-4D04-910D-E1D873017F73}" type="slidenum">
              <a:rPr lang="en-US" smtClean="0"/>
              <a:t>‹#›</a:t>
            </a:fld>
            <a:endParaRPr lang="en-US"/>
          </a:p>
        </p:txBody>
      </p:sp>
    </p:spTree>
    <p:extLst>
      <p:ext uri="{BB962C8B-B14F-4D97-AF65-F5344CB8AC3E}">
        <p14:creationId xmlns:p14="http://schemas.microsoft.com/office/powerpoint/2010/main" val="195331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07F72F4-9D54-4160-BF5C-C8998A0B1DD1}"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9352CD-C907-4D04-910D-E1D873017F73}" type="slidenum">
              <a:rPr lang="en-US" smtClean="0"/>
              <a:t>‹#›</a:t>
            </a:fld>
            <a:endParaRPr lang="en-US"/>
          </a:p>
        </p:txBody>
      </p:sp>
    </p:spTree>
    <p:extLst>
      <p:ext uri="{BB962C8B-B14F-4D97-AF65-F5344CB8AC3E}">
        <p14:creationId xmlns:p14="http://schemas.microsoft.com/office/powerpoint/2010/main" val="7544509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cancer.gov/about-cancer/causes-prevention/risk/alcohol/alcohol-fact-she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cer.gov/about-cancer/causes-prevention/risk/alcohol/alcohol-fact-sheet"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140" y="4816127"/>
            <a:ext cx="4206240" cy="1963756"/>
          </a:xfrm>
        </p:spPr>
        <p:txBody>
          <a:bodyPr>
            <a:noAutofit/>
          </a:bodyPr>
          <a:lstStyle/>
          <a:p>
            <a:pPr algn="ctr"/>
            <a:r>
              <a:rPr lang="en-US" b="1" dirty="0">
                <a:solidFill>
                  <a:schemeClr val="accent5">
                    <a:lumMod val="40000"/>
                    <a:lumOff val="60000"/>
                  </a:schemeClr>
                </a:solidFill>
                <a:latin typeface="Arial Narrow" panose="020B0606020202030204" pitchFamily="34" charset="0"/>
              </a:rPr>
              <a:t>The Bible </a:t>
            </a:r>
            <a:br>
              <a:rPr lang="en-US" b="1" dirty="0">
                <a:solidFill>
                  <a:schemeClr val="accent5">
                    <a:lumMod val="40000"/>
                    <a:lumOff val="60000"/>
                  </a:schemeClr>
                </a:solidFill>
                <a:latin typeface="Arial Narrow" panose="020B0606020202030204" pitchFamily="34" charset="0"/>
              </a:rPr>
            </a:br>
            <a:r>
              <a:rPr lang="en-US" b="1" dirty="0">
                <a:solidFill>
                  <a:schemeClr val="accent5">
                    <a:lumMod val="40000"/>
                    <a:lumOff val="60000"/>
                  </a:schemeClr>
                </a:solidFill>
                <a:latin typeface="Arial Narrow" panose="020B0606020202030204" pitchFamily="34" charset="0"/>
              </a:rPr>
              <a:t>and Alcohol</a:t>
            </a:r>
            <a:br>
              <a:rPr lang="en-US" b="1" dirty="0">
                <a:solidFill>
                  <a:schemeClr val="accent5">
                    <a:lumMod val="40000"/>
                    <a:lumOff val="60000"/>
                  </a:schemeClr>
                </a:solidFill>
                <a:latin typeface="Arial Narrow" panose="020B0606020202030204" pitchFamily="34" charset="0"/>
              </a:rPr>
            </a:br>
            <a:r>
              <a:rPr lang="en-US" sz="2000" dirty="0"/>
              <a:t>Proverbs 23:29-35 (NKJV)</a:t>
            </a:r>
            <a:br>
              <a:rPr lang="en-US" dirty="0"/>
            </a:br>
            <a:endParaRPr lang="en-US" b="1" dirty="0">
              <a:solidFill>
                <a:schemeClr val="accent5">
                  <a:lumMod val="40000"/>
                  <a:lumOff val="60000"/>
                </a:schemeClr>
              </a:solidFill>
              <a:latin typeface="Arial Narrow" panose="020B0606020202030204" pitchFamily="34" charset="0"/>
            </a:endParaRPr>
          </a:p>
        </p:txBody>
      </p:sp>
      <p:sp>
        <p:nvSpPr>
          <p:cNvPr id="6" name="Content Placeholder 5"/>
          <p:cNvSpPr>
            <a:spLocks noGrp="1"/>
          </p:cNvSpPr>
          <p:nvPr>
            <p:ph idx="1"/>
          </p:nvPr>
        </p:nvSpPr>
        <p:spPr>
          <a:xfrm>
            <a:off x="0" y="152400"/>
            <a:ext cx="11109960" cy="6680823"/>
          </a:xfrm>
        </p:spPr>
        <p:txBody>
          <a:bodyPr>
            <a:normAutofit fontScale="92500" lnSpcReduction="10000"/>
          </a:bodyPr>
          <a:lstStyle/>
          <a:p>
            <a:pPr marL="0" indent="0">
              <a:buNone/>
            </a:pPr>
            <a:r>
              <a:rPr lang="en-US" dirty="0"/>
              <a:t>Who has woe?</a:t>
            </a:r>
            <a:br>
              <a:rPr lang="en-US" dirty="0"/>
            </a:br>
            <a:r>
              <a:rPr lang="en-US" dirty="0"/>
              <a:t>Who has sorrow?</a:t>
            </a:r>
            <a:br>
              <a:rPr lang="en-US" dirty="0"/>
            </a:br>
            <a:r>
              <a:rPr lang="en-US" dirty="0"/>
              <a:t>Who has contentions?</a:t>
            </a:r>
            <a:br>
              <a:rPr lang="en-US" dirty="0"/>
            </a:br>
            <a:r>
              <a:rPr lang="en-US" dirty="0"/>
              <a:t>Who has complaints?</a:t>
            </a:r>
            <a:br>
              <a:rPr lang="en-US" dirty="0"/>
            </a:br>
            <a:r>
              <a:rPr lang="en-US" dirty="0"/>
              <a:t>Who has wounds without cause?</a:t>
            </a:r>
            <a:br>
              <a:rPr lang="en-US" dirty="0"/>
            </a:br>
            <a:r>
              <a:rPr lang="en-US" dirty="0"/>
              <a:t>Who has redness of eyes?</a:t>
            </a:r>
            <a:br>
              <a:rPr lang="en-US" dirty="0"/>
            </a:br>
            <a:r>
              <a:rPr lang="en-US" dirty="0"/>
              <a:t>Those who linger long at the wine,</a:t>
            </a:r>
            <a:br>
              <a:rPr lang="en-US" dirty="0"/>
            </a:br>
            <a:r>
              <a:rPr lang="en-US" dirty="0"/>
              <a:t>Those who go in search of mixed wine.</a:t>
            </a:r>
            <a:br>
              <a:rPr lang="en-US" dirty="0"/>
            </a:br>
            <a:r>
              <a:rPr lang="en-US" dirty="0"/>
              <a:t>Do not look on the wine when it is red,</a:t>
            </a:r>
            <a:br>
              <a:rPr lang="en-US" dirty="0"/>
            </a:br>
            <a:r>
              <a:rPr lang="en-US" dirty="0"/>
              <a:t>When it sparkles in the cup,</a:t>
            </a:r>
            <a:br>
              <a:rPr lang="en-US" dirty="0"/>
            </a:br>
            <a:r>
              <a:rPr lang="en-US" i="1" dirty="0"/>
              <a:t>When</a:t>
            </a:r>
            <a:r>
              <a:rPr lang="en-US" dirty="0"/>
              <a:t> it swirls around smoothly;</a:t>
            </a:r>
            <a:br>
              <a:rPr lang="en-US" dirty="0"/>
            </a:br>
            <a:r>
              <a:rPr lang="en-US" dirty="0"/>
              <a:t>At the last it bites like a serpent,</a:t>
            </a:r>
            <a:br>
              <a:rPr lang="en-US" dirty="0"/>
            </a:br>
            <a:r>
              <a:rPr lang="en-US" dirty="0"/>
              <a:t>And stings like a viper.</a:t>
            </a:r>
            <a:br>
              <a:rPr lang="en-US" dirty="0"/>
            </a:br>
            <a:r>
              <a:rPr lang="en-US" dirty="0"/>
              <a:t>Your eyes will see strange things,</a:t>
            </a:r>
            <a:br>
              <a:rPr lang="en-US" dirty="0"/>
            </a:br>
            <a:r>
              <a:rPr lang="en-US" dirty="0"/>
              <a:t>And your heart will utter perverse things.</a:t>
            </a:r>
            <a:br>
              <a:rPr lang="en-US" dirty="0"/>
            </a:br>
            <a:r>
              <a:rPr lang="en-US" dirty="0"/>
              <a:t>Yes, you will be like one who lies down in the midst of the sea,</a:t>
            </a:r>
            <a:br>
              <a:rPr lang="en-US" dirty="0"/>
            </a:br>
            <a:r>
              <a:rPr lang="en-US" dirty="0"/>
              <a:t>Or like one who lies at the top of the mast, </a:t>
            </a:r>
            <a:r>
              <a:rPr lang="en-US" i="1" dirty="0"/>
              <a:t>saying:</a:t>
            </a:r>
            <a:br>
              <a:rPr lang="en-US" dirty="0"/>
            </a:br>
            <a:r>
              <a:rPr lang="en-US" dirty="0"/>
              <a:t>“They have struck me, </a:t>
            </a:r>
            <a:r>
              <a:rPr lang="en-US" i="1" dirty="0"/>
              <a:t>but</a:t>
            </a:r>
            <a:r>
              <a:rPr lang="en-US" dirty="0"/>
              <a:t> I was not hurt;</a:t>
            </a:r>
            <a:br>
              <a:rPr lang="en-US" dirty="0"/>
            </a:br>
            <a:r>
              <a:rPr lang="en-US" dirty="0"/>
              <a:t>They have beaten me, but I did not feel </a:t>
            </a:r>
            <a:r>
              <a:rPr lang="en-US" i="1" dirty="0"/>
              <a:t>it.</a:t>
            </a:r>
            <a:br>
              <a:rPr lang="en-US" dirty="0"/>
            </a:br>
            <a:r>
              <a:rPr lang="en-US" dirty="0"/>
              <a:t>When shall I awake, that I may seek another </a:t>
            </a:r>
            <a:r>
              <a:rPr lang="en-US" i="1" dirty="0"/>
              <a:t>drink?</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2" y="-1"/>
            <a:ext cx="6619877" cy="4236721"/>
          </a:xfrm>
          <a:prstGeom prst="rect">
            <a:avLst/>
          </a:prstGeom>
        </p:spPr>
      </p:pic>
    </p:spTree>
    <p:extLst>
      <p:ext uri="{BB962C8B-B14F-4D97-AF65-F5344CB8AC3E}">
        <p14:creationId xmlns:p14="http://schemas.microsoft.com/office/powerpoint/2010/main" val="3856041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50"/>
            <a:ext cx="10515600" cy="1325563"/>
          </a:xfrm>
        </p:spPr>
        <p:txBody>
          <a:bodyPr>
            <a:normAutofit/>
          </a:bodyPr>
          <a:lstStyle/>
          <a:p>
            <a:r>
              <a:rPr lang="en-US" sz="6600" b="1" dirty="0">
                <a:solidFill>
                  <a:schemeClr val="accent5">
                    <a:lumMod val="40000"/>
                    <a:lumOff val="60000"/>
                  </a:schemeClr>
                </a:solidFill>
                <a:latin typeface="Arial Narrow" panose="020B0606020202030204" pitchFamily="34" charset="0"/>
              </a:rPr>
              <a:t>1</a:t>
            </a:r>
            <a:r>
              <a:rPr lang="en-US" sz="6600" b="1" baseline="30000" dirty="0">
                <a:solidFill>
                  <a:schemeClr val="accent5">
                    <a:lumMod val="40000"/>
                    <a:lumOff val="60000"/>
                  </a:schemeClr>
                </a:solidFill>
                <a:latin typeface="Arial Narrow" panose="020B0606020202030204" pitchFamily="34" charset="0"/>
              </a:rPr>
              <a:t>st</a:t>
            </a:r>
            <a:r>
              <a:rPr lang="en-US" sz="6600" b="1" dirty="0">
                <a:solidFill>
                  <a:schemeClr val="accent5">
                    <a:lumMod val="40000"/>
                    <a:lumOff val="60000"/>
                  </a:schemeClr>
                </a:solidFill>
                <a:latin typeface="Arial Narrow" panose="020B0606020202030204" pitchFamily="34" charset="0"/>
              </a:rPr>
              <a:t> Century Christian Examples</a:t>
            </a:r>
          </a:p>
        </p:txBody>
      </p:sp>
      <p:sp>
        <p:nvSpPr>
          <p:cNvPr id="3" name="Content Placeholder 2"/>
          <p:cNvSpPr>
            <a:spLocks noGrp="1"/>
          </p:cNvSpPr>
          <p:nvPr>
            <p:ph idx="1"/>
          </p:nvPr>
        </p:nvSpPr>
        <p:spPr>
          <a:xfrm>
            <a:off x="0" y="1405746"/>
            <a:ext cx="12192000" cy="5322554"/>
          </a:xfrm>
        </p:spPr>
        <p:txBody>
          <a:bodyPr>
            <a:noAutofit/>
          </a:bodyPr>
          <a:lstStyle/>
          <a:p>
            <a:r>
              <a:rPr lang="en-US" sz="3200" b="1" u="sng" dirty="0"/>
              <a:t>1 Peter 4:3,4 </a:t>
            </a:r>
            <a:r>
              <a:rPr lang="en-US" sz="3200" dirty="0"/>
              <a:t>- </a:t>
            </a:r>
            <a:r>
              <a:rPr lang="en-US" sz="3200" i="1" dirty="0"/>
              <a:t>For we have spent enough of our past lifetime in doing the will of the Gentiles—when we walked in lewdness, lusts, drunkenness, revelries, drinking parties, and abominable idolatries. </a:t>
            </a:r>
            <a:r>
              <a:rPr lang="en-US" sz="3200" b="1" i="1" baseline="30000" dirty="0"/>
              <a:t>4 </a:t>
            </a:r>
            <a:r>
              <a:rPr lang="en-US" sz="3200" i="1" dirty="0"/>
              <a:t>In regard to these, they think it strange that </a:t>
            </a:r>
            <a:r>
              <a:rPr lang="en-US" sz="3200" b="1" i="1" dirty="0"/>
              <a:t>you do not run with them</a:t>
            </a:r>
            <a:r>
              <a:rPr lang="en-US" sz="3200" i="1" dirty="0"/>
              <a:t> in the same flood of dissipation, speaking evil of you. (NKJV)</a:t>
            </a:r>
          </a:p>
          <a:p>
            <a:pPr marL="914400" lvl="1" indent="-457200">
              <a:buFont typeface="+mj-lt"/>
              <a:buAutoNum type="arabicPeriod"/>
            </a:pPr>
            <a:r>
              <a:rPr lang="en-US" sz="2400" b="1" u="sng" dirty="0"/>
              <a:t>“drunkenness” </a:t>
            </a:r>
            <a:r>
              <a:rPr lang="en-US" sz="2400" dirty="0"/>
              <a:t>– (</a:t>
            </a:r>
            <a:r>
              <a:rPr lang="en-US" sz="2400" dirty="0" err="1"/>
              <a:t>oinophlugia</a:t>
            </a:r>
            <a:r>
              <a:rPr lang="en-US" sz="2400" dirty="0"/>
              <a:t>) – The idea is that one becomes intoxicated, inebriated, or drunk with wine. Excess of wine comes from this word.</a:t>
            </a:r>
          </a:p>
          <a:p>
            <a:pPr marL="914400" lvl="1" indent="-457200">
              <a:buFont typeface="+mj-lt"/>
              <a:buAutoNum type="arabicPeriod"/>
            </a:pPr>
            <a:r>
              <a:rPr lang="en-US" b="1" u="sng" dirty="0"/>
              <a:t>“revelries” </a:t>
            </a:r>
            <a:r>
              <a:rPr lang="en-US" dirty="0"/>
              <a:t>– (</a:t>
            </a:r>
            <a:r>
              <a:rPr lang="en-US" dirty="0" err="1"/>
              <a:t>Komos</a:t>
            </a:r>
            <a:r>
              <a:rPr lang="en-US" dirty="0"/>
              <a:t>) – “excessive feasting” – Thayer comments, “a nocturnal and riotous procession of half-drunken and frolicsome fellows parading the streets, feasts and drinking parties till late at night and indulge in revelry” (367). Trench observes both “riot” and “revelry” are embraced in the term (226).</a:t>
            </a:r>
          </a:p>
          <a:p>
            <a:pPr marL="914400" lvl="1" indent="-457200">
              <a:buFont typeface="+mj-lt"/>
              <a:buAutoNum type="arabicPeriod"/>
            </a:pPr>
            <a:r>
              <a:rPr lang="en-US" b="1" u="sng" dirty="0"/>
              <a:t>“drinking parties” </a:t>
            </a:r>
            <a:r>
              <a:rPr lang="en-US" dirty="0"/>
              <a:t>“banqueting” – (</a:t>
            </a:r>
            <a:r>
              <a:rPr lang="en-US" dirty="0" err="1"/>
              <a:t>Potos</a:t>
            </a:r>
            <a:r>
              <a:rPr lang="en-US" dirty="0"/>
              <a:t>) – A drinking party, carousal. Drinking without reference to amount; not of necessity of excessiveness </a:t>
            </a:r>
          </a:p>
        </p:txBody>
      </p:sp>
    </p:spTree>
    <p:extLst>
      <p:ext uri="{BB962C8B-B14F-4D97-AF65-F5344CB8AC3E}">
        <p14:creationId xmlns:p14="http://schemas.microsoft.com/office/powerpoint/2010/main" val="2458808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accent5">
                    <a:lumMod val="40000"/>
                    <a:lumOff val="60000"/>
                  </a:schemeClr>
                </a:solidFill>
                <a:latin typeface="Arial Narrow" panose="020B0606020202030204" pitchFamily="34" charset="0"/>
              </a:rPr>
              <a:t>1</a:t>
            </a:r>
            <a:r>
              <a:rPr lang="en-US" sz="6600" b="1" baseline="30000" dirty="0">
                <a:solidFill>
                  <a:schemeClr val="accent5">
                    <a:lumMod val="40000"/>
                    <a:lumOff val="60000"/>
                  </a:schemeClr>
                </a:solidFill>
                <a:latin typeface="Arial Narrow" panose="020B0606020202030204" pitchFamily="34" charset="0"/>
              </a:rPr>
              <a:t>st</a:t>
            </a:r>
            <a:r>
              <a:rPr lang="en-US" sz="6600" b="1" dirty="0">
                <a:solidFill>
                  <a:schemeClr val="accent5">
                    <a:lumMod val="40000"/>
                    <a:lumOff val="60000"/>
                  </a:schemeClr>
                </a:solidFill>
                <a:latin typeface="Arial Narrow" panose="020B0606020202030204" pitchFamily="34" charset="0"/>
              </a:rPr>
              <a:t> Century Christian Examples</a:t>
            </a:r>
          </a:p>
        </p:txBody>
      </p:sp>
      <p:sp>
        <p:nvSpPr>
          <p:cNvPr id="3" name="Content Placeholder 2"/>
          <p:cNvSpPr>
            <a:spLocks noGrp="1"/>
          </p:cNvSpPr>
          <p:nvPr>
            <p:ph idx="1"/>
          </p:nvPr>
        </p:nvSpPr>
        <p:spPr>
          <a:xfrm>
            <a:off x="577970" y="2041281"/>
            <a:ext cx="10466166" cy="4351338"/>
          </a:xfrm>
        </p:spPr>
        <p:txBody>
          <a:bodyPr>
            <a:noAutofit/>
          </a:bodyPr>
          <a:lstStyle/>
          <a:p>
            <a:r>
              <a:rPr lang="en-US" sz="4400" b="1" u="sng" dirty="0"/>
              <a:t>1 Timothy 5:23 </a:t>
            </a:r>
            <a:r>
              <a:rPr lang="en-US" sz="4400" dirty="0"/>
              <a:t>- </a:t>
            </a:r>
            <a:r>
              <a:rPr lang="en-US" sz="4400" i="1" dirty="0"/>
              <a:t>No longer drink only water, but use a little wine for your stomach’s sake and your frequent infirmities.</a:t>
            </a:r>
          </a:p>
          <a:p>
            <a:pPr lvl="1"/>
            <a:r>
              <a:rPr lang="en-US" sz="4000" dirty="0"/>
              <a:t>Paul had to tell Timothy to drink a little wine for medicinal purposes.</a:t>
            </a:r>
          </a:p>
          <a:p>
            <a:pPr lvl="1"/>
            <a:r>
              <a:rPr lang="en-US" sz="4000" dirty="0"/>
              <a:t>This verse implies that the normal practice of Timothy was to drink no wine at all!</a:t>
            </a:r>
          </a:p>
        </p:txBody>
      </p:sp>
    </p:spTree>
    <p:extLst>
      <p:ext uri="{BB962C8B-B14F-4D97-AF65-F5344CB8AC3E}">
        <p14:creationId xmlns:p14="http://schemas.microsoft.com/office/powerpoint/2010/main" val="1979953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accent5">
                    <a:lumMod val="40000"/>
                    <a:lumOff val="60000"/>
                  </a:schemeClr>
                </a:solidFill>
              </a:rPr>
              <a:t>Common Misconceptions</a:t>
            </a:r>
          </a:p>
        </p:txBody>
      </p:sp>
      <p:sp>
        <p:nvSpPr>
          <p:cNvPr id="3" name="Content Placeholder 2"/>
          <p:cNvSpPr>
            <a:spLocks noGrp="1"/>
          </p:cNvSpPr>
          <p:nvPr>
            <p:ph sz="half" idx="1"/>
          </p:nvPr>
        </p:nvSpPr>
        <p:spPr>
          <a:xfrm>
            <a:off x="51763" y="1825624"/>
            <a:ext cx="6018446" cy="5032375"/>
          </a:xfrm>
        </p:spPr>
        <p:txBody>
          <a:bodyPr>
            <a:normAutofit lnSpcReduction="10000"/>
          </a:bodyPr>
          <a:lstStyle/>
          <a:p>
            <a:r>
              <a:rPr lang="en-US" sz="3200" b="1" dirty="0"/>
              <a:t>When “Wine” Is Mentioned In The Bible, It Is Always Intoxicating.</a:t>
            </a:r>
          </a:p>
          <a:p>
            <a:pPr lvl="1"/>
            <a:r>
              <a:rPr lang="en-US" sz="2800" dirty="0"/>
              <a:t> If all wine were the same, it would make the Bible sound nonsensical.</a:t>
            </a:r>
          </a:p>
          <a:p>
            <a:pPr lvl="2"/>
            <a:r>
              <a:rPr lang="en-US" sz="2400" dirty="0"/>
              <a:t>It is a blessing (Ps. 104:15) - and a cursing (Hab. 2:15). </a:t>
            </a:r>
          </a:p>
          <a:p>
            <a:pPr lvl="2"/>
            <a:r>
              <a:rPr lang="en-US" sz="2400" dirty="0"/>
              <a:t>It is sanctioned (Jn. 2:1-11) - and condemned (Prov. 4:17).</a:t>
            </a:r>
          </a:p>
          <a:p>
            <a:pPr lvl="2"/>
            <a:r>
              <a:rPr lang="en-US" sz="2400" dirty="0"/>
              <a:t>It brings cheer (Judges 9:13) - and is a mocker (Prov. 20:1).</a:t>
            </a:r>
          </a:p>
          <a:p>
            <a:pPr lvl="2"/>
            <a:r>
              <a:rPr lang="en-US" sz="2400" dirty="0"/>
              <a:t>It is a spiritual blessing (Is. 55:1) - and brings divine wrath (Ps. 60:3).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0090" y="2329132"/>
            <a:ext cx="6279326" cy="3326080"/>
          </a:xfrm>
        </p:spPr>
      </p:pic>
    </p:spTree>
    <p:extLst>
      <p:ext uri="{BB962C8B-B14F-4D97-AF65-F5344CB8AC3E}">
        <p14:creationId xmlns:p14="http://schemas.microsoft.com/office/powerpoint/2010/main" val="1914086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3"/>
            <a:ext cx="10515600" cy="1325563"/>
          </a:xfrm>
        </p:spPr>
        <p:txBody>
          <a:bodyPr>
            <a:normAutofit/>
          </a:bodyPr>
          <a:lstStyle/>
          <a:p>
            <a:r>
              <a:rPr lang="en-US" sz="6600" b="1" dirty="0">
                <a:solidFill>
                  <a:schemeClr val="accent5">
                    <a:lumMod val="40000"/>
                    <a:lumOff val="60000"/>
                  </a:schemeClr>
                </a:solidFill>
              </a:rPr>
              <a:t>Common Misconceptions</a:t>
            </a:r>
          </a:p>
        </p:txBody>
      </p:sp>
      <p:sp>
        <p:nvSpPr>
          <p:cNvPr id="3" name="Content Placeholder 2"/>
          <p:cNvSpPr>
            <a:spLocks noGrp="1"/>
          </p:cNvSpPr>
          <p:nvPr>
            <p:ph sz="half" idx="1"/>
          </p:nvPr>
        </p:nvSpPr>
        <p:spPr>
          <a:xfrm>
            <a:off x="51762" y="1825624"/>
            <a:ext cx="6547445" cy="5032375"/>
          </a:xfrm>
        </p:spPr>
        <p:txBody>
          <a:bodyPr>
            <a:normAutofit/>
          </a:bodyPr>
          <a:lstStyle/>
          <a:p>
            <a:r>
              <a:rPr lang="en-US" sz="3600" b="1" dirty="0"/>
              <a:t>The Ancients Had No Way To Prevent Fermentation.</a:t>
            </a:r>
          </a:p>
          <a:p>
            <a:pPr lvl="1"/>
            <a:r>
              <a:rPr lang="en-US" dirty="0"/>
              <a:t>The people who lived in Bible times did have, and employed methods to prevent fermentation.</a:t>
            </a:r>
          </a:p>
          <a:p>
            <a:pPr lvl="1"/>
            <a:r>
              <a:rPr lang="en-US" dirty="0"/>
              <a:t>Several of the methods they employed were: </a:t>
            </a:r>
          </a:p>
          <a:p>
            <a:pPr lvl="2"/>
            <a:r>
              <a:rPr lang="en-US" dirty="0"/>
              <a:t>Boiling.</a:t>
            </a:r>
          </a:p>
          <a:p>
            <a:pPr lvl="2"/>
            <a:r>
              <a:rPr lang="en-US" dirty="0"/>
              <a:t>Gentle Pressing; Filtration. </a:t>
            </a:r>
          </a:p>
          <a:p>
            <a:pPr lvl="2"/>
            <a:r>
              <a:rPr lang="en-US" dirty="0"/>
              <a:t>Sulphur Fumigation.</a:t>
            </a:r>
          </a:p>
          <a:p>
            <a:pPr lvl="2"/>
            <a:r>
              <a:rPr lang="en-US" dirty="0"/>
              <a:t> Air Exclusion. </a:t>
            </a:r>
          </a:p>
          <a:p>
            <a:pPr lvl="2"/>
            <a:r>
              <a:rPr lang="en-US" dirty="0"/>
              <a:t>Temperature Reduction. (keeping it below 40F)</a:t>
            </a:r>
            <a:endParaRPr lang="en-US" sz="1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4935" y="2199736"/>
            <a:ext cx="5042850" cy="3364302"/>
          </a:xfrm>
        </p:spPr>
      </p:pic>
      <p:sp>
        <p:nvSpPr>
          <p:cNvPr id="4" name="TextBox 3"/>
          <p:cNvSpPr txBox="1"/>
          <p:nvPr/>
        </p:nvSpPr>
        <p:spPr>
          <a:xfrm>
            <a:off x="388188" y="6366290"/>
            <a:ext cx="9911751" cy="369332"/>
          </a:xfrm>
          <a:prstGeom prst="rect">
            <a:avLst/>
          </a:prstGeom>
          <a:noFill/>
        </p:spPr>
        <p:txBody>
          <a:bodyPr wrap="square" rtlCol="0">
            <a:spAutoFit/>
          </a:bodyPr>
          <a:lstStyle/>
          <a:p>
            <a:r>
              <a:rPr lang="en-US" dirty="0"/>
              <a:t>Reference: The Preservation of Grape Juice – </a:t>
            </a:r>
            <a:r>
              <a:rPr lang="en-US" dirty="0" err="1"/>
              <a:t>Samuele</a:t>
            </a:r>
            <a:r>
              <a:rPr lang="en-US" dirty="0"/>
              <a:t> </a:t>
            </a:r>
            <a:r>
              <a:rPr lang="en-US" dirty="0" err="1"/>
              <a:t>Bacchiocchi</a:t>
            </a:r>
            <a:r>
              <a:rPr lang="en-US" dirty="0"/>
              <a:t>, Ph.D., Andrews University</a:t>
            </a:r>
          </a:p>
        </p:txBody>
      </p:sp>
    </p:spTree>
    <p:extLst>
      <p:ext uri="{BB962C8B-B14F-4D97-AF65-F5344CB8AC3E}">
        <p14:creationId xmlns:p14="http://schemas.microsoft.com/office/powerpoint/2010/main" val="2369683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5" y="89081"/>
            <a:ext cx="10515600" cy="1325563"/>
          </a:xfrm>
        </p:spPr>
        <p:txBody>
          <a:bodyPr>
            <a:normAutofit/>
          </a:bodyPr>
          <a:lstStyle/>
          <a:p>
            <a:r>
              <a:rPr lang="en-US" sz="6600" b="1" dirty="0">
                <a:solidFill>
                  <a:schemeClr val="accent5">
                    <a:lumMod val="40000"/>
                    <a:lumOff val="60000"/>
                  </a:schemeClr>
                </a:solidFill>
                <a:latin typeface="Arial Narrow" panose="020B0606020202030204" pitchFamily="34" charset="0"/>
              </a:rPr>
              <a:t>Common Misconceptions</a:t>
            </a:r>
          </a:p>
        </p:txBody>
      </p:sp>
      <p:sp>
        <p:nvSpPr>
          <p:cNvPr id="3" name="Content Placeholder 2"/>
          <p:cNvSpPr>
            <a:spLocks noGrp="1"/>
          </p:cNvSpPr>
          <p:nvPr>
            <p:ph sz="half" idx="1"/>
          </p:nvPr>
        </p:nvSpPr>
        <p:spPr>
          <a:xfrm>
            <a:off x="51762" y="1825624"/>
            <a:ext cx="7211681" cy="5032375"/>
          </a:xfrm>
        </p:spPr>
        <p:txBody>
          <a:bodyPr>
            <a:normAutofit fontScale="92500" lnSpcReduction="10000"/>
          </a:bodyPr>
          <a:lstStyle/>
          <a:p>
            <a:r>
              <a:rPr lang="en-US" sz="3200" b="1" dirty="0"/>
              <a:t> It is argued that Jesus made intoxicating wine, therefore drinking in moderation must be acceptable. </a:t>
            </a:r>
            <a:r>
              <a:rPr lang="en-US" sz="3200" dirty="0"/>
              <a:t>(John 2:1-10)</a:t>
            </a:r>
          </a:p>
          <a:p>
            <a:pPr lvl="1"/>
            <a:r>
              <a:rPr lang="en-US" dirty="0"/>
              <a:t>If this was intoxicating wine, Jesus would have been guilty of sin (</a:t>
            </a:r>
            <a:r>
              <a:rPr lang="en-US" b="1" dirty="0"/>
              <a:t>Hab. 2:15</a:t>
            </a:r>
            <a:r>
              <a:rPr lang="en-US" dirty="0"/>
              <a:t>). </a:t>
            </a:r>
          </a:p>
          <a:p>
            <a:pPr lvl="1"/>
            <a:r>
              <a:rPr lang="en-US" dirty="0"/>
              <a:t>The phrase, </a:t>
            </a:r>
            <a:r>
              <a:rPr lang="en-US" b="1" dirty="0"/>
              <a:t>“well drunk</a:t>
            </a:r>
            <a:r>
              <a:rPr lang="en-US" dirty="0"/>
              <a:t>” (</a:t>
            </a:r>
            <a:r>
              <a:rPr lang="en-US" dirty="0" err="1"/>
              <a:t>methusthosin</a:t>
            </a:r>
            <a:r>
              <a:rPr lang="en-US" dirty="0"/>
              <a:t>) simply has a generic reference to being full or filled, without reference to the kind of liquid used.  It does not imply a state of drunkenness, but a state of fullness (Ps. 23:5). </a:t>
            </a:r>
          </a:p>
          <a:p>
            <a:pPr lvl="1"/>
            <a:r>
              <a:rPr lang="en-US" dirty="0"/>
              <a:t>It is also supposed by some that the </a:t>
            </a:r>
            <a:r>
              <a:rPr lang="en-US" b="1" dirty="0"/>
              <a:t>“good wine</a:t>
            </a:r>
            <a:r>
              <a:rPr lang="en-US" dirty="0"/>
              <a:t>” was intoxicating wine. </a:t>
            </a:r>
          </a:p>
          <a:p>
            <a:pPr lvl="2"/>
            <a:r>
              <a:rPr lang="en-US" dirty="0"/>
              <a:t>It is common knowledge that in antiquity, men regarded wine,  in an unfermented state, as of a higher quality than any other. </a:t>
            </a:r>
          </a:p>
          <a:p>
            <a:pPr lvl="2"/>
            <a:r>
              <a:rPr lang="en-US" dirty="0"/>
              <a:t>Pliny, Plutarch, and Horace all mention that the best wine was  that which was destitute of spirit. </a:t>
            </a:r>
            <a:endParaRPr lang="en-US" sz="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754561" y="0"/>
            <a:ext cx="3437439" cy="3925019"/>
          </a:xfrm>
        </p:spPr>
      </p:pic>
      <p:sp>
        <p:nvSpPr>
          <p:cNvPr id="6" name="TextBox 5"/>
          <p:cNvSpPr txBox="1"/>
          <p:nvPr/>
        </p:nvSpPr>
        <p:spPr>
          <a:xfrm>
            <a:off x="7263443" y="4123427"/>
            <a:ext cx="4882546" cy="258532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t>When the master of the feast had tasted the water that was made wine, and did not know where it came from (but the servants who had drawn the water knew), the master of the feast called the bridegroom. </a:t>
            </a:r>
            <a:r>
              <a:rPr lang="en-US" b="1" baseline="30000" dirty="0"/>
              <a:t>10 </a:t>
            </a:r>
            <a:r>
              <a:rPr lang="en-US" dirty="0"/>
              <a:t>And he said to him, “Every man at the beginning sets out </a:t>
            </a:r>
            <a:r>
              <a:rPr lang="en-US" b="1" dirty="0"/>
              <a:t>the good wine,</a:t>
            </a:r>
            <a:r>
              <a:rPr lang="en-US" dirty="0"/>
              <a:t> and when the </a:t>
            </a:r>
            <a:r>
              <a:rPr lang="en-US" i="1" dirty="0"/>
              <a:t>guests</a:t>
            </a:r>
            <a:r>
              <a:rPr lang="en-US" dirty="0"/>
              <a:t> have </a:t>
            </a:r>
            <a:r>
              <a:rPr lang="en-US" b="1" dirty="0"/>
              <a:t>well drunk</a:t>
            </a:r>
            <a:r>
              <a:rPr lang="en-US" dirty="0"/>
              <a:t>, then the inferior. You have kept the good wine until now!” (John 2:9,10)</a:t>
            </a:r>
          </a:p>
        </p:txBody>
      </p:sp>
    </p:spTree>
    <p:extLst>
      <p:ext uri="{BB962C8B-B14F-4D97-AF65-F5344CB8AC3E}">
        <p14:creationId xmlns:p14="http://schemas.microsoft.com/office/powerpoint/2010/main" val="2226050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402"/>
            <a:ext cx="10515600" cy="1114738"/>
          </a:xfrm>
        </p:spPr>
        <p:txBody>
          <a:bodyPr>
            <a:normAutofit/>
          </a:bodyPr>
          <a:lstStyle/>
          <a:p>
            <a:r>
              <a:rPr lang="en-US" sz="6600" b="1" dirty="0">
                <a:solidFill>
                  <a:schemeClr val="accent5">
                    <a:lumMod val="40000"/>
                    <a:lumOff val="60000"/>
                  </a:schemeClr>
                </a:solidFill>
                <a:latin typeface="Arial Narrow" panose="020B0606020202030204" pitchFamily="34" charset="0"/>
              </a:rPr>
              <a:t>Conclusion</a:t>
            </a:r>
          </a:p>
        </p:txBody>
      </p:sp>
      <p:sp>
        <p:nvSpPr>
          <p:cNvPr id="3" name="Content Placeholder 2"/>
          <p:cNvSpPr>
            <a:spLocks noGrp="1"/>
          </p:cNvSpPr>
          <p:nvPr>
            <p:ph sz="half" idx="1"/>
          </p:nvPr>
        </p:nvSpPr>
        <p:spPr>
          <a:xfrm>
            <a:off x="103517" y="1380140"/>
            <a:ext cx="6661101" cy="5477860"/>
          </a:xfrm>
        </p:spPr>
        <p:txBody>
          <a:bodyPr>
            <a:normAutofit fontScale="92500" lnSpcReduction="10000"/>
          </a:bodyPr>
          <a:lstStyle/>
          <a:p>
            <a:r>
              <a:rPr lang="en-US" sz="3200" dirty="0"/>
              <a:t>Not only does the Bible condemn </a:t>
            </a:r>
            <a:r>
              <a:rPr lang="en-US" sz="3200" b="1" dirty="0"/>
              <a:t>drunkenness</a:t>
            </a:r>
            <a:r>
              <a:rPr lang="en-US" sz="3200" dirty="0"/>
              <a:t> but it commands the Christian to </a:t>
            </a:r>
            <a:r>
              <a:rPr lang="en-US" sz="3200" b="1" dirty="0"/>
              <a:t>be sober</a:t>
            </a:r>
            <a:r>
              <a:rPr lang="en-US" sz="3200" dirty="0"/>
              <a:t>! </a:t>
            </a:r>
            <a:r>
              <a:rPr lang="en-US" sz="3000" dirty="0"/>
              <a:t>(Galatians 5:19-21; 1 Peter 1:13; 4:7; 5:8)</a:t>
            </a:r>
            <a:endParaRPr lang="en-US" sz="3200" dirty="0"/>
          </a:p>
          <a:p>
            <a:r>
              <a:rPr lang="en-US" sz="3200" dirty="0"/>
              <a:t>New Testament Christian examples confirm that normal practice was not to drink alcohol at all. </a:t>
            </a:r>
            <a:r>
              <a:rPr lang="en-US" sz="3000" dirty="0"/>
              <a:t>(1 Timothy 5:23; 1 Peter 4:3,4)</a:t>
            </a:r>
            <a:endParaRPr lang="en-US" sz="3200" dirty="0"/>
          </a:p>
          <a:p>
            <a:pPr lvl="0"/>
            <a:r>
              <a:rPr lang="en-US" sz="3200" dirty="0"/>
              <a:t>Drinking destroys!  It destroys the body and mind.  It destroys homes and the lives of others.  It destroys virtue and self-respect.  Most importantly, however, it will destroy your soul!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4618" y="575950"/>
            <a:ext cx="5033962" cy="3221735"/>
          </a:xfrm>
        </p:spPr>
      </p:pic>
      <p:sp>
        <p:nvSpPr>
          <p:cNvPr id="4" name="TextBox 3"/>
          <p:cNvSpPr txBox="1"/>
          <p:nvPr/>
        </p:nvSpPr>
        <p:spPr>
          <a:xfrm>
            <a:off x="6764618" y="3910138"/>
            <a:ext cx="5033962" cy="286232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dirty="0"/>
              <a:t>Drinking alcohol never made a better husband, a better wife, or a better child.</a:t>
            </a:r>
          </a:p>
          <a:p>
            <a:pPr algn="ctr"/>
            <a:r>
              <a:rPr lang="en-US" sz="2000" dirty="0"/>
              <a:t>It never made a better man, a better woman, a happier family, or a better community.</a:t>
            </a:r>
          </a:p>
          <a:p>
            <a:pPr algn="ctr"/>
            <a:r>
              <a:rPr lang="en-US" sz="2000" dirty="0"/>
              <a:t>Drinking never makes a better worker, a better employer, or a better neighbor.</a:t>
            </a:r>
          </a:p>
          <a:p>
            <a:pPr algn="ctr"/>
            <a:r>
              <a:rPr lang="en-US" sz="2000" dirty="0"/>
              <a:t>It never makes one a better driver, a better teacher, a better doctor, lawyer, or legislator.</a:t>
            </a:r>
          </a:p>
          <a:p>
            <a:pPr algn="ctr"/>
            <a:r>
              <a:rPr lang="en-US" sz="2000" dirty="0"/>
              <a:t>~ Bill </a:t>
            </a:r>
            <a:r>
              <a:rPr lang="en-US" sz="2000" dirty="0" err="1"/>
              <a:t>Cavender</a:t>
            </a:r>
            <a:endParaRPr lang="en-US" sz="2000" dirty="0"/>
          </a:p>
        </p:txBody>
      </p:sp>
    </p:spTree>
    <p:extLst>
      <p:ext uri="{BB962C8B-B14F-4D97-AF65-F5344CB8AC3E}">
        <p14:creationId xmlns:p14="http://schemas.microsoft.com/office/powerpoint/2010/main" val="1909846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 y="365125"/>
            <a:ext cx="12001500" cy="1325563"/>
          </a:xfrm>
        </p:spPr>
        <p:txBody>
          <a:bodyPr>
            <a:noAutofit/>
          </a:bodyPr>
          <a:lstStyle/>
          <a:p>
            <a:r>
              <a:rPr lang="en-US" sz="3600" b="1" dirty="0">
                <a:solidFill>
                  <a:srgbClr val="FFFFFF"/>
                </a:solidFill>
              </a:rPr>
              <a:t>Resources on What the Bible Teaches about Drinking:</a:t>
            </a:r>
            <a:br>
              <a:rPr lang="en-US" sz="3600" b="1" dirty="0">
                <a:solidFill>
                  <a:srgbClr val="FFFFFF"/>
                </a:solidFill>
              </a:rPr>
            </a:br>
            <a:endParaRPr lang="en-US" sz="3600" dirty="0"/>
          </a:p>
        </p:txBody>
      </p:sp>
      <p:sp>
        <p:nvSpPr>
          <p:cNvPr id="4" name="Content Placeholder 3"/>
          <p:cNvSpPr>
            <a:spLocks noGrp="1"/>
          </p:cNvSpPr>
          <p:nvPr>
            <p:ph idx="1"/>
          </p:nvPr>
        </p:nvSpPr>
        <p:spPr>
          <a:xfrm>
            <a:off x="160020" y="1341123"/>
            <a:ext cx="11902440" cy="5390271"/>
          </a:xfrm>
        </p:spPr>
        <p:txBody>
          <a:bodyPr>
            <a:noAutofit/>
          </a:bodyPr>
          <a:lstStyle/>
          <a:p>
            <a:pPr marL="300559" indent="-300559">
              <a:lnSpc>
                <a:spcPct val="50000"/>
              </a:lnSpc>
              <a:spcAft>
                <a:spcPts val="2400"/>
              </a:spcAft>
              <a:buFont typeface="Arial"/>
              <a:buChar char="•"/>
            </a:pPr>
            <a:r>
              <a:rPr lang="en-US" sz="2000" dirty="0">
                <a:solidFill>
                  <a:srgbClr val="FFFFFF"/>
                </a:solidFill>
              </a:rPr>
              <a:t>ECI Conference – 2015 Studies on Social Drinking:    http://www.eciconference.com/page6/page5.html</a:t>
            </a:r>
          </a:p>
          <a:p>
            <a:pPr marL="300559" indent="-300559">
              <a:lnSpc>
                <a:spcPct val="50000"/>
              </a:lnSpc>
              <a:spcAft>
                <a:spcPts val="2400"/>
              </a:spcAft>
              <a:buFont typeface="Arial"/>
              <a:buChar char="•"/>
            </a:pPr>
            <a:r>
              <a:rPr lang="en-US" sz="2000" i="1" dirty="0">
                <a:solidFill>
                  <a:srgbClr val="FFFFFF"/>
                </a:solidFill>
              </a:rPr>
              <a:t>Pressing On Magazine – </a:t>
            </a:r>
            <a:r>
              <a:rPr lang="en-US" sz="2000" dirty="0">
                <a:solidFill>
                  <a:srgbClr val="FFFFFF"/>
                </a:solidFill>
              </a:rPr>
              <a:t>April Special Issue</a:t>
            </a:r>
            <a:r>
              <a:rPr lang="en-US" sz="2000" i="1" dirty="0">
                <a:solidFill>
                  <a:srgbClr val="FFFFFF"/>
                </a:solidFill>
              </a:rPr>
              <a:t>:              http://</a:t>
            </a:r>
            <a:r>
              <a:rPr lang="en-US" sz="2000" dirty="0">
                <a:solidFill>
                  <a:srgbClr val="FFFFFF"/>
                </a:solidFill>
              </a:rPr>
              <a:t>www.pressingonmagazine.com/  </a:t>
            </a:r>
          </a:p>
          <a:p>
            <a:pPr marL="300559" indent="-300559">
              <a:lnSpc>
                <a:spcPct val="50000"/>
              </a:lnSpc>
              <a:spcAft>
                <a:spcPts val="2400"/>
              </a:spcAft>
              <a:buFont typeface="Arial"/>
              <a:buChar char="•"/>
            </a:pPr>
            <a:r>
              <a:rPr lang="en-US" sz="2000" dirty="0">
                <a:solidFill>
                  <a:srgbClr val="FFFFFF"/>
                </a:solidFill>
              </a:rPr>
              <a:t>Truth Commentary on Ephesians – by C.G. Caldwell</a:t>
            </a:r>
          </a:p>
          <a:p>
            <a:pPr marL="300559" indent="-300559">
              <a:lnSpc>
                <a:spcPct val="50000"/>
              </a:lnSpc>
              <a:spcAft>
                <a:spcPts val="2400"/>
              </a:spcAft>
              <a:buFont typeface="Arial"/>
              <a:buChar char="•"/>
            </a:pPr>
            <a:r>
              <a:rPr lang="en-US" sz="2000" dirty="0">
                <a:solidFill>
                  <a:srgbClr val="FFFFFF"/>
                </a:solidFill>
              </a:rPr>
              <a:t>The Bible Condemns all alcohol use. – by Greg </a:t>
            </a:r>
            <a:r>
              <a:rPr lang="en-US" sz="2000" dirty="0" err="1">
                <a:solidFill>
                  <a:srgbClr val="FFFFFF"/>
                </a:solidFill>
              </a:rPr>
              <a:t>Gwin</a:t>
            </a:r>
            <a:endParaRPr lang="en-US" sz="2000" dirty="0">
              <a:solidFill>
                <a:srgbClr val="FFFFFF"/>
              </a:solidFill>
            </a:endParaRPr>
          </a:p>
          <a:p>
            <a:pPr marL="300559" indent="-300559">
              <a:lnSpc>
                <a:spcPct val="50000"/>
              </a:lnSpc>
              <a:spcAft>
                <a:spcPts val="2400"/>
              </a:spcAft>
              <a:buFont typeface="Arial"/>
              <a:buChar char="•"/>
            </a:pPr>
            <a:r>
              <a:rPr lang="en-US" sz="2000" dirty="0">
                <a:solidFill>
                  <a:srgbClr val="FFFFFF"/>
                </a:solidFill>
              </a:rPr>
              <a:t>Should Christians Drink Alcohol – by Kyle Pope</a:t>
            </a:r>
          </a:p>
          <a:p>
            <a:pPr marL="300559" indent="-300559">
              <a:lnSpc>
                <a:spcPct val="50000"/>
              </a:lnSpc>
              <a:spcAft>
                <a:spcPts val="2400"/>
              </a:spcAft>
              <a:buFont typeface="Arial"/>
              <a:buChar char="•"/>
            </a:pPr>
            <a:r>
              <a:rPr lang="en-US" sz="2000" dirty="0">
                <a:solidFill>
                  <a:srgbClr val="FFFFFF"/>
                </a:solidFill>
              </a:rPr>
              <a:t>The Christian’s Decision about Alcohol – by Jim </a:t>
            </a:r>
            <a:r>
              <a:rPr lang="en-US" sz="2000" dirty="0" err="1">
                <a:solidFill>
                  <a:srgbClr val="FFFFFF"/>
                </a:solidFill>
              </a:rPr>
              <a:t>Deason</a:t>
            </a:r>
            <a:endParaRPr lang="en-US" sz="2000" dirty="0">
              <a:solidFill>
                <a:srgbClr val="FFFFFF"/>
              </a:solidFill>
            </a:endParaRPr>
          </a:p>
          <a:p>
            <a:pPr marL="300559" indent="-300559">
              <a:lnSpc>
                <a:spcPct val="50000"/>
              </a:lnSpc>
              <a:spcAft>
                <a:spcPts val="2400"/>
              </a:spcAft>
              <a:buFont typeface="Arial"/>
              <a:buChar char="•"/>
            </a:pPr>
            <a:r>
              <a:rPr lang="en-US" sz="2000" dirty="0"/>
              <a:t>The Preservation of Grape Juice – </a:t>
            </a:r>
            <a:r>
              <a:rPr lang="en-US" sz="2000" dirty="0" err="1"/>
              <a:t>Samuele</a:t>
            </a:r>
            <a:r>
              <a:rPr lang="en-US" sz="2000" dirty="0"/>
              <a:t> </a:t>
            </a:r>
            <a:r>
              <a:rPr lang="en-US" sz="2000" dirty="0" err="1"/>
              <a:t>Bacchiocchi</a:t>
            </a:r>
            <a:r>
              <a:rPr lang="en-US" sz="2000" dirty="0"/>
              <a:t>, Ph.D., Andrews University</a:t>
            </a:r>
          </a:p>
          <a:p>
            <a:pPr marL="300559" indent="-300559">
              <a:lnSpc>
                <a:spcPct val="50000"/>
              </a:lnSpc>
              <a:spcAft>
                <a:spcPts val="2400"/>
              </a:spcAft>
              <a:buFont typeface="Arial"/>
              <a:buChar char="•"/>
            </a:pPr>
            <a:r>
              <a:rPr lang="en-US" sz="2000" dirty="0"/>
              <a:t>Moral Issues: Alcohol – by Steve Higginbotham</a:t>
            </a:r>
          </a:p>
          <a:p>
            <a:pPr marL="300559" indent="-300559">
              <a:lnSpc>
                <a:spcPct val="50000"/>
              </a:lnSpc>
              <a:spcAft>
                <a:spcPts val="2400"/>
              </a:spcAft>
              <a:buFont typeface="Arial"/>
              <a:buChar char="•"/>
            </a:pPr>
            <a:r>
              <a:rPr lang="en-US" sz="2000" dirty="0"/>
              <a:t>National Cancer Institute -- see </a:t>
            </a:r>
            <a:r>
              <a:rPr lang="en-US" sz="2000" dirty="0">
                <a:hlinkClick r:id="rId2"/>
              </a:rPr>
              <a:t>https://www.cancer.gov/about-cancer/causes-prevention/risk/alcohol/alcohol-fact-sheet</a:t>
            </a:r>
            <a:r>
              <a:rPr lang="en-US" sz="2000" dirty="0"/>
              <a:t>: </a:t>
            </a:r>
          </a:p>
          <a:p>
            <a:pPr>
              <a:lnSpc>
                <a:spcPct val="50000"/>
              </a:lnSpc>
            </a:pPr>
            <a:endParaRPr lang="en-US" sz="2000" dirty="0"/>
          </a:p>
        </p:txBody>
      </p:sp>
    </p:spTree>
    <p:extLst>
      <p:ext uri="{BB962C8B-B14F-4D97-AF65-F5344CB8AC3E}">
        <p14:creationId xmlns:p14="http://schemas.microsoft.com/office/powerpoint/2010/main" val="2614515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322" y="34510"/>
            <a:ext cx="10515600" cy="1112718"/>
          </a:xfrm>
        </p:spPr>
        <p:txBody>
          <a:bodyPr>
            <a:normAutofit/>
          </a:bodyPr>
          <a:lstStyle/>
          <a:p>
            <a:r>
              <a:rPr lang="en-US" sz="6600" b="1" dirty="0">
                <a:solidFill>
                  <a:schemeClr val="accent5">
                    <a:lumMod val="40000"/>
                    <a:lumOff val="60000"/>
                  </a:schemeClr>
                </a:solidFill>
                <a:latin typeface="Arial Narrow" panose="020B0606020202030204" pitchFamily="34" charset="0"/>
              </a:rPr>
              <a:t>The Bible and Alcohol</a:t>
            </a:r>
          </a:p>
        </p:txBody>
      </p:sp>
      <p:sp>
        <p:nvSpPr>
          <p:cNvPr id="5" name="Content Placeholder 4"/>
          <p:cNvSpPr>
            <a:spLocks noGrp="1"/>
          </p:cNvSpPr>
          <p:nvPr>
            <p:ph idx="1"/>
          </p:nvPr>
        </p:nvSpPr>
        <p:spPr>
          <a:xfrm>
            <a:off x="201038" y="1261233"/>
            <a:ext cx="11485124" cy="5434641"/>
          </a:xfrm>
        </p:spPr>
        <p:txBody>
          <a:bodyPr>
            <a:noAutofit/>
          </a:bodyPr>
          <a:lstStyle/>
          <a:p>
            <a:r>
              <a:rPr lang="en-US" sz="4800" u="sng" dirty="0"/>
              <a:t>The Bible condemns </a:t>
            </a:r>
            <a:r>
              <a:rPr lang="en-US" sz="4800" b="1" u="sng" dirty="0"/>
              <a:t>Drunkenness</a:t>
            </a:r>
            <a:r>
              <a:rPr lang="en-US" sz="4800" u="sng" dirty="0"/>
              <a:t> </a:t>
            </a:r>
          </a:p>
          <a:p>
            <a:pPr lvl="1"/>
            <a:r>
              <a:rPr lang="en-US" sz="3600" dirty="0"/>
              <a:t>Galatians 5:19-21 - </a:t>
            </a:r>
            <a:r>
              <a:rPr lang="en-US" sz="3600" i="1" dirty="0"/>
              <a:t>Now the works of the flesh are evident, which are: adultery, fornication, uncleanness, lewdness, </a:t>
            </a:r>
            <a:r>
              <a:rPr lang="en-US" sz="3600" b="1" i="1" baseline="30000" dirty="0"/>
              <a:t>20 </a:t>
            </a:r>
            <a:r>
              <a:rPr lang="en-US" sz="3600" i="1" dirty="0"/>
              <a:t>idolatry, sorcery, hatred, contentions, jealousies, outbursts of wrath, selfish ambitions, dissensions, heresies, </a:t>
            </a:r>
            <a:r>
              <a:rPr lang="en-US" sz="3600" b="1" i="1" baseline="30000" dirty="0"/>
              <a:t>21 </a:t>
            </a:r>
            <a:r>
              <a:rPr lang="en-US" sz="3600" i="1" dirty="0"/>
              <a:t>envy, murders, </a:t>
            </a:r>
            <a:r>
              <a:rPr lang="en-US" sz="3600" b="1" i="1" dirty="0"/>
              <a:t>drunkenness</a:t>
            </a:r>
            <a:r>
              <a:rPr lang="en-US" sz="3600" i="1" dirty="0"/>
              <a:t>, revelries, and the like; of which I tell you beforehand, just as I also told you in time past, that those who practice such things will not inherit the kingdom of God.</a:t>
            </a:r>
          </a:p>
          <a:p>
            <a:pPr lvl="2"/>
            <a:r>
              <a:rPr lang="en-US" sz="2800" b="1" dirty="0"/>
              <a:t>Drunkenness </a:t>
            </a:r>
            <a:r>
              <a:rPr lang="en-US" sz="2800" dirty="0"/>
              <a:t>– (</a:t>
            </a:r>
            <a:r>
              <a:rPr lang="en-US" sz="2800" dirty="0" err="1"/>
              <a:t>methai</a:t>
            </a:r>
            <a:r>
              <a:rPr lang="en-US" sz="2800" dirty="0"/>
              <a:t>) – means “intoxication, drunkenness”</a:t>
            </a:r>
          </a:p>
        </p:txBody>
      </p:sp>
    </p:spTree>
    <p:extLst>
      <p:ext uri="{BB962C8B-B14F-4D97-AF65-F5344CB8AC3E}">
        <p14:creationId xmlns:p14="http://schemas.microsoft.com/office/powerpoint/2010/main" val="3792259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322" y="34510"/>
            <a:ext cx="10515600" cy="1112718"/>
          </a:xfrm>
        </p:spPr>
        <p:txBody>
          <a:bodyPr>
            <a:normAutofit/>
          </a:bodyPr>
          <a:lstStyle/>
          <a:p>
            <a:r>
              <a:rPr lang="en-US" sz="6600" b="1" dirty="0">
                <a:solidFill>
                  <a:schemeClr val="accent5">
                    <a:lumMod val="40000"/>
                    <a:lumOff val="60000"/>
                  </a:schemeClr>
                </a:solidFill>
                <a:latin typeface="Arial Narrow" panose="020B0606020202030204" pitchFamily="34" charset="0"/>
              </a:rPr>
              <a:t>The Bible and Alcohol</a:t>
            </a:r>
          </a:p>
        </p:txBody>
      </p:sp>
      <p:sp>
        <p:nvSpPr>
          <p:cNvPr id="5" name="Content Placeholder 4"/>
          <p:cNvSpPr>
            <a:spLocks noGrp="1"/>
          </p:cNvSpPr>
          <p:nvPr>
            <p:ph idx="1"/>
          </p:nvPr>
        </p:nvSpPr>
        <p:spPr>
          <a:xfrm>
            <a:off x="201038" y="1261233"/>
            <a:ext cx="11485124" cy="5434641"/>
          </a:xfrm>
        </p:spPr>
        <p:txBody>
          <a:bodyPr>
            <a:noAutofit/>
          </a:bodyPr>
          <a:lstStyle/>
          <a:p>
            <a:r>
              <a:rPr lang="en-US" sz="4800" u="sng" dirty="0"/>
              <a:t>The Bible condemns </a:t>
            </a:r>
            <a:r>
              <a:rPr lang="en-US" sz="4800" b="1" u="sng" dirty="0"/>
              <a:t>Drunkenness</a:t>
            </a:r>
            <a:r>
              <a:rPr lang="en-US" sz="4800" u="sng" dirty="0"/>
              <a:t> </a:t>
            </a:r>
          </a:p>
          <a:p>
            <a:pPr lvl="1"/>
            <a:r>
              <a:rPr lang="en-US" sz="3600" dirty="0"/>
              <a:t>Ephesians 5:18 -  </a:t>
            </a:r>
            <a:r>
              <a:rPr lang="en-US" sz="3600" i="1" dirty="0"/>
              <a:t>And be not drunk with wine, wherein is excess; but be filled with the Spirit.</a:t>
            </a:r>
          </a:p>
          <a:p>
            <a:pPr lvl="2"/>
            <a:r>
              <a:rPr lang="en-US" sz="3200" dirty="0"/>
              <a:t>The word “drunkenness” (</a:t>
            </a:r>
            <a:r>
              <a:rPr lang="en-US" sz="3200" dirty="0" err="1"/>
              <a:t>methuo</a:t>
            </a:r>
            <a:r>
              <a:rPr lang="en-US" sz="3200" dirty="0"/>
              <a:t>) which is used in Ephesians 5:18 denotes more than what many realize.</a:t>
            </a:r>
          </a:p>
          <a:p>
            <a:pPr lvl="2"/>
            <a:r>
              <a:rPr lang="en-US" sz="3200" dirty="0"/>
              <a:t> W.E. Vine - “To make drunk, or to grow drunk, </a:t>
            </a:r>
            <a:r>
              <a:rPr lang="en-US" sz="3200" b="1" u="sng" dirty="0"/>
              <a:t>marking the process </a:t>
            </a:r>
            <a:r>
              <a:rPr lang="en-US" sz="3200" dirty="0"/>
              <a:t>of the state expressed, to become intoxicated.</a:t>
            </a:r>
          </a:p>
          <a:p>
            <a:pPr lvl="2"/>
            <a:r>
              <a:rPr lang="en-US" sz="3200" dirty="0"/>
              <a:t> Young &amp; Haynes - “To begin to be softened.” </a:t>
            </a:r>
          </a:p>
          <a:p>
            <a:pPr lvl="2"/>
            <a:r>
              <a:rPr lang="en-US" sz="3200" dirty="0"/>
              <a:t>E.W. </a:t>
            </a:r>
            <a:r>
              <a:rPr lang="en-US" sz="3200" dirty="0" err="1"/>
              <a:t>Bullinger</a:t>
            </a:r>
            <a:r>
              <a:rPr lang="en-US" sz="3200" dirty="0"/>
              <a:t> - “To grow drunk.” </a:t>
            </a:r>
          </a:p>
          <a:p>
            <a:pPr lvl="2"/>
            <a:r>
              <a:rPr lang="en-US" sz="3200" dirty="0"/>
              <a:t>Thayer - “To get drunk, to become intoxicated.” </a:t>
            </a:r>
            <a:endParaRPr lang="en-US" dirty="0"/>
          </a:p>
        </p:txBody>
      </p:sp>
    </p:spTree>
    <p:extLst>
      <p:ext uri="{BB962C8B-B14F-4D97-AF65-F5344CB8AC3E}">
        <p14:creationId xmlns:p14="http://schemas.microsoft.com/office/powerpoint/2010/main" val="2094625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b="1" dirty="0">
                <a:solidFill>
                  <a:schemeClr val="accent5">
                    <a:lumMod val="40000"/>
                    <a:lumOff val="60000"/>
                  </a:schemeClr>
                </a:solidFill>
              </a:rPr>
              <a:t>Effects of Alcohol on the Body</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555" y="1825624"/>
            <a:ext cx="5973728" cy="4887595"/>
          </a:xfrm>
        </p:spPr>
      </p:pic>
      <p:sp>
        <p:nvSpPr>
          <p:cNvPr id="2" name="Content Placeholder 1"/>
          <p:cNvSpPr>
            <a:spLocks noGrp="1"/>
          </p:cNvSpPr>
          <p:nvPr>
            <p:ph sz="half" idx="2"/>
          </p:nvPr>
        </p:nvSpPr>
        <p:spPr>
          <a:xfrm>
            <a:off x="6096283" y="1825624"/>
            <a:ext cx="6037102" cy="4887595"/>
          </a:xfrm>
        </p:spPr>
        <p:txBody>
          <a:bodyPr>
            <a:normAutofit fontScale="85000" lnSpcReduction="10000"/>
          </a:bodyPr>
          <a:lstStyle/>
          <a:p>
            <a:r>
              <a:rPr lang="en-US" b="1" dirty="0"/>
              <a:t>Drinking too much </a:t>
            </a:r>
            <a:r>
              <a:rPr lang="en-US" dirty="0"/>
              <a:t>– on a single occasion or over time – can take a serious toll on your health.  Here are a few of the areas that alcohol can affect your body: Lungs, Muscles, Liver, Brain, Heart, Pancreas,  and Stomach.</a:t>
            </a:r>
          </a:p>
          <a:p>
            <a:r>
              <a:rPr lang="en-US" b="1" dirty="0"/>
              <a:t>Cancer:</a:t>
            </a:r>
            <a:br>
              <a:rPr lang="en-US" dirty="0"/>
            </a:br>
            <a:r>
              <a:rPr lang="en-US" dirty="0"/>
              <a:t>Source: National Cancer Institute -- see </a:t>
            </a:r>
            <a:r>
              <a:rPr lang="en-US" dirty="0">
                <a:hlinkClick r:id="rId3"/>
              </a:rPr>
              <a:t>https://www.cancer.gov/about-cancer/causes-prevention/risk/alcohol/alcohol-fact-sheet</a:t>
            </a:r>
            <a:r>
              <a:rPr lang="en-US" dirty="0"/>
              <a:t>: </a:t>
            </a:r>
          </a:p>
          <a:p>
            <a:r>
              <a:rPr lang="en-US" dirty="0"/>
              <a:t>Based on extensive reviews of research studies, there is a strong scientific consensus of an association between alcohol drinking and several types of cancer. </a:t>
            </a:r>
          </a:p>
          <a:p>
            <a:endParaRPr lang="en-US" dirty="0"/>
          </a:p>
        </p:txBody>
      </p:sp>
    </p:spTree>
    <p:extLst>
      <p:ext uri="{BB962C8B-B14F-4D97-AF65-F5344CB8AC3E}">
        <p14:creationId xmlns:p14="http://schemas.microsoft.com/office/powerpoint/2010/main" val="27553867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322" y="34510"/>
            <a:ext cx="10515600" cy="1112718"/>
          </a:xfrm>
        </p:spPr>
        <p:txBody>
          <a:bodyPr>
            <a:normAutofit/>
          </a:bodyPr>
          <a:lstStyle/>
          <a:p>
            <a:r>
              <a:rPr lang="en-US" sz="6600" b="1" dirty="0">
                <a:solidFill>
                  <a:schemeClr val="accent5">
                    <a:lumMod val="40000"/>
                    <a:lumOff val="60000"/>
                  </a:schemeClr>
                </a:solidFill>
                <a:latin typeface="Arial Narrow" panose="020B0606020202030204" pitchFamily="34" charset="0"/>
              </a:rPr>
              <a:t>The Bible and Alcohol</a:t>
            </a:r>
          </a:p>
        </p:txBody>
      </p:sp>
      <p:sp>
        <p:nvSpPr>
          <p:cNvPr id="5" name="Content Placeholder 4"/>
          <p:cNvSpPr>
            <a:spLocks noGrp="1"/>
          </p:cNvSpPr>
          <p:nvPr>
            <p:ph idx="1"/>
          </p:nvPr>
        </p:nvSpPr>
        <p:spPr>
          <a:xfrm>
            <a:off x="293297" y="1423358"/>
            <a:ext cx="11282617" cy="5434641"/>
          </a:xfrm>
        </p:spPr>
        <p:txBody>
          <a:bodyPr>
            <a:normAutofit/>
          </a:bodyPr>
          <a:lstStyle/>
          <a:p>
            <a:r>
              <a:rPr lang="en-US" sz="4800" u="sng" dirty="0"/>
              <a:t>The Bible commands complete </a:t>
            </a:r>
            <a:r>
              <a:rPr lang="en-US" sz="4800" b="1" u="sng" dirty="0"/>
              <a:t>soberness</a:t>
            </a:r>
          </a:p>
          <a:p>
            <a:pPr lvl="1"/>
            <a:r>
              <a:rPr lang="en-US" sz="3200" dirty="0"/>
              <a:t>“</a:t>
            </a:r>
            <a:r>
              <a:rPr lang="en-US" sz="3200" dirty="0" err="1"/>
              <a:t>Nepho</a:t>
            </a:r>
            <a:r>
              <a:rPr lang="en-US" sz="3200" dirty="0"/>
              <a:t>” – Sober – 6 times in the NT</a:t>
            </a:r>
          </a:p>
          <a:p>
            <a:pPr lvl="2"/>
            <a:r>
              <a:rPr lang="en-US" sz="2800" b="1" u="sng" dirty="0"/>
              <a:t>1 Peter 1:13 </a:t>
            </a:r>
            <a:r>
              <a:rPr lang="en-US" sz="2800" dirty="0"/>
              <a:t>- </a:t>
            </a:r>
            <a:r>
              <a:rPr lang="en-US" sz="2800" i="1" dirty="0"/>
              <a:t>Therefore gird up the loins of your mind, </a:t>
            </a:r>
            <a:r>
              <a:rPr lang="en-US" sz="2800" b="1" i="1" dirty="0"/>
              <a:t>be sober</a:t>
            </a:r>
            <a:r>
              <a:rPr lang="en-US" sz="2800" i="1" dirty="0"/>
              <a:t>, and rest your hope fully upon the grace that is to be brought to you at the revelation of Jesus Christ;</a:t>
            </a:r>
          </a:p>
          <a:p>
            <a:pPr lvl="2"/>
            <a:r>
              <a:rPr lang="en-US" sz="2800" b="1" u="sng" dirty="0"/>
              <a:t>1 Peter 4:7 </a:t>
            </a:r>
            <a:r>
              <a:rPr lang="en-US" sz="2800" dirty="0"/>
              <a:t>- </a:t>
            </a:r>
            <a:r>
              <a:rPr lang="en-US" sz="2800" i="1" dirty="0"/>
              <a:t>The end of all things is at hand; therefore be self-controlled and </a:t>
            </a:r>
            <a:r>
              <a:rPr lang="en-US" sz="2800" b="1" i="1" dirty="0"/>
              <a:t>sober-minded</a:t>
            </a:r>
            <a:r>
              <a:rPr lang="en-US" sz="2800" i="1" dirty="0"/>
              <a:t> for the sake of your prayers.</a:t>
            </a:r>
          </a:p>
          <a:p>
            <a:pPr lvl="2"/>
            <a:r>
              <a:rPr lang="en-US" sz="2800" b="1" u="sng" dirty="0"/>
              <a:t>1 Peter 5:8 </a:t>
            </a:r>
            <a:r>
              <a:rPr lang="en-US" sz="2800" dirty="0"/>
              <a:t>- </a:t>
            </a:r>
            <a:r>
              <a:rPr lang="en-US" sz="2800" i="1" dirty="0"/>
              <a:t>Be </a:t>
            </a:r>
            <a:r>
              <a:rPr lang="en-US" sz="2800" b="1" i="1" dirty="0"/>
              <a:t>sober-minded</a:t>
            </a:r>
            <a:r>
              <a:rPr lang="en-US" sz="2800" i="1" dirty="0"/>
              <a:t>; be watchful. Your adversary the devil prowls around like a roaring lion, seeking someone to devour.</a:t>
            </a:r>
          </a:p>
          <a:p>
            <a:pPr lvl="2"/>
            <a:r>
              <a:rPr lang="en-US" sz="2800" dirty="0"/>
              <a:t>Other uses: 1 Thess. 5:6,8; 2 Tim. 4:5</a:t>
            </a:r>
          </a:p>
          <a:p>
            <a:pPr lvl="1"/>
            <a:r>
              <a:rPr lang="en-US" sz="3200" dirty="0"/>
              <a:t>Absolute command of God is to be sober!</a:t>
            </a:r>
          </a:p>
        </p:txBody>
      </p:sp>
    </p:spTree>
    <p:extLst>
      <p:ext uri="{BB962C8B-B14F-4D97-AF65-F5344CB8AC3E}">
        <p14:creationId xmlns:p14="http://schemas.microsoft.com/office/powerpoint/2010/main" val="2169835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935"/>
            <a:ext cx="10515600" cy="1325563"/>
          </a:xfrm>
        </p:spPr>
        <p:txBody>
          <a:bodyPr>
            <a:normAutofit/>
          </a:bodyPr>
          <a:lstStyle/>
          <a:p>
            <a:r>
              <a:rPr lang="en-US" sz="6600" b="1" dirty="0">
                <a:solidFill>
                  <a:schemeClr val="accent5">
                    <a:lumMod val="40000"/>
                    <a:lumOff val="60000"/>
                  </a:schemeClr>
                </a:solidFill>
                <a:latin typeface="Arial Narrow" panose="020B0606020202030204" pitchFamily="34" charset="0"/>
              </a:rPr>
              <a:t>‘</a:t>
            </a:r>
            <a:r>
              <a:rPr lang="en-US" sz="6600" b="1" dirty="0" err="1">
                <a:solidFill>
                  <a:schemeClr val="accent5">
                    <a:lumMod val="40000"/>
                    <a:lumOff val="60000"/>
                  </a:schemeClr>
                </a:solidFill>
                <a:latin typeface="Arial Narrow" panose="020B0606020202030204" pitchFamily="34" charset="0"/>
              </a:rPr>
              <a:t>Nepho</a:t>
            </a:r>
            <a:r>
              <a:rPr lang="en-US" sz="6600" b="1" dirty="0">
                <a:solidFill>
                  <a:schemeClr val="accent5">
                    <a:lumMod val="40000"/>
                    <a:lumOff val="60000"/>
                  </a:schemeClr>
                </a:solidFill>
                <a:latin typeface="Arial Narrow" panose="020B0606020202030204" pitchFamily="34" charset="0"/>
              </a:rPr>
              <a:t>’ – Word Study (Sober)</a:t>
            </a:r>
          </a:p>
        </p:txBody>
      </p:sp>
      <p:sp>
        <p:nvSpPr>
          <p:cNvPr id="3" name="Content Placeholder 2"/>
          <p:cNvSpPr>
            <a:spLocks noGrp="1"/>
          </p:cNvSpPr>
          <p:nvPr>
            <p:ph idx="1"/>
          </p:nvPr>
        </p:nvSpPr>
        <p:spPr>
          <a:xfrm>
            <a:off x="431321" y="1483745"/>
            <a:ext cx="11248845" cy="5253487"/>
          </a:xfrm>
        </p:spPr>
        <p:txBody>
          <a:bodyPr>
            <a:noAutofit/>
          </a:bodyPr>
          <a:lstStyle/>
          <a:p>
            <a:r>
              <a:rPr lang="en-US" sz="3600" dirty="0"/>
              <a:t>“to abstain from wine; thus, to be sober”</a:t>
            </a:r>
          </a:p>
          <a:p>
            <a:pPr lvl="1"/>
            <a:r>
              <a:rPr lang="en-US" sz="2800" dirty="0"/>
              <a:t>New Englishman’s Greek Concordance</a:t>
            </a:r>
          </a:p>
          <a:p>
            <a:r>
              <a:rPr lang="en-US" sz="3600" dirty="0"/>
              <a:t>“Completely unaffected by wine”</a:t>
            </a:r>
          </a:p>
          <a:p>
            <a:pPr lvl="1"/>
            <a:r>
              <a:rPr lang="en-US" sz="2800" dirty="0"/>
              <a:t>Kittel’s Theological Dictionary of the New Testament</a:t>
            </a:r>
          </a:p>
          <a:p>
            <a:r>
              <a:rPr lang="en-US" sz="3600" dirty="0"/>
              <a:t>“To abstain from wine”</a:t>
            </a:r>
          </a:p>
          <a:p>
            <a:pPr lvl="1"/>
            <a:r>
              <a:rPr lang="en-US" sz="2800" dirty="0"/>
              <a:t>Strong’s Exhaustive Concordance of the Bible</a:t>
            </a:r>
          </a:p>
          <a:p>
            <a:r>
              <a:rPr lang="en-US" sz="3600" dirty="0"/>
              <a:t>“signifies to be free from the influence of intoxicants”</a:t>
            </a:r>
          </a:p>
          <a:p>
            <a:pPr lvl="1"/>
            <a:r>
              <a:rPr lang="en-US" sz="2800" dirty="0"/>
              <a:t>Vine’s Expository Dictionary of New Testament Words</a:t>
            </a:r>
          </a:p>
          <a:p>
            <a:r>
              <a:rPr lang="en-US" sz="3600" dirty="0"/>
              <a:t>“to be sober, to abstain from wine”</a:t>
            </a:r>
          </a:p>
          <a:p>
            <a:pPr lvl="1"/>
            <a:r>
              <a:rPr lang="en-US" sz="2800" dirty="0"/>
              <a:t>NAS Exhaustive Concordance</a:t>
            </a:r>
          </a:p>
        </p:txBody>
      </p:sp>
    </p:spTree>
    <p:extLst>
      <p:ext uri="{BB962C8B-B14F-4D97-AF65-F5344CB8AC3E}">
        <p14:creationId xmlns:p14="http://schemas.microsoft.com/office/powerpoint/2010/main" val="3805167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05442" y="2084713"/>
            <a:ext cx="11583358" cy="3841629"/>
          </a:xfrm>
        </p:spPr>
        <p:txBody>
          <a:bodyPr>
            <a:noAutofit/>
          </a:bodyPr>
          <a:lstStyle/>
          <a:p>
            <a:r>
              <a:rPr lang="en-US" sz="3600" dirty="0"/>
              <a:t>Thirty seconds after your </a:t>
            </a:r>
            <a:r>
              <a:rPr lang="en-US" sz="3600" b="1" dirty="0"/>
              <a:t>first </a:t>
            </a:r>
            <a:r>
              <a:rPr lang="en-US" sz="3600" dirty="0"/>
              <a:t>sip, alcohol races into your brain. It slows down the chemicals and pathways that your brain cells use to send messages. That alters your mood, slows your reflexes, and throws off your balance. You also can’t think straight, which you may not recall later, because you’ll struggle to store things in long-term memory.</a:t>
            </a:r>
          </a:p>
        </p:txBody>
      </p:sp>
      <p:sp>
        <p:nvSpPr>
          <p:cNvPr id="4099" name="Rectangle 3"/>
          <p:cNvSpPr>
            <a:spLocks noGrp="1" noRot="1" noChangeArrowheads="1"/>
          </p:cNvSpPr>
          <p:nvPr>
            <p:ph idx="1"/>
          </p:nvPr>
        </p:nvSpPr>
        <p:spPr>
          <a:xfrm>
            <a:off x="1117600" y="5818517"/>
            <a:ext cx="10363200" cy="1020763"/>
          </a:xfrm>
        </p:spPr>
        <p:txBody>
          <a:bodyPr/>
          <a:lstStyle/>
          <a:p>
            <a:r>
              <a:rPr lang="en-US" sz="3200" dirty="0"/>
              <a:t>© 2005 - 2020 WebMD LLC. All rights reserved.</a:t>
            </a:r>
          </a:p>
        </p:txBody>
      </p:sp>
      <p:sp>
        <p:nvSpPr>
          <p:cNvPr id="4100" name="Text Box 4"/>
          <p:cNvSpPr txBox="1">
            <a:spLocks noChangeArrowheads="1"/>
          </p:cNvSpPr>
          <p:nvPr/>
        </p:nvSpPr>
        <p:spPr bwMode="auto">
          <a:xfrm>
            <a:off x="711201" y="133712"/>
            <a:ext cx="11480800" cy="1938992"/>
          </a:xfrm>
          <a:prstGeom prst="rect">
            <a:avLst/>
          </a:prstGeom>
          <a:noFill/>
          <a:ln w="9525">
            <a:noFill/>
            <a:miter lim="800000"/>
            <a:headEnd/>
            <a:tailEnd/>
          </a:ln>
          <a:effectLst/>
        </p:spPr>
        <p:txBody>
          <a:bodyPr wrap="square">
            <a:spAutoFit/>
          </a:bodyPr>
          <a:lstStyle/>
          <a:p>
            <a:pPr eaLnBrk="0" hangingPunct="0"/>
            <a:r>
              <a:rPr lang="en-US" sz="6000" b="1" dirty="0">
                <a:solidFill>
                  <a:srgbClr val="FFFFB7"/>
                </a:solidFill>
                <a:effectLst>
                  <a:outerShdw blurRad="50800" dist="38100" dir="2700000">
                    <a:srgbClr val="000000">
                      <a:alpha val="43000"/>
                    </a:srgbClr>
                  </a:outerShdw>
                </a:effectLst>
                <a:latin typeface="Arial Narrow" pitchFamily="34" charset="0"/>
              </a:rPr>
              <a:t>How Much Alcohol Does It Take To Affect Your Body?</a:t>
            </a:r>
          </a:p>
        </p:txBody>
      </p:sp>
    </p:spTree>
    <p:extLst>
      <p:ext uri="{BB962C8B-B14F-4D97-AF65-F5344CB8AC3E}">
        <p14:creationId xmlns:p14="http://schemas.microsoft.com/office/powerpoint/2010/main" val="528641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96815" y="1877683"/>
            <a:ext cx="11591985" cy="3535363"/>
          </a:xfrm>
        </p:spPr>
        <p:txBody>
          <a:bodyPr>
            <a:normAutofit/>
          </a:bodyPr>
          <a:lstStyle/>
          <a:p>
            <a:pPr>
              <a:lnSpc>
                <a:spcPct val="90000"/>
              </a:lnSpc>
            </a:pPr>
            <a:r>
              <a:rPr lang="en-US" sz="3200" dirty="0">
                <a:latin typeface="Arial" charset="0"/>
              </a:rPr>
              <a:t>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a:t>
            </a:r>
            <a:endParaRPr lang="en-US" sz="3200" dirty="0"/>
          </a:p>
        </p:txBody>
      </p:sp>
      <p:sp>
        <p:nvSpPr>
          <p:cNvPr id="4099" name="Rectangle 3"/>
          <p:cNvSpPr>
            <a:spLocks noGrp="1" noRot="1" noChangeArrowheads="1"/>
          </p:cNvSpPr>
          <p:nvPr>
            <p:ph idx="1"/>
          </p:nvPr>
        </p:nvSpPr>
        <p:spPr>
          <a:xfrm>
            <a:off x="1143478" y="5602855"/>
            <a:ext cx="10363200" cy="1020763"/>
          </a:xfrm>
        </p:spPr>
        <p:txBody>
          <a:bodyPr>
            <a:normAutofit/>
          </a:bodyPr>
          <a:lstStyle/>
          <a:p>
            <a:pPr indent="-2117">
              <a:buNone/>
            </a:pPr>
            <a:r>
              <a:rPr lang="en-US" sz="3200" b="1" dirty="0">
                <a:solidFill>
                  <a:schemeClr val="tx2"/>
                </a:solidFill>
              </a:rPr>
              <a:t>(Department of Health and Human Services in their reports to Congress 1990 and 1993). </a:t>
            </a:r>
          </a:p>
        </p:txBody>
      </p:sp>
      <p:sp>
        <p:nvSpPr>
          <p:cNvPr id="4100" name="Text Box 4"/>
          <p:cNvSpPr txBox="1">
            <a:spLocks noChangeArrowheads="1"/>
          </p:cNvSpPr>
          <p:nvPr/>
        </p:nvSpPr>
        <p:spPr bwMode="auto">
          <a:xfrm>
            <a:off x="711201" y="685800"/>
            <a:ext cx="11480800" cy="1159228"/>
          </a:xfrm>
          <a:prstGeom prst="rect">
            <a:avLst/>
          </a:prstGeom>
          <a:noFill/>
          <a:ln w="9525">
            <a:noFill/>
            <a:miter lim="800000"/>
            <a:headEnd/>
            <a:tailEnd/>
          </a:ln>
          <a:effectLst/>
        </p:spPr>
        <p:txBody>
          <a:bodyPr wrap="square">
            <a:spAutoFit/>
          </a:bodyPr>
          <a:lstStyle/>
          <a:p>
            <a:pPr eaLnBrk="0" hangingPunct="0"/>
            <a:r>
              <a:rPr lang="en-US" sz="6933" b="1" dirty="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extLst>
      <p:ext uri="{BB962C8B-B14F-4D97-AF65-F5344CB8AC3E}">
        <p14:creationId xmlns:p14="http://schemas.microsoft.com/office/powerpoint/2010/main" val="951768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422400" y="1524001"/>
            <a:ext cx="10566400" cy="3352800"/>
          </a:xfrm>
        </p:spPr>
        <p:txBody>
          <a:bodyPr/>
          <a:lstStyle/>
          <a:p>
            <a:r>
              <a:rPr lang="en-US" sz="3333" dirty="0">
                <a:latin typeface="Arial" charset="0"/>
              </a:rPr>
              <a:t>One to two drinks of alcohol impair mental and physical abilities; mental processes such as restraint, awareness, concentration and judgment are affected, reaction time slowed, and an inability to perform complicated tasks.</a:t>
            </a:r>
            <a:endParaRPr lang="en-US" sz="3333" dirty="0"/>
          </a:p>
        </p:txBody>
      </p:sp>
      <p:sp>
        <p:nvSpPr>
          <p:cNvPr id="4099" name="Rectangle 3"/>
          <p:cNvSpPr>
            <a:spLocks noGrp="1" noRot="1" noChangeArrowheads="1"/>
          </p:cNvSpPr>
          <p:nvPr>
            <p:ph idx="1"/>
          </p:nvPr>
        </p:nvSpPr>
        <p:spPr>
          <a:xfrm>
            <a:off x="1117600" y="5257801"/>
            <a:ext cx="11074400" cy="1020763"/>
          </a:xfrm>
        </p:spPr>
        <p:txBody>
          <a:bodyPr>
            <a:normAutofit/>
          </a:bodyPr>
          <a:lstStyle/>
          <a:p>
            <a:pPr indent="-2117">
              <a:buNone/>
            </a:pPr>
            <a:r>
              <a:rPr lang="en-US" sz="3200" b="1" dirty="0">
                <a:solidFill>
                  <a:schemeClr val="tx2"/>
                </a:solidFill>
              </a:rPr>
              <a:t>(“The Effects of Alcohol and Other Drugs,” Motorcycle Safety Foundation, Irvine, CA, 1991). </a:t>
            </a:r>
          </a:p>
        </p:txBody>
      </p:sp>
      <p:sp>
        <p:nvSpPr>
          <p:cNvPr id="4100" name="Text Box 4"/>
          <p:cNvSpPr txBox="1">
            <a:spLocks noChangeArrowheads="1"/>
          </p:cNvSpPr>
          <p:nvPr/>
        </p:nvSpPr>
        <p:spPr bwMode="auto">
          <a:xfrm>
            <a:off x="711201" y="685800"/>
            <a:ext cx="11480800" cy="1159228"/>
          </a:xfrm>
          <a:prstGeom prst="rect">
            <a:avLst/>
          </a:prstGeom>
          <a:noFill/>
          <a:ln w="9525">
            <a:noFill/>
            <a:miter lim="800000"/>
            <a:headEnd/>
            <a:tailEnd/>
          </a:ln>
          <a:effectLst/>
        </p:spPr>
        <p:txBody>
          <a:bodyPr wrap="square">
            <a:spAutoFit/>
          </a:bodyPr>
          <a:lstStyle/>
          <a:p>
            <a:pPr eaLnBrk="0" hangingPunct="0"/>
            <a:r>
              <a:rPr lang="en-US" sz="6933" b="1" dirty="0">
                <a:solidFill>
                  <a:srgbClr val="FFFFB7"/>
                </a:solidFill>
                <a:effectLst>
                  <a:outerShdw blurRad="50800" dist="38100" dir="2700000">
                    <a:srgbClr val="000000">
                      <a:alpha val="43000"/>
                    </a:srgbClr>
                  </a:outerShdw>
                </a:effectLst>
                <a:latin typeface="Arial Narrow" pitchFamily="34" charset="0"/>
              </a:rPr>
              <a:t>Effects of Alcohol Consumption</a:t>
            </a:r>
          </a:p>
        </p:txBody>
      </p:sp>
    </p:spTree>
    <p:extLst>
      <p:ext uri="{BB962C8B-B14F-4D97-AF65-F5344CB8AC3E}">
        <p14:creationId xmlns:p14="http://schemas.microsoft.com/office/powerpoint/2010/main" val="3560765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850</TotalTime>
  <Words>1958</Words>
  <Application>Microsoft Office PowerPoint</Application>
  <PresentationFormat>Widescreen</PresentationFormat>
  <Paragraphs>100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Corbel</vt:lpstr>
      <vt:lpstr>Depth</vt:lpstr>
      <vt:lpstr>The Bible  and Alcohol Proverbs 23:29-35 (NKJV) </vt:lpstr>
      <vt:lpstr>The Bible and Alcohol</vt:lpstr>
      <vt:lpstr>The Bible and Alcohol</vt:lpstr>
      <vt:lpstr>Effects of Alcohol on the Body</vt:lpstr>
      <vt:lpstr>The Bible and Alcohol</vt:lpstr>
      <vt:lpstr>‘Nepho’ – Word Study (Sober)</vt:lpstr>
      <vt:lpstr>Thirty seconds after your first sip, alcohol races into your brain. It slows down the chemicals and pathways that your brain cells use to send messages. That alters your mood, slows your reflexes, and throws off your balance. You also can’t think straight, which you may not recall later, because you’ll struggle to store things in long-term memory.</vt:lpstr>
      <vt:lpstr>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vt:lpstr>
      <vt:lpstr>One to two drinks of alcohol impair mental and physical abilities; mental processes such as restraint, awareness, concentration and judgment are affected, reaction time slowed, and an inability to perform complicated tasks.</vt:lpstr>
      <vt:lpstr>1st Century Christian Examples</vt:lpstr>
      <vt:lpstr>1st Century Christian Examples</vt:lpstr>
      <vt:lpstr>Common Misconceptions</vt:lpstr>
      <vt:lpstr>Common Misconceptions</vt:lpstr>
      <vt:lpstr>Common Misconceptions</vt:lpstr>
      <vt:lpstr>Conclusion</vt:lpstr>
      <vt:lpstr>Resources on What the Bible Teaches about Drinking: </vt:lpstr>
    </vt:vector>
  </TitlesOfParts>
  <Company>The Carlstar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and Alcohol</dc:title>
  <dc:creator>Smith, Chris</dc:creator>
  <cp:lastModifiedBy>Medina Church</cp:lastModifiedBy>
  <cp:revision>38</cp:revision>
  <cp:lastPrinted>2020-12-26T16:24:25Z</cp:lastPrinted>
  <dcterms:created xsi:type="dcterms:W3CDTF">2020-12-21T23:48:52Z</dcterms:created>
  <dcterms:modified xsi:type="dcterms:W3CDTF">2021-01-17T22:04:55Z</dcterms:modified>
</cp:coreProperties>
</file>