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56" r:id="rId3"/>
    <p:sldId id="257" r:id="rId4"/>
    <p:sldId id="260" r:id="rId5"/>
    <p:sldId id="261" r:id="rId6"/>
    <p:sldId id="262" r:id="rId7"/>
    <p:sldId id="263" r:id="rId8"/>
    <p:sldId id="267"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1864"/>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7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57B57-4EBD-495C-84F7-FB58A51293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A1DAFF-CA13-4A99-976C-5FD01A4AB4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64D375-CA42-4E45-A314-0D7D75A9BC45}"/>
              </a:ext>
            </a:extLst>
          </p:cNvPr>
          <p:cNvSpPr>
            <a:spLocks noGrp="1"/>
          </p:cNvSpPr>
          <p:nvPr>
            <p:ph type="dt" sz="half" idx="10"/>
          </p:nvPr>
        </p:nvSpPr>
        <p:spPr/>
        <p:txBody>
          <a:bodyPr/>
          <a:lstStyle/>
          <a:p>
            <a:fld id="{31AD669B-582C-414E-8C0E-DFF8DC8C3FB2}" type="datetimeFigureOut">
              <a:rPr lang="en-US" smtClean="0"/>
              <a:t>2/6/2021</a:t>
            </a:fld>
            <a:endParaRPr lang="en-US"/>
          </a:p>
        </p:txBody>
      </p:sp>
      <p:sp>
        <p:nvSpPr>
          <p:cNvPr id="5" name="Footer Placeholder 4">
            <a:extLst>
              <a:ext uri="{FF2B5EF4-FFF2-40B4-BE49-F238E27FC236}">
                <a16:creationId xmlns:a16="http://schemas.microsoft.com/office/drawing/2014/main" id="{E35FFBA0-6353-4C88-95A1-2644C966B3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21F30-5171-4D17-8C5E-7508D805FE4B}"/>
              </a:ext>
            </a:extLst>
          </p:cNvPr>
          <p:cNvSpPr>
            <a:spLocks noGrp="1"/>
          </p:cNvSpPr>
          <p:nvPr>
            <p:ph type="sldNum" sz="quarter" idx="12"/>
          </p:nvPr>
        </p:nvSpPr>
        <p:spPr/>
        <p:txBody>
          <a:bodyPr/>
          <a:lstStyle/>
          <a:p>
            <a:fld id="{C58ECBC9-A554-4619-A6EC-2EE59F479AD4}" type="slidenum">
              <a:rPr lang="en-US" smtClean="0"/>
              <a:t>‹#›</a:t>
            </a:fld>
            <a:endParaRPr lang="en-US"/>
          </a:p>
        </p:txBody>
      </p:sp>
    </p:spTree>
    <p:extLst>
      <p:ext uri="{BB962C8B-B14F-4D97-AF65-F5344CB8AC3E}">
        <p14:creationId xmlns:p14="http://schemas.microsoft.com/office/powerpoint/2010/main" val="3498767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B192D-5BB9-4CB8-8A7A-9488453C09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B226D6-66E7-470D-ACF4-C9433B6802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3DAF3E-4D47-4C1D-9A92-FA9C8F336F1E}"/>
              </a:ext>
            </a:extLst>
          </p:cNvPr>
          <p:cNvSpPr>
            <a:spLocks noGrp="1"/>
          </p:cNvSpPr>
          <p:nvPr>
            <p:ph type="dt" sz="half" idx="10"/>
          </p:nvPr>
        </p:nvSpPr>
        <p:spPr/>
        <p:txBody>
          <a:bodyPr/>
          <a:lstStyle/>
          <a:p>
            <a:fld id="{31AD669B-582C-414E-8C0E-DFF8DC8C3FB2}" type="datetimeFigureOut">
              <a:rPr lang="en-US" smtClean="0"/>
              <a:t>2/6/2021</a:t>
            </a:fld>
            <a:endParaRPr lang="en-US"/>
          </a:p>
        </p:txBody>
      </p:sp>
      <p:sp>
        <p:nvSpPr>
          <p:cNvPr id="5" name="Footer Placeholder 4">
            <a:extLst>
              <a:ext uri="{FF2B5EF4-FFF2-40B4-BE49-F238E27FC236}">
                <a16:creationId xmlns:a16="http://schemas.microsoft.com/office/drawing/2014/main" id="{BEF7C63B-D76A-48B5-9DC3-42E4F04A0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E8464-BAA0-44CB-877B-753DE08E23A6}"/>
              </a:ext>
            </a:extLst>
          </p:cNvPr>
          <p:cNvSpPr>
            <a:spLocks noGrp="1"/>
          </p:cNvSpPr>
          <p:nvPr>
            <p:ph type="sldNum" sz="quarter" idx="12"/>
          </p:nvPr>
        </p:nvSpPr>
        <p:spPr/>
        <p:txBody>
          <a:bodyPr/>
          <a:lstStyle/>
          <a:p>
            <a:fld id="{C58ECBC9-A554-4619-A6EC-2EE59F479AD4}" type="slidenum">
              <a:rPr lang="en-US" smtClean="0"/>
              <a:t>‹#›</a:t>
            </a:fld>
            <a:endParaRPr lang="en-US"/>
          </a:p>
        </p:txBody>
      </p:sp>
    </p:spTree>
    <p:extLst>
      <p:ext uri="{BB962C8B-B14F-4D97-AF65-F5344CB8AC3E}">
        <p14:creationId xmlns:p14="http://schemas.microsoft.com/office/powerpoint/2010/main" val="1534139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423471-8AB0-4D83-8E99-16AF5AD392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7C27AA-81E5-4178-BCFA-22002CAA16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C8B225-B159-4C35-BE43-1212AB28E142}"/>
              </a:ext>
            </a:extLst>
          </p:cNvPr>
          <p:cNvSpPr>
            <a:spLocks noGrp="1"/>
          </p:cNvSpPr>
          <p:nvPr>
            <p:ph type="dt" sz="half" idx="10"/>
          </p:nvPr>
        </p:nvSpPr>
        <p:spPr/>
        <p:txBody>
          <a:bodyPr/>
          <a:lstStyle/>
          <a:p>
            <a:fld id="{31AD669B-582C-414E-8C0E-DFF8DC8C3FB2}" type="datetimeFigureOut">
              <a:rPr lang="en-US" smtClean="0"/>
              <a:t>2/6/2021</a:t>
            </a:fld>
            <a:endParaRPr lang="en-US"/>
          </a:p>
        </p:txBody>
      </p:sp>
      <p:sp>
        <p:nvSpPr>
          <p:cNvPr id="5" name="Footer Placeholder 4">
            <a:extLst>
              <a:ext uri="{FF2B5EF4-FFF2-40B4-BE49-F238E27FC236}">
                <a16:creationId xmlns:a16="http://schemas.microsoft.com/office/drawing/2014/main" id="{D2B103B4-E25C-4B0D-8442-DD1393A49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849E9B-12CC-41DE-BE23-A9E457F24C21}"/>
              </a:ext>
            </a:extLst>
          </p:cNvPr>
          <p:cNvSpPr>
            <a:spLocks noGrp="1"/>
          </p:cNvSpPr>
          <p:nvPr>
            <p:ph type="sldNum" sz="quarter" idx="12"/>
          </p:nvPr>
        </p:nvSpPr>
        <p:spPr/>
        <p:txBody>
          <a:bodyPr/>
          <a:lstStyle/>
          <a:p>
            <a:fld id="{C58ECBC9-A554-4619-A6EC-2EE59F479AD4}" type="slidenum">
              <a:rPr lang="en-US" smtClean="0"/>
              <a:t>‹#›</a:t>
            </a:fld>
            <a:endParaRPr lang="en-US"/>
          </a:p>
        </p:txBody>
      </p:sp>
    </p:spTree>
    <p:extLst>
      <p:ext uri="{BB962C8B-B14F-4D97-AF65-F5344CB8AC3E}">
        <p14:creationId xmlns:p14="http://schemas.microsoft.com/office/powerpoint/2010/main" val="1137721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CAD8D-3E97-4541-AF64-1DFD5B8D84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6E30D-A404-44A5-9506-C91927FDAF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7D9196-2F6D-4B53-AEB6-A09C59CA975E}"/>
              </a:ext>
            </a:extLst>
          </p:cNvPr>
          <p:cNvSpPr>
            <a:spLocks noGrp="1"/>
          </p:cNvSpPr>
          <p:nvPr>
            <p:ph type="dt" sz="half" idx="10"/>
          </p:nvPr>
        </p:nvSpPr>
        <p:spPr/>
        <p:txBody>
          <a:bodyPr/>
          <a:lstStyle/>
          <a:p>
            <a:fld id="{31AD669B-582C-414E-8C0E-DFF8DC8C3FB2}" type="datetimeFigureOut">
              <a:rPr lang="en-US" smtClean="0"/>
              <a:t>2/6/2021</a:t>
            </a:fld>
            <a:endParaRPr lang="en-US"/>
          </a:p>
        </p:txBody>
      </p:sp>
      <p:sp>
        <p:nvSpPr>
          <p:cNvPr id="5" name="Footer Placeholder 4">
            <a:extLst>
              <a:ext uri="{FF2B5EF4-FFF2-40B4-BE49-F238E27FC236}">
                <a16:creationId xmlns:a16="http://schemas.microsoft.com/office/drawing/2014/main" id="{C6ECFF7B-09EA-4AB7-B645-C8BB39A6DC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A2E30B-DE6B-437E-A94E-645561BFED1F}"/>
              </a:ext>
            </a:extLst>
          </p:cNvPr>
          <p:cNvSpPr>
            <a:spLocks noGrp="1"/>
          </p:cNvSpPr>
          <p:nvPr>
            <p:ph type="sldNum" sz="quarter" idx="12"/>
          </p:nvPr>
        </p:nvSpPr>
        <p:spPr/>
        <p:txBody>
          <a:bodyPr/>
          <a:lstStyle/>
          <a:p>
            <a:fld id="{C58ECBC9-A554-4619-A6EC-2EE59F479AD4}" type="slidenum">
              <a:rPr lang="en-US" smtClean="0"/>
              <a:t>‹#›</a:t>
            </a:fld>
            <a:endParaRPr lang="en-US"/>
          </a:p>
        </p:txBody>
      </p:sp>
    </p:spTree>
    <p:extLst>
      <p:ext uri="{BB962C8B-B14F-4D97-AF65-F5344CB8AC3E}">
        <p14:creationId xmlns:p14="http://schemas.microsoft.com/office/powerpoint/2010/main" val="389133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9771D-5724-47DA-9288-1A61D49659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14643F-3DED-4B5F-9DCA-8FD64FAA7F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7E618C-331E-4CD2-9437-7513322037F2}"/>
              </a:ext>
            </a:extLst>
          </p:cNvPr>
          <p:cNvSpPr>
            <a:spLocks noGrp="1"/>
          </p:cNvSpPr>
          <p:nvPr>
            <p:ph type="dt" sz="half" idx="10"/>
          </p:nvPr>
        </p:nvSpPr>
        <p:spPr/>
        <p:txBody>
          <a:bodyPr/>
          <a:lstStyle/>
          <a:p>
            <a:fld id="{31AD669B-582C-414E-8C0E-DFF8DC8C3FB2}" type="datetimeFigureOut">
              <a:rPr lang="en-US" smtClean="0"/>
              <a:t>2/6/2021</a:t>
            </a:fld>
            <a:endParaRPr lang="en-US"/>
          </a:p>
        </p:txBody>
      </p:sp>
      <p:sp>
        <p:nvSpPr>
          <p:cNvPr id="5" name="Footer Placeholder 4">
            <a:extLst>
              <a:ext uri="{FF2B5EF4-FFF2-40B4-BE49-F238E27FC236}">
                <a16:creationId xmlns:a16="http://schemas.microsoft.com/office/drawing/2014/main" id="{F2A78C6F-C7D0-42C2-87C0-354B5355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4D86C-94C1-40CA-B916-5E0D66D9ABB2}"/>
              </a:ext>
            </a:extLst>
          </p:cNvPr>
          <p:cNvSpPr>
            <a:spLocks noGrp="1"/>
          </p:cNvSpPr>
          <p:nvPr>
            <p:ph type="sldNum" sz="quarter" idx="12"/>
          </p:nvPr>
        </p:nvSpPr>
        <p:spPr/>
        <p:txBody>
          <a:bodyPr/>
          <a:lstStyle/>
          <a:p>
            <a:fld id="{C58ECBC9-A554-4619-A6EC-2EE59F479AD4}" type="slidenum">
              <a:rPr lang="en-US" smtClean="0"/>
              <a:t>‹#›</a:t>
            </a:fld>
            <a:endParaRPr lang="en-US"/>
          </a:p>
        </p:txBody>
      </p:sp>
    </p:spTree>
    <p:extLst>
      <p:ext uri="{BB962C8B-B14F-4D97-AF65-F5344CB8AC3E}">
        <p14:creationId xmlns:p14="http://schemas.microsoft.com/office/powerpoint/2010/main" val="958464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F730F-CFB0-458F-A685-7DA042B6D1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2C6A7C-F0AF-44C9-B280-38DD5C0437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9A6791-D72C-436D-B508-D1D261654F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2DF2C7-3877-4252-BE5C-B73EB9916873}"/>
              </a:ext>
            </a:extLst>
          </p:cNvPr>
          <p:cNvSpPr>
            <a:spLocks noGrp="1"/>
          </p:cNvSpPr>
          <p:nvPr>
            <p:ph type="dt" sz="half" idx="10"/>
          </p:nvPr>
        </p:nvSpPr>
        <p:spPr/>
        <p:txBody>
          <a:bodyPr/>
          <a:lstStyle/>
          <a:p>
            <a:fld id="{31AD669B-582C-414E-8C0E-DFF8DC8C3FB2}" type="datetimeFigureOut">
              <a:rPr lang="en-US" smtClean="0"/>
              <a:t>2/6/2021</a:t>
            </a:fld>
            <a:endParaRPr lang="en-US"/>
          </a:p>
        </p:txBody>
      </p:sp>
      <p:sp>
        <p:nvSpPr>
          <p:cNvPr id="6" name="Footer Placeholder 5">
            <a:extLst>
              <a:ext uri="{FF2B5EF4-FFF2-40B4-BE49-F238E27FC236}">
                <a16:creationId xmlns:a16="http://schemas.microsoft.com/office/drawing/2014/main" id="{5E8456D6-FD92-47F9-A8FD-C77A6CBDB3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2334C-6DF0-44A9-9D9E-0ACD6305D79E}"/>
              </a:ext>
            </a:extLst>
          </p:cNvPr>
          <p:cNvSpPr>
            <a:spLocks noGrp="1"/>
          </p:cNvSpPr>
          <p:nvPr>
            <p:ph type="sldNum" sz="quarter" idx="12"/>
          </p:nvPr>
        </p:nvSpPr>
        <p:spPr/>
        <p:txBody>
          <a:bodyPr/>
          <a:lstStyle/>
          <a:p>
            <a:fld id="{C58ECBC9-A554-4619-A6EC-2EE59F479AD4}" type="slidenum">
              <a:rPr lang="en-US" smtClean="0"/>
              <a:t>‹#›</a:t>
            </a:fld>
            <a:endParaRPr lang="en-US"/>
          </a:p>
        </p:txBody>
      </p:sp>
    </p:spTree>
    <p:extLst>
      <p:ext uri="{BB962C8B-B14F-4D97-AF65-F5344CB8AC3E}">
        <p14:creationId xmlns:p14="http://schemas.microsoft.com/office/powerpoint/2010/main" val="1394457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7172B-182A-4935-A681-FF18F7896F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A2C526-E9E2-4616-8716-37FCAC9B77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9BA5E-B6F2-450D-94E5-574177998A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45E73F-675C-4E73-A90E-4A7A273A12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C98C09-4F9B-46CC-888E-A4814F5FB3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D146ED-02E0-47E3-88C6-E6BE53EC6F10}"/>
              </a:ext>
            </a:extLst>
          </p:cNvPr>
          <p:cNvSpPr>
            <a:spLocks noGrp="1"/>
          </p:cNvSpPr>
          <p:nvPr>
            <p:ph type="dt" sz="half" idx="10"/>
          </p:nvPr>
        </p:nvSpPr>
        <p:spPr/>
        <p:txBody>
          <a:bodyPr/>
          <a:lstStyle/>
          <a:p>
            <a:fld id="{31AD669B-582C-414E-8C0E-DFF8DC8C3FB2}" type="datetimeFigureOut">
              <a:rPr lang="en-US" smtClean="0"/>
              <a:t>2/6/2021</a:t>
            </a:fld>
            <a:endParaRPr lang="en-US"/>
          </a:p>
        </p:txBody>
      </p:sp>
      <p:sp>
        <p:nvSpPr>
          <p:cNvPr id="8" name="Footer Placeholder 7">
            <a:extLst>
              <a:ext uri="{FF2B5EF4-FFF2-40B4-BE49-F238E27FC236}">
                <a16:creationId xmlns:a16="http://schemas.microsoft.com/office/drawing/2014/main" id="{9013EB1F-2C72-4DE8-9346-BDEEEE4493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85FA45-813A-43B5-9479-D4CFEFE925D9}"/>
              </a:ext>
            </a:extLst>
          </p:cNvPr>
          <p:cNvSpPr>
            <a:spLocks noGrp="1"/>
          </p:cNvSpPr>
          <p:nvPr>
            <p:ph type="sldNum" sz="quarter" idx="12"/>
          </p:nvPr>
        </p:nvSpPr>
        <p:spPr/>
        <p:txBody>
          <a:bodyPr/>
          <a:lstStyle/>
          <a:p>
            <a:fld id="{C58ECBC9-A554-4619-A6EC-2EE59F479AD4}" type="slidenum">
              <a:rPr lang="en-US" smtClean="0"/>
              <a:t>‹#›</a:t>
            </a:fld>
            <a:endParaRPr lang="en-US"/>
          </a:p>
        </p:txBody>
      </p:sp>
    </p:spTree>
    <p:extLst>
      <p:ext uri="{BB962C8B-B14F-4D97-AF65-F5344CB8AC3E}">
        <p14:creationId xmlns:p14="http://schemas.microsoft.com/office/powerpoint/2010/main" val="3384908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BF0C9-741E-4775-887D-15CA27552A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C9107B-27F8-4928-AE67-897DCE74E199}"/>
              </a:ext>
            </a:extLst>
          </p:cNvPr>
          <p:cNvSpPr>
            <a:spLocks noGrp="1"/>
          </p:cNvSpPr>
          <p:nvPr>
            <p:ph type="dt" sz="half" idx="10"/>
          </p:nvPr>
        </p:nvSpPr>
        <p:spPr/>
        <p:txBody>
          <a:bodyPr/>
          <a:lstStyle/>
          <a:p>
            <a:fld id="{31AD669B-582C-414E-8C0E-DFF8DC8C3FB2}" type="datetimeFigureOut">
              <a:rPr lang="en-US" smtClean="0"/>
              <a:t>2/6/2021</a:t>
            </a:fld>
            <a:endParaRPr lang="en-US"/>
          </a:p>
        </p:txBody>
      </p:sp>
      <p:sp>
        <p:nvSpPr>
          <p:cNvPr id="4" name="Footer Placeholder 3">
            <a:extLst>
              <a:ext uri="{FF2B5EF4-FFF2-40B4-BE49-F238E27FC236}">
                <a16:creationId xmlns:a16="http://schemas.microsoft.com/office/drawing/2014/main" id="{63F5D83C-5A6C-4E83-9620-61ACDC84E5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B79BA7-8BF6-48A1-BAC4-7CBC52E6D04C}"/>
              </a:ext>
            </a:extLst>
          </p:cNvPr>
          <p:cNvSpPr>
            <a:spLocks noGrp="1"/>
          </p:cNvSpPr>
          <p:nvPr>
            <p:ph type="sldNum" sz="quarter" idx="12"/>
          </p:nvPr>
        </p:nvSpPr>
        <p:spPr/>
        <p:txBody>
          <a:bodyPr/>
          <a:lstStyle/>
          <a:p>
            <a:fld id="{C58ECBC9-A554-4619-A6EC-2EE59F479AD4}" type="slidenum">
              <a:rPr lang="en-US" smtClean="0"/>
              <a:t>‹#›</a:t>
            </a:fld>
            <a:endParaRPr lang="en-US"/>
          </a:p>
        </p:txBody>
      </p:sp>
    </p:spTree>
    <p:extLst>
      <p:ext uri="{BB962C8B-B14F-4D97-AF65-F5344CB8AC3E}">
        <p14:creationId xmlns:p14="http://schemas.microsoft.com/office/powerpoint/2010/main" val="3665612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85FAD9-FC1C-418C-B154-37B8333AE484}"/>
              </a:ext>
            </a:extLst>
          </p:cNvPr>
          <p:cNvSpPr>
            <a:spLocks noGrp="1"/>
          </p:cNvSpPr>
          <p:nvPr>
            <p:ph type="dt" sz="half" idx="10"/>
          </p:nvPr>
        </p:nvSpPr>
        <p:spPr/>
        <p:txBody>
          <a:bodyPr/>
          <a:lstStyle/>
          <a:p>
            <a:fld id="{31AD669B-582C-414E-8C0E-DFF8DC8C3FB2}" type="datetimeFigureOut">
              <a:rPr lang="en-US" smtClean="0"/>
              <a:t>2/6/2021</a:t>
            </a:fld>
            <a:endParaRPr lang="en-US"/>
          </a:p>
        </p:txBody>
      </p:sp>
      <p:sp>
        <p:nvSpPr>
          <p:cNvPr id="3" name="Footer Placeholder 2">
            <a:extLst>
              <a:ext uri="{FF2B5EF4-FFF2-40B4-BE49-F238E27FC236}">
                <a16:creationId xmlns:a16="http://schemas.microsoft.com/office/drawing/2014/main" id="{AF1980DE-2AB3-4176-A2E6-E420A8A961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60B789-AC98-4C69-BDCD-B00FD4604F15}"/>
              </a:ext>
            </a:extLst>
          </p:cNvPr>
          <p:cNvSpPr>
            <a:spLocks noGrp="1"/>
          </p:cNvSpPr>
          <p:nvPr>
            <p:ph type="sldNum" sz="quarter" idx="12"/>
          </p:nvPr>
        </p:nvSpPr>
        <p:spPr/>
        <p:txBody>
          <a:bodyPr/>
          <a:lstStyle/>
          <a:p>
            <a:fld id="{C58ECBC9-A554-4619-A6EC-2EE59F479AD4}" type="slidenum">
              <a:rPr lang="en-US" smtClean="0"/>
              <a:t>‹#›</a:t>
            </a:fld>
            <a:endParaRPr lang="en-US"/>
          </a:p>
        </p:txBody>
      </p:sp>
    </p:spTree>
    <p:extLst>
      <p:ext uri="{BB962C8B-B14F-4D97-AF65-F5344CB8AC3E}">
        <p14:creationId xmlns:p14="http://schemas.microsoft.com/office/powerpoint/2010/main" val="655078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8BB01-3528-4EBC-BA92-6EAF98E91E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F1DD09-31FE-42C8-AFFF-972719DFC9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7F7D4D-F51F-4BBA-83AA-5BF09433E8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F71FC8-F478-4523-B1A5-711DFA4FD94B}"/>
              </a:ext>
            </a:extLst>
          </p:cNvPr>
          <p:cNvSpPr>
            <a:spLocks noGrp="1"/>
          </p:cNvSpPr>
          <p:nvPr>
            <p:ph type="dt" sz="half" idx="10"/>
          </p:nvPr>
        </p:nvSpPr>
        <p:spPr/>
        <p:txBody>
          <a:bodyPr/>
          <a:lstStyle/>
          <a:p>
            <a:fld id="{31AD669B-582C-414E-8C0E-DFF8DC8C3FB2}" type="datetimeFigureOut">
              <a:rPr lang="en-US" smtClean="0"/>
              <a:t>2/6/2021</a:t>
            </a:fld>
            <a:endParaRPr lang="en-US"/>
          </a:p>
        </p:txBody>
      </p:sp>
      <p:sp>
        <p:nvSpPr>
          <p:cNvPr id="6" name="Footer Placeholder 5">
            <a:extLst>
              <a:ext uri="{FF2B5EF4-FFF2-40B4-BE49-F238E27FC236}">
                <a16:creationId xmlns:a16="http://schemas.microsoft.com/office/drawing/2014/main" id="{91782D12-CEEF-40D8-B782-55F8009421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23C984-0560-4DE6-9B4D-37EFC389F8FA}"/>
              </a:ext>
            </a:extLst>
          </p:cNvPr>
          <p:cNvSpPr>
            <a:spLocks noGrp="1"/>
          </p:cNvSpPr>
          <p:nvPr>
            <p:ph type="sldNum" sz="quarter" idx="12"/>
          </p:nvPr>
        </p:nvSpPr>
        <p:spPr/>
        <p:txBody>
          <a:bodyPr/>
          <a:lstStyle/>
          <a:p>
            <a:fld id="{C58ECBC9-A554-4619-A6EC-2EE59F479AD4}" type="slidenum">
              <a:rPr lang="en-US" smtClean="0"/>
              <a:t>‹#›</a:t>
            </a:fld>
            <a:endParaRPr lang="en-US"/>
          </a:p>
        </p:txBody>
      </p:sp>
    </p:spTree>
    <p:extLst>
      <p:ext uri="{BB962C8B-B14F-4D97-AF65-F5344CB8AC3E}">
        <p14:creationId xmlns:p14="http://schemas.microsoft.com/office/powerpoint/2010/main" val="2839023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5058B-B263-4B37-8AC6-BCF666BDB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4A3D09-E97D-445E-8E2E-44396B33E2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02006D-57C1-4B96-8FDA-154FA43EB7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588764-3A29-48BF-9767-C14CB68A0A6B}"/>
              </a:ext>
            </a:extLst>
          </p:cNvPr>
          <p:cNvSpPr>
            <a:spLocks noGrp="1"/>
          </p:cNvSpPr>
          <p:nvPr>
            <p:ph type="dt" sz="half" idx="10"/>
          </p:nvPr>
        </p:nvSpPr>
        <p:spPr/>
        <p:txBody>
          <a:bodyPr/>
          <a:lstStyle/>
          <a:p>
            <a:fld id="{31AD669B-582C-414E-8C0E-DFF8DC8C3FB2}" type="datetimeFigureOut">
              <a:rPr lang="en-US" smtClean="0"/>
              <a:t>2/6/2021</a:t>
            </a:fld>
            <a:endParaRPr lang="en-US"/>
          </a:p>
        </p:txBody>
      </p:sp>
      <p:sp>
        <p:nvSpPr>
          <p:cNvPr id="6" name="Footer Placeholder 5">
            <a:extLst>
              <a:ext uri="{FF2B5EF4-FFF2-40B4-BE49-F238E27FC236}">
                <a16:creationId xmlns:a16="http://schemas.microsoft.com/office/drawing/2014/main" id="{8EF305E7-ED52-4394-9EC0-521CFF8E44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E58C3B-6622-46BD-BB25-776C08CAACF7}"/>
              </a:ext>
            </a:extLst>
          </p:cNvPr>
          <p:cNvSpPr>
            <a:spLocks noGrp="1"/>
          </p:cNvSpPr>
          <p:nvPr>
            <p:ph type="sldNum" sz="quarter" idx="12"/>
          </p:nvPr>
        </p:nvSpPr>
        <p:spPr/>
        <p:txBody>
          <a:bodyPr/>
          <a:lstStyle/>
          <a:p>
            <a:fld id="{C58ECBC9-A554-4619-A6EC-2EE59F479AD4}" type="slidenum">
              <a:rPr lang="en-US" smtClean="0"/>
              <a:t>‹#›</a:t>
            </a:fld>
            <a:endParaRPr lang="en-US"/>
          </a:p>
        </p:txBody>
      </p:sp>
    </p:spTree>
    <p:extLst>
      <p:ext uri="{BB962C8B-B14F-4D97-AF65-F5344CB8AC3E}">
        <p14:creationId xmlns:p14="http://schemas.microsoft.com/office/powerpoint/2010/main" val="733753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F2BE53-5449-44D1-92EE-BDE2AA5815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217C8E-DA8B-4F3B-9C75-774D4DFBA4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84FA34-0A99-45CA-BAA0-FB77ED7CE2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D669B-582C-414E-8C0E-DFF8DC8C3FB2}" type="datetimeFigureOut">
              <a:rPr lang="en-US" smtClean="0"/>
              <a:t>2/6/2021</a:t>
            </a:fld>
            <a:endParaRPr lang="en-US"/>
          </a:p>
        </p:txBody>
      </p:sp>
      <p:sp>
        <p:nvSpPr>
          <p:cNvPr id="5" name="Footer Placeholder 4">
            <a:extLst>
              <a:ext uri="{FF2B5EF4-FFF2-40B4-BE49-F238E27FC236}">
                <a16:creationId xmlns:a16="http://schemas.microsoft.com/office/drawing/2014/main" id="{54D326FD-9D8D-4F60-B28E-07BA4EFBE3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86F698-B2DA-41EF-9B46-E7F01A2C72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ECBC9-A554-4619-A6EC-2EE59F479AD4}" type="slidenum">
              <a:rPr lang="en-US" smtClean="0"/>
              <a:t>‹#›</a:t>
            </a:fld>
            <a:endParaRPr lang="en-US"/>
          </a:p>
        </p:txBody>
      </p:sp>
    </p:spTree>
    <p:extLst>
      <p:ext uri="{BB962C8B-B14F-4D97-AF65-F5344CB8AC3E}">
        <p14:creationId xmlns:p14="http://schemas.microsoft.com/office/powerpoint/2010/main" val="515825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621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49000">
              <a:schemeClr val="tx1"/>
            </a:gs>
            <a:gs pos="79000">
              <a:srgbClr val="001864"/>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F48B-30E8-4D37-8AAA-711C82C051B5}"/>
              </a:ext>
            </a:extLst>
          </p:cNvPr>
          <p:cNvSpPr>
            <a:spLocks noGrp="1"/>
          </p:cNvSpPr>
          <p:nvPr>
            <p:ph type="title"/>
          </p:nvPr>
        </p:nvSpPr>
        <p:spPr>
          <a:xfrm>
            <a:off x="1" y="-25659"/>
            <a:ext cx="8157028" cy="780402"/>
          </a:xfrm>
        </p:spPr>
        <p:txBody>
          <a:bodyPr>
            <a:normAutofit/>
          </a:bodyPr>
          <a:lstStyle/>
          <a:p>
            <a:r>
              <a:rPr lang="en-US" b="1" dirty="0">
                <a:solidFill>
                  <a:schemeClr val="bg1"/>
                </a:solidFill>
              </a:rPr>
              <a:t>“What is that in your hand?”</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08F84FF-FDE6-4E65-9BF4-655747929B87}"/>
              </a:ext>
            </a:extLst>
          </p:cNvPr>
          <p:cNvSpPr>
            <a:spLocks noGrp="1"/>
          </p:cNvSpPr>
          <p:nvPr>
            <p:ph idx="1"/>
          </p:nvPr>
        </p:nvSpPr>
        <p:spPr>
          <a:xfrm>
            <a:off x="0" y="986974"/>
            <a:ext cx="8157030" cy="1585738"/>
          </a:xfrm>
        </p:spPr>
        <p:txBody>
          <a:bodyPr>
            <a:normAutofit/>
          </a:bodyPr>
          <a:lstStyle/>
          <a:p>
            <a:pPr marL="457200" indent="-457200">
              <a:buFont typeface="+mj-lt"/>
              <a:buAutoNum type="arabicPeriod"/>
            </a:pPr>
            <a:r>
              <a:rPr lang="en-US" sz="3200" dirty="0">
                <a:solidFill>
                  <a:schemeClr val="bg1"/>
                </a:solidFill>
              </a:rPr>
              <a:t>God was able to use what Moses had to do his work.</a:t>
            </a:r>
          </a:p>
          <a:p>
            <a:pPr marL="457200" indent="-457200">
              <a:buFont typeface="+mj-lt"/>
              <a:buAutoNum type="arabicPeriod"/>
            </a:pPr>
            <a:r>
              <a:rPr lang="en-US" sz="3200" dirty="0">
                <a:solidFill>
                  <a:schemeClr val="bg1"/>
                </a:solidFill>
              </a:rPr>
              <a:t>God can use whatever we have as well.</a:t>
            </a:r>
            <a:endParaRPr lang="en-US" sz="2800" dirty="0">
              <a:solidFill>
                <a:schemeClr val="bg1"/>
              </a:solidFill>
            </a:endParaRPr>
          </a:p>
        </p:txBody>
      </p:sp>
      <p:pic>
        <p:nvPicPr>
          <p:cNvPr id="4" name="Picture 3">
            <a:extLst>
              <a:ext uri="{FF2B5EF4-FFF2-40B4-BE49-F238E27FC236}">
                <a16:creationId xmlns:a16="http://schemas.microsoft.com/office/drawing/2014/main" id="{C586E447-0C5B-4175-8201-557CFC7627E7}"/>
              </a:ext>
            </a:extLst>
          </p:cNvPr>
          <p:cNvPicPr>
            <a:picLocks noChangeAspect="1"/>
          </p:cNvPicPr>
          <p:nvPr/>
        </p:nvPicPr>
        <p:blipFill rotWithShape="1">
          <a:blip r:embed="rId2"/>
          <a:srcRect l="18592" r="12137"/>
          <a:stretch/>
        </p:blipFill>
        <p:spPr>
          <a:xfrm>
            <a:off x="8157030" y="29958"/>
            <a:ext cx="4034970" cy="4927592"/>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cxnSp>
        <p:nvCxnSpPr>
          <p:cNvPr id="6" name="Straight Connector 5">
            <a:extLst>
              <a:ext uri="{FF2B5EF4-FFF2-40B4-BE49-F238E27FC236}">
                <a16:creationId xmlns:a16="http://schemas.microsoft.com/office/drawing/2014/main" id="{5400114E-1607-442D-8521-B79AB79989BA}"/>
              </a:ext>
            </a:extLst>
          </p:cNvPr>
          <p:cNvCxnSpPr/>
          <p:nvPr/>
        </p:nvCxnSpPr>
        <p:spPr>
          <a:xfrm>
            <a:off x="0" y="754743"/>
            <a:ext cx="815702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8F318D5-FD21-4159-B3E0-F13FDF62FF6B}"/>
              </a:ext>
            </a:extLst>
          </p:cNvPr>
          <p:cNvSpPr/>
          <p:nvPr/>
        </p:nvSpPr>
        <p:spPr>
          <a:xfrm>
            <a:off x="8849532" y="4957550"/>
            <a:ext cx="3342468" cy="1900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dirty="0"/>
              <a:t>Matthew 25:24-30</a:t>
            </a:r>
          </a:p>
        </p:txBody>
      </p:sp>
      <p:sp>
        <p:nvSpPr>
          <p:cNvPr id="10" name="Rectangle 9">
            <a:extLst>
              <a:ext uri="{FF2B5EF4-FFF2-40B4-BE49-F238E27FC236}">
                <a16:creationId xmlns:a16="http://schemas.microsoft.com/office/drawing/2014/main" id="{C36DA6BE-ABED-4623-8A62-17B91BFE8801}"/>
              </a:ext>
            </a:extLst>
          </p:cNvPr>
          <p:cNvSpPr/>
          <p:nvPr/>
        </p:nvSpPr>
        <p:spPr>
          <a:xfrm>
            <a:off x="8482492" y="4642135"/>
            <a:ext cx="1494972" cy="371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b="1" u="sng" dirty="0"/>
              <a:t>References</a:t>
            </a:r>
          </a:p>
        </p:txBody>
      </p:sp>
      <p:sp>
        <p:nvSpPr>
          <p:cNvPr id="11" name="TextBox 10">
            <a:extLst>
              <a:ext uri="{FF2B5EF4-FFF2-40B4-BE49-F238E27FC236}">
                <a16:creationId xmlns:a16="http://schemas.microsoft.com/office/drawing/2014/main" id="{CA3EBA38-E87E-4599-A289-4FD5A287075F}"/>
              </a:ext>
            </a:extLst>
          </p:cNvPr>
          <p:cNvSpPr txBox="1"/>
          <p:nvPr/>
        </p:nvSpPr>
        <p:spPr>
          <a:xfrm>
            <a:off x="-9777" y="2804942"/>
            <a:ext cx="8166805" cy="3970318"/>
          </a:xfrm>
          <a:prstGeom prst="rect">
            <a:avLst/>
          </a:prstGeom>
          <a:noFill/>
        </p:spPr>
        <p:txBody>
          <a:bodyPr wrap="square" rtlCol="0">
            <a:spAutoFit/>
          </a:bodyPr>
          <a:lstStyle/>
          <a:p>
            <a:r>
              <a:rPr lang="en-US" sz="2800" i="1" dirty="0">
                <a:solidFill>
                  <a:schemeClr val="bg1"/>
                </a:solidFill>
                <a:cs typeface="Times New Roman" panose="02020603050405020304" pitchFamily="18" charset="0"/>
              </a:rPr>
              <a:t>“</a:t>
            </a:r>
            <a:r>
              <a:rPr lang="en-US" sz="2800" dirty="0">
                <a:solidFill>
                  <a:schemeClr val="bg1"/>
                </a:solidFill>
              </a:rPr>
              <a:t>Having gifts that differ according to the grace given to us, let us use them: if prophecy, in proportion to our faith; if service, in our serving; the one who teaches, in his teaching; the one who exhorts, in his exhortation; the one who contributes, in generosity; the one who leads, with zeal; the one who does acts of mercy, with cheerfulness.”  </a:t>
            </a:r>
          </a:p>
          <a:p>
            <a:endParaRPr lang="en-US" sz="2000" i="1" dirty="0">
              <a:solidFill>
                <a:schemeClr val="bg1"/>
              </a:solidFill>
              <a:cs typeface="Times New Roman" panose="02020603050405020304" pitchFamily="18" charset="0"/>
            </a:endParaRPr>
          </a:p>
          <a:p>
            <a:pPr algn="r"/>
            <a:r>
              <a:rPr lang="en-US" sz="2800" i="1" dirty="0">
                <a:solidFill>
                  <a:schemeClr val="bg1"/>
                </a:solidFill>
                <a:cs typeface="Times New Roman" panose="02020603050405020304" pitchFamily="18" charset="0"/>
              </a:rPr>
              <a:t>Romans 12:6-8, ESV</a:t>
            </a:r>
            <a:endParaRPr lang="en-US" sz="2800" i="1" dirty="0">
              <a:solidFill>
                <a:schemeClr val="bg1"/>
              </a:solidFill>
            </a:endParaRPr>
          </a:p>
        </p:txBody>
      </p:sp>
    </p:spTree>
    <p:extLst>
      <p:ext uri="{BB962C8B-B14F-4D97-AF65-F5344CB8AC3E}">
        <p14:creationId xmlns:p14="http://schemas.microsoft.com/office/powerpoint/2010/main" val="411359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A43194-D135-4171-9FB2-B931F2A8DD98}"/>
              </a:ext>
            </a:extLst>
          </p:cNvPr>
          <p:cNvPicPr>
            <a:picLocks noChangeAspect="1"/>
          </p:cNvPicPr>
          <p:nvPr/>
        </p:nvPicPr>
        <p:blipFill rotWithShape="1">
          <a:blip r:embed="rId2"/>
          <a:srcRect t="2210" b="23040"/>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86A09EE5-8307-409A-AF47-C9945906D958}"/>
              </a:ext>
            </a:extLst>
          </p:cNvPr>
          <p:cNvSpPr>
            <a:spLocks noGrp="1"/>
          </p:cNvSpPr>
          <p:nvPr>
            <p:ph type="ctrTitle"/>
          </p:nvPr>
        </p:nvSpPr>
        <p:spPr>
          <a:xfrm>
            <a:off x="8022021" y="3231931"/>
            <a:ext cx="3852041" cy="1834056"/>
          </a:xfrm>
        </p:spPr>
        <p:txBody>
          <a:bodyPr>
            <a:normAutofit/>
          </a:bodyPr>
          <a:lstStyle/>
          <a:p>
            <a:r>
              <a:rPr lang="en-US" sz="4000"/>
              <a:t>The Call of Moses..and Us!</a:t>
            </a:r>
            <a:endParaRPr lang="en-US" sz="4000" dirty="0"/>
          </a:p>
        </p:txBody>
      </p:sp>
      <p:sp>
        <p:nvSpPr>
          <p:cNvPr id="3" name="Subtitle 2">
            <a:extLst>
              <a:ext uri="{FF2B5EF4-FFF2-40B4-BE49-F238E27FC236}">
                <a16:creationId xmlns:a16="http://schemas.microsoft.com/office/drawing/2014/main" id="{66898014-FF27-4978-9FFD-1060BFB3898F}"/>
              </a:ext>
            </a:extLst>
          </p:cNvPr>
          <p:cNvSpPr>
            <a:spLocks noGrp="1"/>
          </p:cNvSpPr>
          <p:nvPr>
            <p:ph type="subTitle" idx="1"/>
          </p:nvPr>
        </p:nvSpPr>
        <p:spPr>
          <a:xfrm>
            <a:off x="7782910" y="5242675"/>
            <a:ext cx="4330262" cy="683284"/>
          </a:xfrm>
        </p:spPr>
        <p:txBody>
          <a:bodyPr>
            <a:normAutofit fontScale="92500" lnSpcReduction="20000"/>
          </a:bodyPr>
          <a:lstStyle/>
          <a:p>
            <a:r>
              <a:rPr lang="en-US" sz="2000" dirty="0"/>
              <a:t>Church of Christ at Medina</a:t>
            </a:r>
          </a:p>
          <a:p>
            <a:r>
              <a:rPr lang="en-US" sz="2000" dirty="0"/>
              <a:t>February 7</a:t>
            </a:r>
            <a:r>
              <a:rPr lang="en-US" sz="2000" baseline="30000" dirty="0"/>
              <a:t>th</a:t>
            </a:r>
            <a:r>
              <a:rPr lang="en-US" sz="2000" dirty="0"/>
              <a:t>, 20</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451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49000">
              <a:schemeClr val="tx1"/>
            </a:gs>
            <a:gs pos="79000">
              <a:srgbClr val="001864"/>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F48B-30E8-4D37-8AAA-711C82C051B5}"/>
              </a:ext>
            </a:extLst>
          </p:cNvPr>
          <p:cNvSpPr>
            <a:spLocks noGrp="1"/>
          </p:cNvSpPr>
          <p:nvPr>
            <p:ph type="title"/>
          </p:nvPr>
        </p:nvSpPr>
        <p:spPr>
          <a:xfrm>
            <a:off x="1" y="-25659"/>
            <a:ext cx="8157028" cy="780402"/>
          </a:xfrm>
        </p:spPr>
        <p:txBody>
          <a:bodyPr>
            <a:normAutofit fontScale="90000"/>
          </a:bodyPr>
          <a:lstStyle/>
          <a:p>
            <a:r>
              <a:rPr lang="en-US" b="1" dirty="0">
                <a:solidFill>
                  <a:schemeClr val="bg1"/>
                </a:solidFill>
              </a:rPr>
              <a:t>Moses had a big task…and so do we!</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08F84FF-FDE6-4E65-9BF4-655747929B87}"/>
              </a:ext>
            </a:extLst>
          </p:cNvPr>
          <p:cNvSpPr>
            <a:spLocks noGrp="1"/>
          </p:cNvSpPr>
          <p:nvPr>
            <p:ph idx="1"/>
          </p:nvPr>
        </p:nvSpPr>
        <p:spPr>
          <a:xfrm>
            <a:off x="-1" y="986974"/>
            <a:ext cx="8157031" cy="2797235"/>
          </a:xfrm>
        </p:spPr>
        <p:txBody>
          <a:bodyPr>
            <a:normAutofit/>
          </a:bodyPr>
          <a:lstStyle/>
          <a:p>
            <a:pPr marL="457200" indent="-457200">
              <a:buFont typeface="+mj-lt"/>
              <a:buAutoNum type="arabicPeriod"/>
            </a:pPr>
            <a:r>
              <a:rPr lang="en-US" dirty="0">
                <a:solidFill>
                  <a:schemeClr val="bg1"/>
                </a:solidFill>
              </a:rPr>
              <a:t>God’s people were in great affliction, and God had decided it was time to deliver them.  He chose Moses as the leader!</a:t>
            </a:r>
          </a:p>
          <a:p>
            <a:pPr marL="457200" indent="-457200">
              <a:buFont typeface="+mj-lt"/>
              <a:buAutoNum type="arabicPeriod"/>
            </a:pPr>
            <a:r>
              <a:rPr lang="en-US" dirty="0">
                <a:solidFill>
                  <a:schemeClr val="bg1"/>
                </a:solidFill>
              </a:rPr>
              <a:t>Our task is not to lead a nation, but it is a big task!  Our task is to…</a:t>
            </a:r>
          </a:p>
          <a:p>
            <a:pPr marL="914400" lvl="1" indent="-457200">
              <a:buFont typeface="+mj-lt"/>
              <a:buAutoNum type="alphaUcPeriod"/>
            </a:pPr>
            <a:r>
              <a:rPr lang="en-US" dirty="0">
                <a:solidFill>
                  <a:schemeClr val="bg1"/>
                </a:solidFill>
              </a:rPr>
              <a:t>…teach our children.  (Ephesians 6:4, Psalm 78:1-7)</a:t>
            </a:r>
          </a:p>
        </p:txBody>
      </p:sp>
      <p:pic>
        <p:nvPicPr>
          <p:cNvPr id="4" name="Picture 3">
            <a:extLst>
              <a:ext uri="{FF2B5EF4-FFF2-40B4-BE49-F238E27FC236}">
                <a16:creationId xmlns:a16="http://schemas.microsoft.com/office/drawing/2014/main" id="{C586E447-0C5B-4175-8201-557CFC7627E7}"/>
              </a:ext>
            </a:extLst>
          </p:cNvPr>
          <p:cNvPicPr>
            <a:picLocks noChangeAspect="1"/>
          </p:cNvPicPr>
          <p:nvPr/>
        </p:nvPicPr>
        <p:blipFill rotWithShape="1">
          <a:blip r:embed="rId2"/>
          <a:srcRect l="18592" r="12137"/>
          <a:stretch/>
        </p:blipFill>
        <p:spPr>
          <a:xfrm>
            <a:off x="8157030" y="29958"/>
            <a:ext cx="4034970" cy="4927592"/>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cxnSp>
        <p:nvCxnSpPr>
          <p:cNvPr id="6" name="Straight Connector 5">
            <a:extLst>
              <a:ext uri="{FF2B5EF4-FFF2-40B4-BE49-F238E27FC236}">
                <a16:creationId xmlns:a16="http://schemas.microsoft.com/office/drawing/2014/main" id="{5400114E-1607-442D-8521-B79AB79989BA}"/>
              </a:ext>
            </a:extLst>
          </p:cNvPr>
          <p:cNvCxnSpPr/>
          <p:nvPr/>
        </p:nvCxnSpPr>
        <p:spPr>
          <a:xfrm>
            <a:off x="0" y="754743"/>
            <a:ext cx="815702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8F318D5-FD21-4159-B3E0-F13FDF62FF6B}"/>
              </a:ext>
            </a:extLst>
          </p:cNvPr>
          <p:cNvSpPr/>
          <p:nvPr/>
        </p:nvSpPr>
        <p:spPr>
          <a:xfrm>
            <a:off x="8803037" y="4957550"/>
            <a:ext cx="3388963" cy="1900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t>Acts 7:23-28, 7:35, Exodus 5:1</a:t>
            </a:r>
          </a:p>
        </p:txBody>
      </p:sp>
      <p:sp>
        <p:nvSpPr>
          <p:cNvPr id="10" name="Rectangle 9">
            <a:extLst>
              <a:ext uri="{FF2B5EF4-FFF2-40B4-BE49-F238E27FC236}">
                <a16:creationId xmlns:a16="http://schemas.microsoft.com/office/drawing/2014/main" id="{C36DA6BE-ABED-4623-8A62-17B91BFE8801}"/>
              </a:ext>
            </a:extLst>
          </p:cNvPr>
          <p:cNvSpPr/>
          <p:nvPr/>
        </p:nvSpPr>
        <p:spPr>
          <a:xfrm>
            <a:off x="8451495" y="4642135"/>
            <a:ext cx="1494972" cy="371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b="1" u="sng" dirty="0"/>
              <a:t>References</a:t>
            </a:r>
          </a:p>
        </p:txBody>
      </p:sp>
      <p:sp>
        <p:nvSpPr>
          <p:cNvPr id="8" name="TextBox 7">
            <a:extLst>
              <a:ext uri="{FF2B5EF4-FFF2-40B4-BE49-F238E27FC236}">
                <a16:creationId xmlns:a16="http://schemas.microsoft.com/office/drawing/2014/main" id="{5C28761B-5EF1-4AE1-82E8-00937C17B522}"/>
              </a:ext>
            </a:extLst>
          </p:cNvPr>
          <p:cNvSpPr txBox="1"/>
          <p:nvPr/>
        </p:nvSpPr>
        <p:spPr>
          <a:xfrm>
            <a:off x="181675" y="3968982"/>
            <a:ext cx="7160217" cy="2185214"/>
          </a:xfrm>
          <a:prstGeom prst="rect">
            <a:avLst/>
          </a:prstGeom>
          <a:noFill/>
        </p:spPr>
        <p:txBody>
          <a:bodyPr wrap="square" rtlCol="0">
            <a:spAutoFit/>
          </a:bodyPr>
          <a:lstStyle/>
          <a:p>
            <a:r>
              <a:rPr lang="en-US" sz="4000" dirty="0">
                <a:solidFill>
                  <a:schemeClr val="bg1"/>
                </a:solidFill>
              </a:rPr>
              <a:t>“</a:t>
            </a:r>
            <a:r>
              <a:rPr lang="en-US" sz="3200" dirty="0">
                <a:solidFill>
                  <a:schemeClr val="bg1"/>
                </a:solidFill>
                <a:effectLst/>
                <a:ea typeface="Calibri" panose="020F0502020204030204" pitchFamily="34" charset="0"/>
                <a:cs typeface="Times New Roman" panose="02020603050405020304" pitchFamily="18" charset="0"/>
              </a:rPr>
              <a:t>Fathers, do not provoke your children to anger, but bring them up in the discipline and instruction of the Lord.” </a:t>
            </a:r>
          </a:p>
          <a:p>
            <a:pPr algn="r"/>
            <a:r>
              <a:rPr lang="en-US" sz="2800" i="1" dirty="0">
                <a:solidFill>
                  <a:schemeClr val="bg1"/>
                </a:solidFill>
                <a:cs typeface="Times New Roman" panose="02020603050405020304" pitchFamily="18" charset="0"/>
              </a:rPr>
              <a:t>Ephesians 6:4, ESV</a:t>
            </a:r>
            <a:endParaRPr lang="en-US" sz="3600" i="1" dirty="0">
              <a:solidFill>
                <a:schemeClr val="bg1"/>
              </a:solidFill>
            </a:endParaRPr>
          </a:p>
        </p:txBody>
      </p:sp>
    </p:spTree>
    <p:extLst>
      <p:ext uri="{BB962C8B-B14F-4D97-AF65-F5344CB8AC3E}">
        <p14:creationId xmlns:p14="http://schemas.microsoft.com/office/powerpoint/2010/main" val="299620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49000">
              <a:schemeClr val="tx1"/>
            </a:gs>
            <a:gs pos="79000">
              <a:srgbClr val="001864"/>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F48B-30E8-4D37-8AAA-711C82C051B5}"/>
              </a:ext>
            </a:extLst>
          </p:cNvPr>
          <p:cNvSpPr>
            <a:spLocks noGrp="1"/>
          </p:cNvSpPr>
          <p:nvPr>
            <p:ph type="title"/>
          </p:nvPr>
        </p:nvSpPr>
        <p:spPr>
          <a:xfrm>
            <a:off x="1" y="-25659"/>
            <a:ext cx="8157028" cy="780402"/>
          </a:xfrm>
        </p:spPr>
        <p:txBody>
          <a:bodyPr>
            <a:normAutofit fontScale="90000"/>
          </a:bodyPr>
          <a:lstStyle/>
          <a:p>
            <a:r>
              <a:rPr lang="en-US" b="1" dirty="0">
                <a:solidFill>
                  <a:schemeClr val="bg1"/>
                </a:solidFill>
              </a:rPr>
              <a:t>Moses had a big task…and so do we!</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08F84FF-FDE6-4E65-9BF4-655747929B87}"/>
              </a:ext>
            </a:extLst>
          </p:cNvPr>
          <p:cNvSpPr>
            <a:spLocks noGrp="1"/>
          </p:cNvSpPr>
          <p:nvPr>
            <p:ph idx="1"/>
          </p:nvPr>
        </p:nvSpPr>
        <p:spPr>
          <a:xfrm>
            <a:off x="-1" y="986974"/>
            <a:ext cx="8157031" cy="2922266"/>
          </a:xfrm>
        </p:spPr>
        <p:txBody>
          <a:bodyPr>
            <a:normAutofit/>
          </a:bodyPr>
          <a:lstStyle/>
          <a:p>
            <a:pPr marL="457200" indent="-457200">
              <a:buFont typeface="+mj-lt"/>
              <a:buAutoNum type="arabicPeriod"/>
            </a:pPr>
            <a:r>
              <a:rPr lang="en-US" sz="2400" dirty="0">
                <a:solidFill>
                  <a:schemeClr val="bg1"/>
                </a:solidFill>
              </a:rPr>
              <a:t>God’s people were in great affliction, and God had decided it was time to deliver them.  He chose Moses as the leader!</a:t>
            </a:r>
          </a:p>
          <a:p>
            <a:pPr marL="457200" indent="-457200">
              <a:buFont typeface="+mj-lt"/>
              <a:buAutoNum type="arabicPeriod"/>
            </a:pPr>
            <a:r>
              <a:rPr lang="en-US" dirty="0">
                <a:solidFill>
                  <a:schemeClr val="bg1"/>
                </a:solidFill>
              </a:rPr>
              <a:t>Our task is not to lead a nation, but it is a big task!  Our task is to…</a:t>
            </a:r>
          </a:p>
          <a:p>
            <a:pPr marL="914400" lvl="1" indent="-457200">
              <a:buFont typeface="+mj-lt"/>
              <a:buAutoNum type="alphaUcPeriod"/>
            </a:pPr>
            <a:r>
              <a:rPr lang="en-US" dirty="0">
                <a:solidFill>
                  <a:schemeClr val="bg1"/>
                </a:solidFill>
              </a:rPr>
              <a:t>…teach our children.  (Ephesians 6:4, Psalm 78:1-7)</a:t>
            </a:r>
          </a:p>
          <a:p>
            <a:pPr marL="914400" lvl="1" indent="-457200">
              <a:buFont typeface="+mj-lt"/>
              <a:buAutoNum type="alphaUcPeriod"/>
            </a:pPr>
            <a:r>
              <a:rPr lang="en-US" dirty="0">
                <a:solidFill>
                  <a:schemeClr val="bg1"/>
                </a:solidFill>
              </a:rPr>
              <a:t>…stand up for what is right.  (Isaiah 5:20, Proverbs 28:4, Mark 11:15-18)</a:t>
            </a:r>
          </a:p>
        </p:txBody>
      </p:sp>
      <p:pic>
        <p:nvPicPr>
          <p:cNvPr id="4" name="Picture 3">
            <a:extLst>
              <a:ext uri="{FF2B5EF4-FFF2-40B4-BE49-F238E27FC236}">
                <a16:creationId xmlns:a16="http://schemas.microsoft.com/office/drawing/2014/main" id="{C586E447-0C5B-4175-8201-557CFC7627E7}"/>
              </a:ext>
            </a:extLst>
          </p:cNvPr>
          <p:cNvPicPr>
            <a:picLocks noChangeAspect="1"/>
          </p:cNvPicPr>
          <p:nvPr/>
        </p:nvPicPr>
        <p:blipFill rotWithShape="1">
          <a:blip r:embed="rId2"/>
          <a:srcRect l="18592" r="12137"/>
          <a:stretch/>
        </p:blipFill>
        <p:spPr>
          <a:xfrm>
            <a:off x="8157030" y="29958"/>
            <a:ext cx="4034970" cy="4927592"/>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cxnSp>
        <p:nvCxnSpPr>
          <p:cNvPr id="6" name="Straight Connector 5">
            <a:extLst>
              <a:ext uri="{FF2B5EF4-FFF2-40B4-BE49-F238E27FC236}">
                <a16:creationId xmlns:a16="http://schemas.microsoft.com/office/drawing/2014/main" id="{5400114E-1607-442D-8521-B79AB79989BA}"/>
              </a:ext>
            </a:extLst>
          </p:cNvPr>
          <p:cNvCxnSpPr/>
          <p:nvPr/>
        </p:nvCxnSpPr>
        <p:spPr>
          <a:xfrm>
            <a:off x="0" y="754743"/>
            <a:ext cx="815702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8F318D5-FD21-4159-B3E0-F13FDF62FF6B}"/>
              </a:ext>
            </a:extLst>
          </p:cNvPr>
          <p:cNvSpPr/>
          <p:nvPr/>
        </p:nvSpPr>
        <p:spPr>
          <a:xfrm>
            <a:off x="8849532" y="4957550"/>
            <a:ext cx="3342468" cy="1900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t>Acts 7:23-28, 7:35, Exodus 5:1</a:t>
            </a:r>
          </a:p>
        </p:txBody>
      </p:sp>
      <p:sp>
        <p:nvSpPr>
          <p:cNvPr id="10" name="Rectangle 9">
            <a:extLst>
              <a:ext uri="{FF2B5EF4-FFF2-40B4-BE49-F238E27FC236}">
                <a16:creationId xmlns:a16="http://schemas.microsoft.com/office/drawing/2014/main" id="{C36DA6BE-ABED-4623-8A62-17B91BFE8801}"/>
              </a:ext>
            </a:extLst>
          </p:cNvPr>
          <p:cNvSpPr/>
          <p:nvPr/>
        </p:nvSpPr>
        <p:spPr>
          <a:xfrm>
            <a:off x="8482492" y="4642135"/>
            <a:ext cx="1494972" cy="371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b="1" u="sng" dirty="0"/>
              <a:t>References</a:t>
            </a:r>
          </a:p>
        </p:txBody>
      </p:sp>
      <p:sp>
        <p:nvSpPr>
          <p:cNvPr id="8" name="TextBox 7">
            <a:extLst>
              <a:ext uri="{FF2B5EF4-FFF2-40B4-BE49-F238E27FC236}">
                <a16:creationId xmlns:a16="http://schemas.microsoft.com/office/drawing/2014/main" id="{5C28761B-5EF1-4AE1-82E8-00937C17B522}"/>
              </a:ext>
            </a:extLst>
          </p:cNvPr>
          <p:cNvSpPr txBox="1"/>
          <p:nvPr/>
        </p:nvSpPr>
        <p:spPr>
          <a:xfrm>
            <a:off x="43329" y="3909248"/>
            <a:ext cx="7983286" cy="1569660"/>
          </a:xfrm>
          <a:prstGeom prst="rect">
            <a:avLst/>
          </a:prstGeom>
          <a:noFill/>
        </p:spPr>
        <p:txBody>
          <a:bodyPr wrap="square" rtlCol="0">
            <a:spAutoFit/>
          </a:bodyPr>
          <a:lstStyle/>
          <a:p>
            <a:r>
              <a:rPr lang="en-US" sz="2400" i="1" dirty="0">
                <a:solidFill>
                  <a:schemeClr val="bg1"/>
                </a:solidFill>
                <a:cs typeface="Times New Roman" panose="02020603050405020304" pitchFamily="18" charset="0"/>
              </a:rPr>
              <a:t>“Woe to those who call evil good and good evil, who put darkness for light and light for darkness, who put bitter for sweet and sweet for bitter!”</a:t>
            </a:r>
          </a:p>
          <a:p>
            <a:pPr algn="r"/>
            <a:r>
              <a:rPr lang="en-US" sz="2400" i="1" dirty="0">
                <a:solidFill>
                  <a:schemeClr val="bg1"/>
                </a:solidFill>
                <a:cs typeface="Times New Roman" panose="02020603050405020304" pitchFamily="18" charset="0"/>
              </a:rPr>
              <a:t>Isaiah 5:20, ESV</a:t>
            </a:r>
            <a:endParaRPr lang="en-US" sz="3200" i="1" dirty="0">
              <a:solidFill>
                <a:schemeClr val="bg1"/>
              </a:solidFill>
            </a:endParaRPr>
          </a:p>
        </p:txBody>
      </p:sp>
      <p:sp>
        <p:nvSpPr>
          <p:cNvPr id="11" name="TextBox 10">
            <a:extLst>
              <a:ext uri="{FF2B5EF4-FFF2-40B4-BE49-F238E27FC236}">
                <a16:creationId xmlns:a16="http://schemas.microsoft.com/office/drawing/2014/main" id="{E3D37AE0-FB4A-44E9-BECA-AF76F10A7D2D}"/>
              </a:ext>
            </a:extLst>
          </p:cNvPr>
          <p:cNvSpPr txBox="1"/>
          <p:nvPr/>
        </p:nvSpPr>
        <p:spPr>
          <a:xfrm>
            <a:off x="43329" y="5657671"/>
            <a:ext cx="7983286" cy="1200329"/>
          </a:xfrm>
          <a:prstGeom prst="rect">
            <a:avLst/>
          </a:prstGeom>
          <a:noFill/>
        </p:spPr>
        <p:txBody>
          <a:bodyPr wrap="square" rtlCol="0">
            <a:spAutoFit/>
          </a:bodyPr>
          <a:lstStyle/>
          <a:p>
            <a:r>
              <a:rPr lang="en-US" sz="2400" i="1" dirty="0">
                <a:solidFill>
                  <a:schemeClr val="bg1"/>
                </a:solidFill>
                <a:cs typeface="Times New Roman" panose="02020603050405020304" pitchFamily="18" charset="0"/>
              </a:rPr>
              <a:t>“Those who forsake the law praise the wicked, but those who keep the law strive against them.”</a:t>
            </a:r>
          </a:p>
          <a:p>
            <a:pPr algn="r"/>
            <a:r>
              <a:rPr lang="en-US" sz="2400" i="1" dirty="0">
                <a:solidFill>
                  <a:schemeClr val="bg1"/>
                </a:solidFill>
                <a:cs typeface="Times New Roman" panose="02020603050405020304" pitchFamily="18" charset="0"/>
              </a:rPr>
              <a:t>Proverbs 28:4, ESV</a:t>
            </a:r>
            <a:endParaRPr lang="en-US" sz="3200" i="1" dirty="0">
              <a:solidFill>
                <a:schemeClr val="bg1"/>
              </a:solidFill>
            </a:endParaRPr>
          </a:p>
        </p:txBody>
      </p:sp>
    </p:spTree>
    <p:extLst>
      <p:ext uri="{BB962C8B-B14F-4D97-AF65-F5344CB8AC3E}">
        <p14:creationId xmlns:p14="http://schemas.microsoft.com/office/powerpoint/2010/main" val="190731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49000">
              <a:schemeClr val="tx1"/>
            </a:gs>
            <a:gs pos="79000">
              <a:srgbClr val="001864"/>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F48B-30E8-4D37-8AAA-711C82C051B5}"/>
              </a:ext>
            </a:extLst>
          </p:cNvPr>
          <p:cNvSpPr>
            <a:spLocks noGrp="1"/>
          </p:cNvSpPr>
          <p:nvPr>
            <p:ph type="title"/>
          </p:nvPr>
        </p:nvSpPr>
        <p:spPr>
          <a:xfrm>
            <a:off x="1" y="-25659"/>
            <a:ext cx="8157028" cy="780402"/>
          </a:xfrm>
        </p:spPr>
        <p:txBody>
          <a:bodyPr>
            <a:normAutofit fontScale="90000"/>
          </a:bodyPr>
          <a:lstStyle/>
          <a:p>
            <a:r>
              <a:rPr lang="en-US" b="1" dirty="0">
                <a:solidFill>
                  <a:schemeClr val="bg1"/>
                </a:solidFill>
              </a:rPr>
              <a:t>Moses had a big task…and so do we!</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08F84FF-FDE6-4E65-9BF4-655747929B87}"/>
              </a:ext>
            </a:extLst>
          </p:cNvPr>
          <p:cNvSpPr>
            <a:spLocks noGrp="1"/>
          </p:cNvSpPr>
          <p:nvPr>
            <p:ph idx="1"/>
          </p:nvPr>
        </p:nvSpPr>
        <p:spPr>
          <a:xfrm>
            <a:off x="-1" y="986974"/>
            <a:ext cx="8157031" cy="3303668"/>
          </a:xfrm>
        </p:spPr>
        <p:txBody>
          <a:bodyPr>
            <a:normAutofit/>
          </a:bodyPr>
          <a:lstStyle/>
          <a:p>
            <a:pPr marL="457200" indent="-457200">
              <a:buFont typeface="+mj-lt"/>
              <a:buAutoNum type="arabicPeriod"/>
            </a:pPr>
            <a:r>
              <a:rPr lang="en-US" sz="2400" dirty="0">
                <a:solidFill>
                  <a:schemeClr val="bg1"/>
                </a:solidFill>
              </a:rPr>
              <a:t>God’s people were in great affliction, and God had decided it was time to deliver them.  He chose Moses as the leader!</a:t>
            </a:r>
          </a:p>
          <a:p>
            <a:pPr marL="457200" indent="-457200">
              <a:buFont typeface="+mj-lt"/>
              <a:buAutoNum type="arabicPeriod"/>
            </a:pPr>
            <a:r>
              <a:rPr lang="en-US" dirty="0">
                <a:solidFill>
                  <a:schemeClr val="bg1"/>
                </a:solidFill>
              </a:rPr>
              <a:t>Our task is not to lead a nation, but it is a big task!  Our task is to…</a:t>
            </a:r>
          </a:p>
          <a:p>
            <a:pPr marL="914400" lvl="1" indent="-457200">
              <a:buFont typeface="+mj-lt"/>
              <a:buAutoNum type="alphaUcPeriod"/>
            </a:pPr>
            <a:r>
              <a:rPr lang="en-US" dirty="0">
                <a:solidFill>
                  <a:schemeClr val="bg1"/>
                </a:solidFill>
              </a:rPr>
              <a:t>…teach our children.  (Ephesians 6:4, Psalm 78:1-7)</a:t>
            </a:r>
          </a:p>
          <a:p>
            <a:pPr marL="914400" lvl="1" indent="-457200">
              <a:buFont typeface="+mj-lt"/>
              <a:buAutoNum type="alphaUcPeriod"/>
            </a:pPr>
            <a:r>
              <a:rPr lang="en-US" dirty="0">
                <a:solidFill>
                  <a:schemeClr val="bg1"/>
                </a:solidFill>
              </a:rPr>
              <a:t>…stand up for what is right.  (Isaiah 5:20, Proverbs 28:4, Mark 11:15-18)</a:t>
            </a:r>
          </a:p>
          <a:p>
            <a:pPr marL="914400" lvl="1" indent="-457200">
              <a:buFont typeface="+mj-lt"/>
              <a:buAutoNum type="alphaUcPeriod"/>
            </a:pPr>
            <a:r>
              <a:rPr lang="en-US" dirty="0">
                <a:solidFill>
                  <a:schemeClr val="bg1"/>
                </a:solidFill>
              </a:rPr>
              <a:t>…teach the gospel.  (Matthew 9:35-38)</a:t>
            </a:r>
          </a:p>
          <a:p>
            <a:pPr marL="914400" lvl="1" indent="-457200">
              <a:buFont typeface="+mj-lt"/>
              <a:buAutoNum type="alphaUcPeriod"/>
            </a:pPr>
            <a:endParaRPr lang="en-US" dirty="0">
              <a:solidFill>
                <a:schemeClr val="bg1"/>
              </a:solidFill>
            </a:endParaRPr>
          </a:p>
        </p:txBody>
      </p:sp>
      <p:pic>
        <p:nvPicPr>
          <p:cNvPr id="4" name="Picture 3">
            <a:extLst>
              <a:ext uri="{FF2B5EF4-FFF2-40B4-BE49-F238E27FC236}">
                <a16:creationId xmlns:a16="http://schemas.microsoft.com/office/drawing/2014/main" id="{C586E447-0C5B-4175-8201-557CFC7627E7}"/>
              </a:ext>
            </a:extLst>
          </p:cNvPr>
          <p:cNvPicPr>
            <a:picLocks noChangeAspect="1"/>
          </p:cNvPicPr>
          <p:nvPr/>
        </p:nvPicPr>
        <p:blipFill rotWithShape="1">
          <a:blip r:embed="rId2"/>
          <a:srcRect l="18592" r="12137"/>
          <a:stretch/>
        </p:blipFill>
        <p:spPr>
          <a:xfrm>
            <a:off x="8157030" y="29958"/>
            <a:ext cx="4034970" cy="4927592"/>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cxnSp>
        <p:nvCxnSpPr>
          <p:cNvPr id="6" name="Straight Connector 5">
            <a:extLst>
              <a:ext uri="{FF2B5EF4-FFF2-40B4-BE49-F238E27FC236}">
                <a16:creationId xmlns:a16="http://schemas.microsoft.com/office/drawing/2014/main" id="{5400114E-1607-442D-8521-B79AB79989BA}"/>
              </a:ext>
            </a:extLst>
          </p:cNvPr>
          <p:cNvCxnSpPr/>
          <p:nvPr/>
        </p:nvCxnSpPr>
        <p:spPr>
          <a:xfrm>
            <a:off x="0" y="754743"/>
            <a:ext cx="815702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8F318D5-FD21-4159-B3E0-F13FDF62FF6B}"/>
              </a:ext>
            </a:extLst>
          </p:cNvPr>
          <p:cNvSpPr/>
          <p:nvPr/>
        </p:nvSpPr>
        <p:spPr>
          <a:xfrm>
            <a:off x="8849532" y="4957550"/>
            <a:ext cx="3342468" cy="1900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t>Acts 7:23-28, 7:35, Exodus 5:1</a:t>
            </a:r>
          </a:p>
        </p:txBody>
      </p:sp>
      <p:sp>
        <p:nvSpPr>
          <p:cNvPr id="10" name="Rectangle 9">
            <a:extLst>
              <a:ext uri="{FF2B5EF4-FFF2-40B4-BE49-F238E27FC236}">
                <a16:creationId xmlns:a16="http://schemas.microsoft.com/office/drawing/2014/main" id="{C36DA6BE-ABED-4623-8A62-17B91BFE8801}"/>
              </a:ext>
            </a:extLst>
          </p:cNvPr>
          <p:cNvSpPr/>
          <p:nvPr/>
        </p:nvSpPr>
        <p:spPr>
          <a:xfrm>
            <a:off x="8482492" y="4642135"/>
            <a:ext cx="1494972" cy="371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b="1" u="sng" dirty="0"/>
              <a:t>References</a:t>
            </a:r>
          </a:p>
        </p:txBody>
      </p:sp>
      <p:sp>
        <p:nvSpPr>
          <p:cNvPr id="11" name="TextBox 10">
            <a:extLst>
              <a:ext uri="{FF2B5EF4-FFF2-40B4-BE49-F238E27FC236}">
                <a16:creationId xmlns:a16="http://schemas.microsoft.com/office/drawing/2014/main" id="{E3D37AE0-FB4A-44E9-BECA-AF76F10A7D2D}"/>
              </a:ext>
            </a:extLst>
          </p:cNvPr>
          <p:cNvSpPr txBox="1"/>
          <p:nvPr/>
        </p:nvSpPr>
        <p:spPr>
          <a:xfrm>
            <a:off x="0" y="5288340"/>
            <a:ext cx="7983286" cy="1569660"/>
          </a:xfrm>
          <a:prstGeom prst="rect">
            <a:avLst/>
          </a:prstGeom>
          <a:noFill/>
        </p:spPr>
        <p:txBody>
          <a:bodyPr wrap="square" rtlCol="0">
            <a:spAutoFit/>
          </a:bodyPr>
          <a:lstStyle/>
          <a:p>
            <a:r>
              <a:rPr lang="en-US" sz="2400" i="1" dirty="0">
                <a:solidFill>
                  <a:schemeClr val="bg1"/>
                </a:solidFill>
                <a:cs typeface="Times New Roman" panose="02020603050405020304" pitchFamily="18" charset="0"/>
              </a:rPr>
              <a:t>“Then he said to his disciples, ‘The harvest is plentiful, but the laborers are few; therefore pray earnestly to the Lord of the harvest to send out laborers into his harvest.”</a:t>
            </a:r>
          </a:p>
          <a:p>
            <a:pPr algn="r"/>
            <a:r>
              <a:rPr lang="en-US" sz="2400" i="1" dirty="0">
                <a:solidFill>
                  <a:schemeClr val="bg1"/>
                </a:solidFill>
                <a:cs typeface="Times New Roman" panose="02020603050405020304" pitchFamily="18" charset="0"/>
              </a:rPr>
              <a:t>Matthew 9:37-38, ESV</a:t>
            </a:r>
            <a:endParaRPr lang="en-US" sz="3200" i="1" dirty="0">
              <a:solidFill>
                <a:schemeClr val="bg1"/>
              </a:solidFill>
            </a:endParaRPr>
          </a:p>
        </p:txBody>
      </p:sp>
    </p:spTree>
    <p:extLst>
      <p:ext uri="{BB962C8B-B14F-4D97-AF65-F5344CB8AC3E}">
        <p14:creationId xmlns:p14="http://schemas.microsoft.com/office/powerpoint/2010/main" val="131173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49000">
              <a:schemeClr val="tx1"/>
            </a:gs>
            <a:gs pos="79000">
              <a:srgbClr val="001864"/>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F48B-30E8-4D37-8AAA-711C82C051B5}"/>
              </a:ext>
            </a:extLst>
          </p:cNvPr>
          <p:cNvSpPr>
            <a:spLocks noGrp="1"/>
          </p:cNvSpPr>
          <p:nvPr>
            <p:ph type="title"/>
          </p:nvPr>
        </p:nvSpPr>
        <p:spPr>
          <a:xfrm>
            <a:off x="1" y="-25659"/>
            <a:ext cx="8157028" cy="780402"/>
          </a:xfrm>
        </p:spPr>
        <p:txBody>
          <a:bodyPr>
            <a:normAutofit fontScale="90000"/>
          </a:bodyPr>
          <a:lstStyle/>
          <a:p>
            <a:r>
              <a:rPr lang="en-US" b="1" dirty="0">
                <a:solidFill>
                  <a:schemeClr val="bg1"/>
                </a:solidFill>
              </a:rPr>
              <a:t>Moses had a big task…and so do we!</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08F84FF-FDE6-4E65-9BF4-655747929B87}"/>
              </a:ext>
            </a:extLst>
          </p:cNvPr>
          <p:cNvSpPr>
            <a:spLocks noGrp="1"/>
          </p:cNvSpPr>
          <p:nvPr>
            <p:ph idx="1"/>
          </p:nvPr>
        </p:nvSpPr>
        <p:spPr>
          <a:xfrm>
            <a:off x="-1" y="986974"/>
            <a:ext cx="8157031" cy="3753836"/>
          </a:xfrm>
        </p:spPr>
        <p:txBody>
          <a:bodyPr>
            <a:normAutofit/>
          </a:bodyPr>
          <a:lstStyle/>
          <a:p>
            <a:pPr marL="457200" indent="-457200">
              <a:buFont typeface="+mj-lt"/>
              <a:buAutoNum type="arabicPeriod"/>
            </a:pPr>
            <a:r>
              <a:rPr lang="en-US" sz="2400" dirty="0">
                <a:solidFill>
                  <a:schemeClr val="bg1"/>
                </a:solidFill>
              </a:rPr>
              <a:t>God’s people were in great affliction, and God had decided it was time to deliver them.  He chose Moses as the leader!</a:t>
            </a:r>
          </a:p>
          <a:p>
            <a:pPr marL="457200" indent="-457200">
              <a:buFont typeface="+mj-lt"/>
              <a:buAutoNum type="arabicPeriod"/>
            </a:pPr>
            <a:r>
              <a:rPr lang="en-US" dirty="0">
                <a:solidFill>
                  <a:schemeClr val="bg1"/>
                </a:solidFill>
              </a:rPr>
              <a:t>Our task is not to lead a nation, but it is a big task!  Our task is to…</a:t>
            </a:r>
          </a:p>
          <a:p>
            <a:pPr marL="914400" lvl="1" indent="-457200">
              <a:buFont typeface="+mj-lt"/>
              <a:buAutoNum type="alphaUcPeriod"/>
            </a:pPr>
            <a:r>
              <a:rPr lang="en-US" dirty="0">
                <a:solidFill>
                  <a:schemeClr val="bg1"/>
                </a:solidFill>
              </a:rPr>
              <a:t>…teach our children.  (Ephesians 6:4, Psalm 78:1-7)</a:t>
            </a:r>
          </a:p>
          <a:p>
            <a:pPr marL="914400" lvl="1" indent="-457200">
              <a:buFont typeface="+mj-lt"/>
              <a:buAutoNum type="alphaUcPeriod"/>
            </a:pPr>
            <a:r>
              <a:rPr lang="en-US" dirty="0">
                <a:solidFill>
                  <a:schemeClr val="bg1"/>
                </a:solidFill>
              </a:rPr>
              <a:t>…stand up for what is right.  (Isaiah 5:20, Proverbs 28:4, Mark 11:15-18)</a:t>
            </a:r>
          </a:p>
          <a:p>
            <a:pPr marL="914400" lvl="1" indent="-457200">
              <a:buFont typeface="+mj-lt"/>
              <a:buAutoNum type="alphaUcPeriod"/>
            </a:pPr>
            <a:r>
              <a:rPr lang="en-US" dirty="0">
                <a:solidFill>
                  <a:schemeClr val="bg1"/>
                </a:solidFill>
              </a:rPr>
              <a:t>…teach the gospel.  (Matthew 9:35-38)</a:t>
            </a:r>
          </a:p>
          <a:p>
            <a:pPr marL="914400" lvl="1" indent="-457200">
              <a:buFont typeface="+mj-lt"/>
              <a:buAutoNum type="alphaUcPeriod"/>
            </a:pPr>
            <a:r>
              <a:rPr lang="en-US" dirty="0">
                <a:solidFill>
                  <a:schemeClr val="bg1"/>
                </a:solidFill>
              </a:rPr>
              <a:t>…encourage the weak.   (1 Thessalonians 5:14)</a:t>
            </a:r>
          </a:p>
          <a:p>
            <a:pPr marL="914400" lvl="1" indent="-457200">
              <a:buFont typeface="+mj-lt"/>
              <a:buAutoNum type="alphaUcPeriod"/>
            </a:pPr>
            <a:endParaRPr lang="en-US" dirty="0">
              <a:solidFill>
                <a:schemeClr val="bg1"/>
              </a:solidFill>
            </a:endParaRPr>
          </a:p>
        </p:txBody>
      </p:sp>
      <p:pic>
        <p:nvPicPr>
          <p:cNvPr id="4" name="Picture 3">
            <a:extLst>
              <a:ext uri="{FF2B5EF4-FFF2-40B4-BE49-F238E27FC236}">
                <a16:creationId xmlns:a16="http://schemas.microsoft.com/office/drawing/2014/main" id="{C586E447-0C5B-4175-8201-557CFC7627E7}"/>
              </a:ext>
            </a:extLst>
          </p:cNvPr>
          <p:cNvPicPr>
            <a:picLocks noChangeAspect="1"/>
          </p:cNvPicPr>
          <p:nvPr/>
        </p:nvPicPr>
        <p:blipFill rotWithShape="1">
          <a:blip r:embed="rId2"/>
          <a:srcRect l="18592" r="12137"/>
          <a:stretch/>
        </p:blipFill>
        <p:spPr>
          <a:xfrm>
            <a:off x="8157030" y="29958"/>
            <a:ext cx="4034970" cy="4927592"/>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cxnSp>
        <p:nvCxnSpPr>
          <p:cNvPr id="6" name="Straight Connector 5">
            <a:extLst>
              <a:ext uri="{FF2B5EF4-FFF2-40B4-BE49-F238E27FC236}">
                <a16:creationId xmlns:a16="http://schemas.microsoft.com/office/drawing/2014/main" id="{5400114E-1607-442D-8521-B79AB79989BA}"/>
              </a:ext>
            </a:extLst>
          </p:cNvPr>
          <p:cNvCxnSpPr/>
          <p:nvPr/>
        </p:nvCxnSpPr>
        <p:spPr>
          <a:xfrm>
            <a:off x="0" y="754743"/>
            <a:ext cx="815702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8F318D5-FD21-4159-B3E0-F13FDF62FF6B}"/>
              </a:ext>
            </a:extLst>
          </p:cNvPr>
          <p:cNvSpPr/>
          <p:nvPr/>
        </p:nvSpPr>
        <p:spPr>
          <a:xfrm>
            <a:off x="8849532" y="4957550"/>
            <a:ext cx="3342468" cy="1900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t>Acts 7:23-28, 7:35, Exodus 5:1</a:t>
            </a:r>
          </a:p>
        </p:txBody>
      </p:sp>
      <p:sp>
        <p:nvSpPr>
          <p:cNvPr id="10" name="Rectangle 9">
            <a:extLst>
              <a:ext uri="{FF2B5EF4-FFF2-40B4-BE49-F238E27FC236}">
                <a16:creationId xmlns:a16="http://schemas.microsoft.com/office/drawing/2014/main" id="{C36DA6BE-ABED-4623-8A62-17B91BFE8801}"/>
              </a:ext>
            </a:extLst>
          </p:cNvPr>
          <p:cNvSpPr/>
          <p:nvPr/>
        </p:nvSpPr>
        <p:spPr>
          <a:xfrm>
            <a:off x="8482492" y="4642135"/>
            <a:ext cx="1494972" cy="371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b="1" u="sng" dirty="0"/>
              <a:t>References</a:t>
            </a:r>
          </a:p>
        </p:txBody>
      </p:sp>
      <p:sp>
        <p:nvSpPr>
          <p:cNvPr id="11" name="TextBox 10">
            <a:extLst>
              <a:ext uri="{FF2B5EF4-FFF2-40B4-BE49-F238E27FC236}">
                <a16:creationId xmlns:a16="http://schemas.microsoft.com/office/drawing/2014/main" id="{E3D37AE0-FB4A-44E9-BECA-AF76F10A7D2D}"/>
              </a:ext>
            </a:extLst>
          </p:cNvPr>
          <p:cNvSpPr txBox="1"/>
          <p:nvPr/>
        </p:nvSpPr>
        <p:spPr>
          <a:xfrm>
            <a:off x="86871" y="5657671"/>
            <a:ext cx="7983286" cy="1200329"/>
          </a:xfrm>
          <a:prstGeom prst="rect">
            <a:avLst/>
          </a:prstGeom>
          <a:noFill/>
        </p:spPr>
        <p:txBody>
          <a:bodyPr wrap="square" rtlCol="0">
            <a:spAutoFit/>
          </a:bodyPr>
          <a:lstStyle/>
          <a:p>
            <a:r>
              <a:rPr lang="en-US" sz="2400" i="1" dirty="0">
                <a:solidFill>
                  <a:schemeClr val="bg1"/>
                </a:solidFill>
                <a:cs typeface="Times New Roman" panose="02020603050405020304" pitchFamily="18" charset="0"/>
              </a:rPr>
              <a:t>“And we urge you, brothers, admonish the idle, encourage the fainthearted, help the weak, be patient with them all.”</a:t>
            </a:r>
          </a:p>
          <a:p>
            <a:pPr algn="r"/>
            <a:r>
              <a:rPr lang="en-US" sz="2400" i="1" dirty="0">
                <a:solidFill>
                  <a:schemeClr val="bg1"/>
                </a:solidFill>
                <a:cs typeface="Times New Roman" panose="02020603050405020304" pitchFamily="18" charset="0"/>
              </a:rPr>
              <a:t>1 Thessalonians 5:14, ESV</a:t>
            </a:r>
            <a:endParaRPr lang="en-US" sz="3200" i="1" dirty="0">
              <a:solidFill>
                <a:schemeClr val="bg1"/>
              </a:solidFill>
            </a:endParaRPr>
          </a:p>
        </p:txBody>
      </p:sp>
    </p:spTree>
    <p:extLst>
      <p:ext uri="{BB962C8B-B14F-4D97-AF65-F5344CB8AC3E}">
        <p14:creationId xmlns:p14="http://schemas.microsoft.com/office/powerpoint/2010/main" val="299131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49000">
              <a:schemeClr val="tx1"/>
            </a:gs>
            <a:gs pos="79000">
              <a:srgbClr val="001864"/>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F48B-30E8-4D37-8AAA-711C82C051B5}"/>
              </a:ext>
            </a:extLst>
          </p:cNvPr>
          <p:cNvSpPr>
            <a:spLocks noGrp="1"/>
          </p:cNvSpPr>
          <p:nvPr>
            <p:ph type="title"/>
          </p:nvPr>
        </p:nvSpPr>
        <p:spPr>
          <a:xfrm>
            <a:off x="1" y="171293"/>
            <a:ext cx="8157028" cy="780402"/>
          </a:xfrm>
        </p:spPr>
        <p:txBody>
          <a:bodyPr>
            <a:normAutofit fontScale="90000"/>
          </a:bodyPr>
          <a:lstStyle/>
          <a:p>
            <a:r>
              <a:rPr lang="en-US" b="1" dirty="0">
                <a:solidFill>
                  <a:schemeClr val="bg1"/>
                </a:solidFill>
              </a:rPr>
              <a:t>God saw the affliction of Israel, and He sees our afflictions too.</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08F84FF-FDE6-4E65-9BF4-655747929B87}"/>
              </a:ext>
            </a:extLst>
          </p:cNvPr>
          <p:cNvSpPr>
            <a:spLocks noGrp="1"/>
          </p:cNvSpPr>
          <p:nvPr>
            <p:ph idx="1"/>
          </p:nvPr>
        </p:nvSpPr>
        <p:spPr>
          <a:xfrm>
            <a:off x="0" y="1294228"/>
            <a:ext cx="8271803" cy="5563771"/>
          </a:xfrm>
        </p:spPr>
        <p:txBody>
          <a:bodyPr>
            <a:normAutofit/>
          </a:bodyPr>
          <a:lstStyle/>
          <a:p>
            <a:pPr marL="457200" indent="-457200">
              <a:buFont typeface="+mj-lt"/>
              <a:buAutoNum type="arabicPeriod"/>
            </a:pPr>
            <a:r>
              <a:rPr lang="en-US" sz="2400" dirty="0">
                <a:solidFill>
                  <a:schemeClr val="bg1"/>
                </a:solidFill>
              </a:rPr>
              <a:t>God has always seen the sufferings of His people.</a:t>
            </a:r>
          </a:p>
          <a:p>
            <a:pPr marL="457200" indent="-457200">
              <a:buFont typeface="+mj-lt"/>
              <a:buAutoNum type="arabicPeriod"/>
            </a:pPr>
            <a:r>
              <a:rPr lang="en-US" sz="2400" dirty="0">
                <a:solidFill>
                  <a:schemeClr val="bg1"/>
                </a:solidFill>
              </a:rPr>
              <a:t>Consider the 1</a:t>
            </a:r>
            <a:r>
              <a:rPr lang="en-US" sz="2400" baseline="30000" dirty="0">
                <a:solidFill>
                  <a:schemeClr val="bg1"/>
                </a:solidFill>
              </a:rPr>
              <a:t>st</a:t>
            </a:r>
            <a:r>
              <a:rPr lang="en-US" sz="2400" dirty="0">
                <a:solidFill>
                  <a:schemeClr val="bg1"/>
                </a:solidFill>
              </a:rPr>
              <a:t> Century Christians…</a:t>
            </a:r>
          </a:p>
          <a:p>
            <a:pPr marL="463550" lvl="1">
              <a:lnSpc>
                <a:spcPct val="120000"/>
              </a:lnSpc>
              <a:spcBef>
                <a:spcPts val="0"/>
              </a:spcBef>
            </a:pPr>
            <a:r>
              <a:rPr lang="en-US" b="1" i="1" dirty="0">
                <a:solidFill>
                  <a:schemeClr val="bg1"/>
                </a:solidFill>
              </a:rPr>
              <a:t>Church in Ephesus</a:t>
            </a:r>
            <a:r>
              <a:rPr lang="en-US" dirty="0">
                <a:solidFill>
                  <a:schemeClr val="bg1"/>
                </a:solidFill>
              </a:rPr>
              <a:t>: “I know you are enduring patiently and bearing up for my name’s sake, and you have not grown weary.” (2:3) </a:t>
            </a:r>
          </a:p>
          <a:p>
            <a:pPr marL="463550" lvl="1">
              <a:lnSpc>
                <a:spcPct val="120000"/>
              </a:lnSpc>
              <a:spcBef>
                <a:spcPts val="0"/>
              </a:spcBef>
            </a:pPr>
            <a:r>
              <a:rPr lang="en-US" b="1" i="1" dirty="0">
                <a:solidFill>
                  <a:schemeClr val="bg1"/>
                </a:solidFill>
              </a:rPr>
              <a:t>Church in Smyrna</a:t>
            </a:r>
            <a:r>
              <a:rPr lang="en-US" dirty="0">
                <a:solidFill>
                  <a:schemeClr val="bg1"/>
                </a:solidFill>
              </a:rPr>
              <a:t>: “I know your tribulation and your poverty (but you are rich) and the slander of those who say that they are Jews and are not, but are a synagogue of Satan.”  (</a:t>
            </a:r>
            <a:r>
              <a:rPr lang="en-US" b="1" dirty="0">
                <a:solidFill>
                  <a:schemeClr val="bg1"/>
                </a:solidFill>
              </a:rPr>
              <a:t>2:9</a:t>
            </a:r>
            <a:r>
              <a:rPr lang="en-US" dirty="0">
                <a:solidFill>
                  <a:schemeClr val="bg1"/>
                </a:solidFill>
              </a:rPr>
              <a:t>)</a:t>
            </a:r>
          </a:p>
        </p:txBody>
      </p:sp>
      <p:pic>
        <p:nvPicPr>
          <p:cNvPr id="4" name="Picture 3">
            <a:extLst>
              <a:ext uri="{FF2B5EF4-FFF2-40B4-BE49-F238E27FC236}">
                <a16:creationId xmlns:a16="http://schemas.microsoft.com/office/drawing/2014/main" id="{C586E447-0C5B-4175-8201-557CFC7627E7}"/>
              </a:ext>
            </a:extLst>
          </p:cNvPr>
          <p:cNvPicPr>
            <a:picLocks noChangeAspect="1"/>
          </p:cNvPicPr>
          <p:nvPr/>
        </p:nvPicPr>
        <p:blipFill rotWithShape="1">
          <a:blip r:embed="rId2"/>
          <a:srcRect l="18592" r="12137"/>
          <a:stretch/>
        </p:blipFill>
        <p:spPr>
          <a:xfrm>
            <a:off x="8157030" y="29958"/>
            <a:ext cx="4034970" cy="4927592"/>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cxnSp>
        <p:nvCxnSpPr>
          <p:cNvPr id="6" name="Straight Connector 5">
            <a:extLst>
              <a:ext uri="{FF2B5EF4-FFF2-40B4-BE49-F238E27FC236}">
                <a16:creationId xmlns:a16="http://schemas.microsoft.com/office/drawing/2014/main" id="{5400114E-1607-442D-8521-B79AB79989BA}"/>
              </a:ext>
            </a:extLst>
          </p:cNvPr>
          <p:cNvCxnSpPr/>
          <p:nvPr/>
        </p:nvCxnSpPr>
        <p:spPr>
          <a:xfrm>
            <a:off x="0" y="1176770"/>
            <a:ext cx="815702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8F318D5-FD21-4159-B3E0-F13FDF62FF6B}"/>
              </a:ext>
            </a:extLst>
          </p:cNvPr>
          <p:cNvSpPr/>
          <p:nvPr/>
        </p:nvSpPr>
        <p:spPr>
          <a:xfrm>
            <a:off x="8849532" y="4957550"/>
            <a:ext cx="3342468" cy="1900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dirty="0"/>
              <a:t>Revelation 2:3, 2:9, 2:13, 2:19, 3:10-11, 1 Peter 3:10-17, </a:t>
            </a:r>
          </a:p>
          <a:p>
            <a:r>
              <a:rPr lang="en-US" sz="2000" dirty="0"/>
              <a:t>1 Peter 5:7</a:t>
            </a:r>
          </a:p>
        </p:txBody>
      </p:sp>
      <p:sp>
        <p:nvSpPr>
          <p:cNvPr id="10" name="Rectangle 9">
            <a:extLst>
              <a:ext uri="{FF2B5EF4-FFF2-40B4-BE49-F238E27FC236}">
                <a16:creationId xmlns:a16="http://schemas.microsoft.com/office/drawing/2014/main" id="{C36DA6BE-ABED-4623-8A62-17B91BFE8801}"/>
              </a:ext>
            </a:extLst>
          </p:cNvPr>
          <p:cNvSpPr/>
          <p:nvPr/>
        </p:nvSpPr>
        <p:spPr>
          <a:xfrm>
            <a:off x="8482492" y="4642135"/>
            <a:ext cx="1494972" cy="371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b="1" u="sng" dirty="0"/>
              <a:t>References</a:t>
            </a:r>
          </a:p>
        </p:txBody>
      </p:sp>
    </p:spTree>
    <p:extLst>
      <p:ext uri="{BB962C8B-B14F-4D97-AF65-F5344CB8AC3E}">
        <p14:creationId xmlns:p14="http://schemas.microsoft.com/office/powerpoint/2010/main" val="20460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49000">
              <a:schemeClr val="tx1"/>
            </a:gs>
            <a:gs pos="79000">
              <a:srgbClr val="001864"/>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F48B-30E8-4D37-8AAA-711C82C051B5}"/>
              </a:ext>
            </a:extLst>
          </p:cNvPr>
          <p:cNvSpPr>
            <a:spLocks noGrp="1"/>
          </p:cNvSpPr>
          <p:nvPr>
            <p:ph type="title"/>
          </p:nvPr>
        </p:nvSpPr>
        <p:spPr>
          <a:xfrm>
            <a:off x="1" y="171293"/>
            <a:ext cx="8157028" cy="780402"/>
          </a:xfrm>
        </p:spPr>
        <p:txBody>
          <a:bodyPr>
            <a:normAutofit fontScale="90000"/>
          </a:bodyPr>
          <a:lstStyle/>
          <a:p>
            <a:r>
              <a:rPr lang="en-US" b="1" dirty="0">
                <a:solidFill>
                  <a:schemeClr val="bg1"/>
                </a:solidFill>
              </a:rPr>
              <a:t>God saw the affliction of Israel, and He sees our afflictions too.</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08F84FF-FDE6-4E65-9BF4-655747929B87}"/>
              </a:ext>
            </a:extLst>
          </p:cNvPr>
          <p:cNvSpPr>
            <a:spLocks noGrp="1"/>
          </p:cNvSpPr>
          <p:nvPr>
            <p:ph idx="1"/>
          </p:nvPr>
        </p:nvSpPr>
        <p:spPr>
          <a:xfrm>
            <a:off x="0" y="1294228"/>
            <a:ext cx="8271803" cy="5563771"/>
          </a:xfrm>
        </p:spPr>
        <p:txBody>
          <a:bodyPr>
            <a:normAutofit fontScale="92500" lnSpcReduction="10000"/>
          </a:bodyPr>
          <a:lstStyle/>
          <a:p>
            <a:pPr marL="457200" indent="-457200">
              <a:buFont typeface="+mj-lt"/>
              <a:buAutoNum type="arabicPeriod"/>
            </a:pPr>
            <a:r>
              <a:rPr lang="en-US" sz="2400" dirty="0">
                <a:solidFill>
                  <a:schemeClr val="bg1"/>
                </a:solidFill>
              </a:rPr>
              <a:t>God has always seen the sufferings of His people.</a:t>
            </a:r>
          </a:p>
          <a:p>
            <a:pPr marL="457200" indent="-457200">
              <a:buFont typeface="+mj-lt"/>
              <a:buAutoNum type="arabicPeriod"/>
            </a:pPr>
            <a:r>
              <a:rPr lang="en-US" sz="2400" dirty="0">
                <a:solidFill>
                  <a:schemeClr val="bg1"/>
                </a:solidFill>
              </a:rPr>
              <a:t>Consider the 1</a:t>
            </a:r>
            <a:r>
              <a:rPr lang="en-US" sz="2400" baseline="30000" dirty="0">
                <a:solidFill>
                  <a:schemeClr val="bg1"/>
                </a:solidFill>
              </a:rPr>
              <a:t>st</a:t>
            </a:r>
            <a:r>
              <a:rPr lang="en-US" sz="2400" dirty="0">
                <a:solidFill>
                  <a:schemeClr val="bg1"/>
                </a:solidFill>
              </a:rPr>
              <a:t> Century Christians…</a:t>
            </a:r>
          </a:p>
          <a:p>
            <a:pPr marL="463550" lvl="1">
              <a:lnSpc>
                <a:spcPct val="120000"/>
              </a:lnSpc>
              <a:spcBef>
                <a:spcPts val="0"/>
              </a:spcBef>
            </a:pPr>
            <a:r>
              <a:rPr lang="en-US" b="1" i="1" dirty="0">
                <a:solidFill>
                  <a:schemeClr val="bg1"/>
                </a:solidFill>
              </a:rPr>
              <a:t>Church in Pergamum</a:t>
            </a:r>
            <a:r>
              <a:rPr lang="en-US" dirty="0">
                <a:solidFill>
                  <a:schemeClr val="bg1"/>
                </a:solidFill>
              </a:rPr>
              <a:t>: “I know where you dwell, where Satan’s throne is.  Yet you hold fast my name, and you did not deny my faith even in the days of Antipas my faithful witness, who was killed among you, where Satan dwells.”  (</a:t>
            </a:r>
            <a:r>
              <a:rPr lang="en-US" b="1" dirty="0">
                <a:solidFill>
                  <a:schemeClr val="bg1"/>
                </a:solidFill>
              </a:rPr>
              <a:t>2:13</a:t>
            </a:r>
            <a:r>
              <a:rPr lang="en-US" dirty="0">
                <a:solidFill>
                  <a:schemeClr val="bg1"/>
                </a:solidFill>
              </a:rPr>
              <a:t>)</a:t>
            </a:r>
          </a:p>
          <a:p>
            <a:pPr marL="463550" lvl="1">
              <a:lnSpc>
                <a:spcPct val="120000"/>
              </a:lnSpc>
              <a:spcBef>
                <a:spcPts val="0"/>
              </a:spcBef>
            </a:pPr>
            <a:r>
              <a:rPr lang="en-US" b="1" i="1" dirty="0">
                <a:solidFill>
                  <a:schemeClr val="bg1"/>
                </a:solidFill>
              </a:rPr>
              <a:t>Church in Thyatira</a:t>
            </a:r>
            <a:r>
              <a:rPr lang="en-US" dirty="0">
                <a:solidFill>
                  <a:schemeClr val="bg1"/>
                </a:solidFill>
              </a:rPr>
              <a:t>: “I know your works, your love and faith and service and patient endurance, and that your latter works exceed the first.”  (</a:t>
            </a:r>
            <a:r>
              <a:rPr lang="en-US" b="1" dirty="0">
                <a:solidFill>
                  <a:schemeClr val="bg1"/>
                </a:solidFill>
              </a:rPr>
              <a:t>2:19</a:t>
            </a:r>
            <a:r>
              <a:rPr lang="en-US" dirty="0">
                <a:solidFill>
                  <a:schemeClr val="bg1"/>
                </a:solidFill>
              </a:rPr>
              <a:t>)</a:t>
            </a:r>
          </a:p>
          <a:p>
            <a:pPr marL="463550" lvl="1">
              <a:lnSpc>
                <a:spcPct val="120000"/>
              </a:lnSpc>
              <a:spcBef>
                <a:spcPts val="0"/>
              </a:spcBef>
            </a:pPr>
            <a:r>
              <a:rPr lang="en-US" b="1" i="1" dirty="0">
                <a:solidFill>
                  <a:schemeClr val="bg1"/>
                </a:solidFill>
              </a:rPr>
              <a:t>Church in Philadelphia</a:t>
            </a:r>
            <a:r>
              <a:rPr lang="en-US" dirty="0">
                <a:solidFill>
                  <a:schemeClr val="bg1"/>
                </a:solidFill>
              </a:rPr>
              <a:t>: “Because you have kept my word about patient endurance, I will keep you from the hour of trial that is coming on the whole world, to try those who dwell on the earth.  I am coming soon.  Hold fast what you have, so that no one may seize your crown.” (</a:t>
            </a:r>
            <a:r>
              <a:rPr lang="en-US" b="1" dirty="0">
                <a:solidFill>
                  <a:schemeClr val="bg1"/>
                </a:solidFill>
              </a:rPr>
              <a:t>3:10-11</a:t>
            </a:r>
            <a:r>
              <a:rPr lang="en-US" dirty="0">
                <a:solidFill>
                  <a:schemeClr val="bg1"/>
                </a:solidFill>
              </a:rPr>
              <a:t>) </a:t>
            </a:r>
          </a:p>
        </p:txBody>
      </p:sp>
      <p:pic>
        <p:nvPicPr>
          <p:cNvPr id="4" name="Picture 3">
            <a:extLst>
              <a:ext uri="{FF2B5EF4-FFF2-40B4-BE49-F238E27FC236}">
                <a16:creationId xmlns:a16="http://schemas.microsoft.com/office/drawing/2014/main" id="{C586E447-0C5B-4175-8201-557CFC7627E7}"/>
              </a:ext>
            </a:extLst>
          </p:cNvPr>
          <p:cNvPicPr>
            <a:picLocks noChangeAspect="1"/>
          </p:cNvPicPr>
          <p:nvPr/>
        </p:nvPicPr>
        <p:blipFill rotWithShape="1">
          <a:blip r:embed="rId2"/>
          <a:srcRect l="18592" r="12137"/>
          <a:stretch/>
        </p:blipFill>
        <p:spPr>
          <a:xfrm>
            <a:off x="8157030" y="29958"/>
            <a:ext cx="4034970" cy="4927592"/>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cxnSp>
        <p:nvCxnSpPr>
          <p:cNvPr id="6" name="Straight Connector 5">
            <a:extLst>
              <a:ext uri="{FF2B5EF4-FFF2-40B4-BE49-F238E27FC236}">
                <a16:creationId xmlns:a16="http://schemas.microsoft.com/office/drawing/2014/main" id="{5400114E-1607-442D-8521-B79AB79989BA}"/>
              </a:ext>
            </a:extLst>
          </p:cNvPr>
          <p:cNvCxnSpPr/>
          <p:nvPr/>
        </p:nvCxnSpPr>
        <p:spPr>
          <a:xfrm>
            <a:off x="0" y="1176770"/>
            <a:ext cx="815702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8F318D5-FD21-4159-B3E0-F13FDF62FF6B}"/>
              </a:ext>
            </a:extLst>
          </p:cNvPr>
          <p:cNvSpPr/>
          <p:nvPr/>
        </p:nvSpPr>
        <p:spPr>
          <a:xfrm>
            <a:off x="8849532" y="4957550"/>
            <a:ext cx="3342468" cy="1900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dirty="0"/>
              <a:t>Revelation 2:3, 2:9, 2:13, 2:19, 3:10-11, 1 Peter 3:10-17, </a:t>
            </a:r>
          </a:p>
          <a:p>
            <a:r>
              <a:rPr lang="en-US" sz="2000" dirty="0"/>
              <a:t>1 Peter 5:7</a:t>
            </a:r>
          </a:p>
        </p:txBody>
      </p:sp>
      <p:sp>
        <p:nvSpPr>
          <p:cNvPr id="10" name="Rectangle 9">
            <a:extLst>
              <a:ext uri="{FF2B5EF4-FFF2-40B4-BE49-F238E27FC236}">
                <a16:creationId xmlns:a16="http://schemas.microsoft.com/office/drawing/2014/main" id="{C36DA6BE-ABED-4623-8A62-17B91BFE8801}"/>
              </a:ext>
            </a:extLst>
          </p:cNvPr>
          <p:cNvSpPr/>
          <p:nvPr/>
        </p:nvSpPr>
        <p:spPr>
          <a:xfrm>
            <a:off x="8482492" y="4642135"/>
            <a:ext cx="1494972" cy="371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b="1" u="sng" dirty="0"/>
              <a:t>References</a:t>
            </a:r>
          </a:p>
        </p:txBody>
      </p:sp>
    </p:spTree>
    <p:extLst>
      <p:ext uri="{BB962C8B-B14F-4D97-AF65-F5344CB8AC3E}">
        <p14:creationId xmlns:p14="http://schemas.microsoft.com/office/powerpoint/2010/main" val="156853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49000">
              <a:schemeClr val="tx1"/>
            </a:gs>
            <a:gs pos="79000">
              <a:srgbClr val="001864"/>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F48B-30E8-4D37-8AAA-711C82C051B5}"/>
              </a:ext>
            </a:extLst>
          </p:cNvPr>
          <p:cNvSpPr>
            <a:spLocks noGrp="1"/>
          </p:cNvSpPr>
          <p:nvPr>
            <p:ph type="title"/>
          </p:nvPr>
        </p:nvSpPr>
        <p:spPr>
          <a:xfrm>
            <a:off x="1" y="-25659"/>
            <a:ext cx="8157028" cy="780402"/>
          </a:xfrm>
        </p:spPr>
        <p:txBody>
          <a:bodyPr>
            <a:normAutofit fontScale="90000"/>
          </a:bodyPr>
          <a:lstStyle/>
          <a:p>
            <a:r>
              <a:rPr lang="en-US" b="1" dirty="0">
                <a:solidFill>
                  <a:schemeClr val="bg1"/>
                </a:solidFill>
              </a:rPr>
              <a:t>Excuses:  Unacceptable then and now.</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08F84FF-FDE6-4E65-9BF4-655747929B87}"/>
              </a:ext>
            </a:extLst>
          </p:cNvPr>
          <p:cNvSpPr>
            <a:spLocks noGrp="1"/>
          </p:cNvSpPr>
          <p:nvPr>
            <p:ph idx="1"/>
          </p:nvPr>
        </p:nvSpPr>
        <p:spPr>
          <a:xfrm>
            <a:off x="-1" y="986974"/>
            <a:ext cx="8623495" cy="5871026"/>
          </a:xfrm>
        </p:spPr>
        <p:txBody>
          <a:bodyPr>
            <a:normAutofit/>
          </a:bodyPr>
          <a:lstStyle/>
          <a:p>
            <a:pPr marL="457200" indent="-457200">
              <a:buFont typeface="+mj-lt"/>
              <a:buAutoNum type="arabicPeriod"/>
            </a:pPr>
            <a:r>
              <a:rPr lang="en-US" sz="3200" dirty="0">
                <a:solidFill>
                  <a:schemeClr val="bg1"/>
                </a:solidFill>
              </a:rPr>
              <a:t>Moses tried everything…</a:t>
            </a:r>
          </a:p>
          <a:p>
            <a:pPr lvl="1"/>
            <a:r>
              <a:rPr lang="en-US" sz="2800" dirty="0">
                <a:solidFill>
                  <a:schemeClr val="bg1"/>
                </a:solidFill>
              </a:rPr>
              <a:t>“I’m a nobody.”</a:t>
            </a:r>
          </a:p>
          <a:p>
            <a:pPr lvl="1"/>
            <a:r>
              <a:rPr lang="en-US" sz="2800" dirty="0">
                <a:solidFill>
                  <a:schemeClr val="bg1"/>
                </a:solidFill>
              </a:rPr>
              <a:t>“What if they ask who sent me?”</a:t>
            </a:r>
          </a:p>
          <a:p>
            <a:pPr lvl="1"/>
            <a:r>
              <a:rPr lang="en-US" sz="2800" dirty="0">
                <a:solidFill>
                  <a:schemeClr val="bg1"/>
                </a:solidFill>
              </a:rPr>
              <a:t>“They won’t believe me.”</a:t>
            </a:r>
          </a:p>
          <a:p>
            <a:pPr lvl="1"/>
            <a:r>
              <a:rPr lang="en-US" sz="2800" dirty="0">
                <a:solidFill>
                  <a:schemeClr val="bg1"/>
                </a:solidFill>
              </a:rPr>
              <a:t>“I am not a good speaker.”</a:t>
            </a:r>
          </a:p>
          <a:p>
            <a:pPr lvl="1"/>
            <a:r>
              <a:rPr lang="en-US" sz="2800" dirty="0">
                <a:solidFill>
                  <a:schemeClr val="bg1"/>
                </a:solidFill>
              </a:rPr>
              <a:t>“Can’t someone else do it?”</a:t>
            </a:r>
          </a:p>
          <a:p>
            <a:pPr marL="457200" indent="-457200">
              <a:buFont typeface="+mj-lt"/>
              <a:buAutoNum type="arabicPeriod"/>
            </a:pPr>
            <a:r>
              <a:rPr lang="en-US" sz="3200" dirty="0">
                <a:solidFill>
                  <a:schemeClr val="bg1"/>
                </a:solidFill>
              </a:rPr>
              <a:t>God will not accept any of our excuses today…</a:t>
            </a:r>
          </a:p>
          <a:p>
            <a:pPr lvl="1"/>
            <a:r>
              <a:rPr lang="en-US" sz="2800" dirty="0">
                <a:solidFill>
                  <a:schemeClr val="bg1"/>
                </a:solidFill>
              </a:rPr>
              <a:t>“I don’t have enough time.”</a:t>
            </a:r>
          </a:p>
          <a:p>
            <a:pPr lvl="1"/>
            <a:r>
              <a:rPr lang="en-US" sz="2800" dirty="0">
                <a:solidFill>
                  <a:schemeClr val="bg1"/>
                </a:solidFill>
              </a:rPr>
              <a:t>“I’m not smart enough.”</a:t>
            </a:r>
          </a:p>
          <a:p>
            <a:pPr lvl="1"/>
            <a:r>
              <a:rPr lang="en-US" sz="2800" dirty="0">
                <a:solidFill>
                  <a:schemeClr val="bg1"/>
                </a:solidFill>
              </a:rPr>
              <a:t>“I cannot speak very well.”</a:t>
            </a:r>
          </a:p>
          <a:p>
            <a:pPr lvl="1"/>
            <a:r>
              <a:rPr lang="en-US" sz="2800" dirty="0">
                <a:solidFill>
                  <a:schemeClr val="bg1"/>
                </a:solidFill>
              </a:rPr>
              <a:t>“Someone else is better at that.”</a:t>
            </a:r>
          </a:p>
        </p:txBody>
      </p:sp>
      <p:pic>
        <p:nvPicPr>
          <p:cNvPr id="4" name="Picture 3">
            <a:extLst>
              <a:ext uri="{FF2B5EF4-FFF2-40B4-BE49-F238E27FC236}">
                <a16:creationId xmlns:a16="http://schemas.microsoft.com/office/drawing/2014/main" id="{C586E447-0C5B-4175-8201-557CFC7627E7}"/>
              </a:ext>
            </a:extLst>
          </p:cNvPr>
          <p:cNvPicPr>
            <a:picLocks noChangeAspect="1"/>
          </p:cNvPicPr>
          <p:nvPr/>
        </p:nvPicPr>
        <p:blipFill rotWithShape="1">
          <a:blip r:embed="rId2"/>
          <a:srcRect l="18592" r="12137"/>
          <a:stretch/>
        </p:blipFill>
        <p:spPr>
          <a:xfrm>
            <a:off x="8157030" y="29958"/>
            <a:ext cx="4034970" cy="4927592"/>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cxnSp>
        <p:nvCxnSpPr>
          <p:cNvPr id="6" name="Straight Connector 5">
            <a:extLst>
              <a:ext uri="{FF2B5EF4-FFF2-40B4-BE49-F238E27FC236}">
                <a16:creationId xmlns:a16="http://schemas.microsoft.com/office/drawing/2014/main" id="{5400114E-1607-442D-8521-B79AB79989BA}"/>
              </a:ext>
            </a:extLst>
          </p:cNvPr>
          <p:cNvCxnSpPr/>
          <p:nvPr/>
        </p:nvCxnSpPr>
        <p:spPr>
          <a:xfrm>
            <a:off x="0" y="754743"/>
            <a:ext cx="815702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8F318D5-FD21-4159-B3E0-F13FDF62FF6B}"/>
              </a:ext>
            </a:extLst>
          </p:cNvPr>
          <p:cNvSpPr/>
          <p:nvPr/>
        </p:nvSpPr>
        <p:spPr>
          <a:xfrm>
            <a:off x="8849532" y="4957550"/>
            <a:ext cx="3342468" cy="1900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dirty="0"/>
              <a:t>Matthew 25:24-30</a:t>
            </a:r>
          </a:p>
        </p:txBody>
      </p:sp>
      <p:sp>
        <p:nvSpPr>
          <p:cNvPr id="10" name="Rectangle 9">
            <a:extLst>
              <a:ext uri="{FF2B5EF4-FFF2-40B4-BE49-F238E27FC236}">
                <a16:creationId xmlns:a16="http://schemas.microsoft.com/office/drawing/2014/main" id="{C36DA6BE-ABED-4623-8A62-17B91BFE8801}"/>
              </a:ext>
            </a:extLst>
          </p:cNvPr>
          <p:cNvSpPr/>
          <p:nvPr/>
        </p:nvSpPr>
        <p:spPr>
          <a:xfrm>
            <a:off x="8482492" y="4642135"/>
            <a:ext cx="1494972" cy="371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b="1" u="sng" dirty="0"/>
              <a:t>References</a:t>
            </a:r>
          </a:p>
        </p:txBody>
      </p:sp>
    </p:spTree>
    <p:extLst>
      <p:ext uri="{BB962C8B-B14F-4D97-AF65-F5344CB8AC3E}">
        <p14:creationId xmlns:p14="http://schemas.microsoft.com/office/powerpoint/2010/main" val="165249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1089</Words>
  <Application>Microsoft Office PowerPoint</Application>
  <PresentationFormat>Widescreen</PresentationFormat>
  <Paragraphs>82</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The Call of Moses..and Us!</vt:lpstr>
      <vt:lpstr>Moses had a big task…and so do we!</vt:lpstr>
      <vt:lpstr>Moses had a big task…and so do we!</vt:lpstr>
      <vt:lpstr>Moses had a big task…and so do we!</vt:lpstr>
      <vt:lpstr>Moses had a big task…and so do we!</vt:lpstr>
      <vt:lpstr>God saw the affliction of Israel, and He sees our afflictions too.</vt:lpstr>
      <vt:lpstr>God saw the affliction of Israel, and He sees our afflictions too.</vt:lpstr>
      <vt:lpstr>Excuses:  Unacceptable then and now.</vt:lpstr>
      <vt:lpstr>“What is that in your hand?”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Call of Moses..and Us!</dc:title>
  <dc:creator>Jeb Holt</dc:creator>
  <cp:lastModifiedBy>Jeb Holt</cp:lastModifiedBy>
  <cp:revision>10</cp:revision>
  <dcterms:created xsi:type="dcterms:W3CDTF">2021-02-07T03:04:43Z</dcterms:created>
  <dcterms:modified xsi:type="dcterms:W3CDTF">2021-02-07T04:14:27Z</dcterms:modified>
</cp:coreProperties>
</file>