
<file path=[Content_Types].xml><?xml version="1.0" encoding="utf-8"?>
<Types xmlns="http://schemas.openxmlformats.org/package/2006/content-types">
  <Default Extension="bin"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69" r:id="rId2"/>
    <p:sldId id="257" r:id="rId3"/>
    <p:sldId id="270" r:id="rId4"/>
    <p:sldId id="259" r:id="rId5"/>
    <p:sldId id="260" r:id="rId6"/>
    <p:sldId id="261" r:id="rId7"/>
    <p:sldId id="262" r:id="rId8"/>
    <p:sldId id="263" r:id="rId9"/>
    <p:sldId id="271" r:id="rId10"/>
    <p:sldId id="272" r:id="rId11"/>
    <p:sldId id="266"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267" r:id="rId47"/>
    <p:sldId id="256" r:id="rId48"/>
    <p:sldId id="258" r:id="rId49"/>
    <p:sldId id="264" r:id="rId50"/>
    <p:sldId id="265" r:id="rId51"/>
    <p:sldId id="268"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24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9D538-6CD0-4979-BFFB-0D9F3F4A10CD}" type="datetimeFigureOut">
              <a:rPr lang="en-US" smtClean="0"/>
              <a:t>11/6/2022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FB198-B511-4326-8B21-436071A48ED9}" type="slidenum">
              <a:rPr lang="en-US" smtClean="0"/>
              <a:t>‹#›</a:t>
            </a:fld>
            <a:endParaRPr lang="en-US"/>
          </a:p>
        </p:txBody>
      </p:sp>
    </p:spTree>
    <p:extLst>
      <p:ext uri="{BB962C8B-B14F-4D97-AF65-F5344CB8AC3E}">
        <p14:creationId xmlns:p14="http://schemas.microsoft.com/office/powerpoint/2010/main" val="288804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53</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54</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56</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57</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58</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59</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60</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61</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11/6/2022</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11/6/2022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11/6/2022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11/6/2022</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11/6/2022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11/6/2022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11/6/2022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11/6/2022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11/6/2022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11/6/2022</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11/6/2022</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11/6/2022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bin"/><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bin"/><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bin"/><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bin"/><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bin"/><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bin"/><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bin"/><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bin"/><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bin"/><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bin"/><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bin"/><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bin"/><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biblestudytools.com/esv/2-chronicles/32-8.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bin"/><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bin"/><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bin"/><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bin"/><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bin"/><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7.bin"/><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bin"/><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9.bin"/><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5.bin"/><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6.bin"/><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7.bin"/><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1041 - Light The Fire - Title</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1041 - Light The Fire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1041 - Light The Fire - C.3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Title</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- 1.1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- 1.2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- 1.3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- 1.4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- 1.5</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- 1.6</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- 1.7</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1041 - Light The Fire - 1.1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- 1.8</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- 1.9</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- 1.10</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- 2.1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- 2.2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- 2.3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- 2.4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- 2.5</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- 2.6</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- 2.7</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1041 - Light The Fire - 1.2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- 2.8</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- 2.9</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1019 - Sanctuary - 2.10</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696 - He Loves Me - Title</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696 - He Loves Me - 1.1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696 - He Loves Me - 1.2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696 - He Loves Me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696 - He Loves Me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696 - He Loves Me - 2.1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696 - He Loves Me - 2.2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1041 - Light The Fire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696 - He Loves Me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696 - He Loves Me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696 - He Loves Me - 3.1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696 - He Loves Me - 3.2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696 - He Loves Me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696 - He Loves Me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25998-E75E-8A1D-83E8-8C6D69E8B677}"/>
              </a:ext>
            </a:extLst>
          </p:cNvPr>
          <p:cNvSpPr/>
          <p:nvPr/>
        </p:nvSpPr>
        <p:spPr>
          <a:xfrm>
            <a:off x="76200" y="76200"/>
            <a:ext cx="8991600" cy="6705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6993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699804"/>
            <a:ext cx="8305800" cy="2167596"/>
          </a:xfrm>
        </p:spPr>
        <p:txBody>
          <a:bodyPr/>
          <a:lstStyle/>
          <a:p>
            <a:r>
              <a:rPr lang="en-US" sz="2800" dirty="0"/>
              <a:t>Studying King Hezekiah</a:t>
            </a:r>
          </a:p>
          <a:p>
            <a:endParaRPr lang="en-US" sz="2800" dirty="0"/>
          </a:p>
          <a:p>
            <a:r>
              <a:rPr lang="en-US" sz="2800" dirty="0"/>
              <a:t>Church of Christ at Medina</a:t>
            </a:r>
          </a:p>
          <a:p>
            <a:r>
              <a:rPr lang="en-US" sz="2800" dirty="0"/>
              <a:t>November 6</a:t>
            </a:r>
            <a:r>
              <a:rPr lang="en-US" sz="2800" baseline="30000" dirty="0"/>
              <a:t>th</a:t>
            </a:r>
            <a:r>
              <a:rPr lang="en-US" sz="2800" dirty="0"/>
              <a:t>, 2022</a:t>
            </a:r>
          </a:p>
        </p:txBody>
      </p:sp>
      <p:sp>
        <p:nvSpPr>
          <p:cNvPr id="3" name="Title 2"/>
          <p:cNvSpPr>
            <a:spLocks noGrp="1"/>
          </p:cNvSpPr>
          <p:nvPr>
            <p:ph type="ctrTitle"/>
          </p:nvPr>
        </p:nvSpPr>
        <p:spPr/>
        <p:txBody>
          <a:bodyPr/>
          <a:lstStyle/>
          <a:p>
            <a:r>
              <a:rPr lang="en-US" sz="6000" b="1" dirty="0"/>
              <a:t>Lessons in Leadership</a:t>
            </a:r>
          </a:p>
        </p:txBody>
      </p:sp>
    </p:spTree>
    <p:extLst>
      <p:ext uri="{BB962C8B-B14F-4D97-AF65-F5344CB8AC3E}">
        <p14:creationId xmlns:p14="http://schemas.microsoft.com/office/powerpoint/2010/main" val="37315508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599" y="1066800"/>
            <a:ext cx="5867671" cy="5257800"/>
          </a:xfrm>
        </p:spPr>
        <p:txBody>
          <a:bodyPr>
            <a:noAutofit/>
          </a:bodyPr>
          <a:lstStyle/>
          <a:p>
            <a:pPr marL="514350" indent="-514350">
              <a:buFont typeface="+mj-lt"/>
              <a:buAutoNum type="arabicPeriod"/>
            </a:pPr>
            <a:r>
              <a:rPr lang="en-US" sz="3600" dirty="0">
                <a:latin typeface="Calibri" panose="020F0502020204030204" pitchFamily="34" charset="0"/>
                <a:cs typeface="Calibri" panose="020F0502020204030204" pitchFamily="34" charset="0"/>
              </a:rPr>
              <a:t>Leaders first decide to follow the Lord themselves.</a:t>
            </a:r>
          </a:p>
          <a:p>
            <a:pPr marL="747713" lvl="1" indent="-273050"/>
            <a:r>
              <a:rPr lang="en-US" sz="3200" dirty="0">
                <a:latin typeface="Calibri" panose="020F0502020204030204" pitchFamily="34" charset="0"/>
                <a:cs typeface="Calibri" panose="020F0502020204030204" pitchFamily="34" charset="0"/>
              </a:rPr>
              <a:t>Leaders don’t ask others to do what they are unwilling to do.</a:t>
            </a:r>
          </a:p>
          <a:p>
            <a:pPr marL="747713" lvl="1" indent="-273050"/>
            <a:r>
              <a:rPr lang="en-US" sz="3200" dirty="0">
                <a:latin typeface="Calibri" panose="020F0502020204030204" pitchFamily="34" charset="0"/>
                <a:cs typeface="Calibri" panose="020F0502020204030204" pitchFamily="34" charset="0"/>
              </a:rPr>
              <a:t>Leaders don’t procrastinate.</a:t>
            </a:r>
          </a:p>
          <a:p>
            <a:pPr marL="747713" lvl="1" indent="-273050"/>
            <a:r>
              <a:rPr lang="en-US" sz="3200" dirty="0">
                <a:latin typeface="Calibri" panose="020F0502020204030204" pitchFamily="34" charset="0"/>
                <a:cs typeface="Calibri" panose="020F0502020204030204" pitchFamily="34" charset="0"/>
              </a:rPr>
              <a:t>Leaders don’t allow tradition or the pressure of society to determine right and wrong.</a:t>
            </a:r>
          </a:p>
          <a:p>
            <a:pPr marL="514350" indent="-514350">
              <a:buFont typeface="+mj-lt"/>
              <a:buAutoNum type="arabicPeriod"/>
            </a:pPr>
            <a:endParaRPr lang="en-US" sz="28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228600" y="152400"/>
            <a:ext cx="5562600" cy="762000"/>
          </a:xfrm>
        </p:spPr>
        <p:txBody>
          <a:bodyPr>
            <a:normAutofit/>
          </a:bodyPr>
          <a:lstStyle/>
          <a:p>
            <a:r>
              <a:rPr lang="en-US" b="1" u="sng" dirty="0"/>
              <a:t>Lessons in Leadership</a:t>
            </a:r>
          </a:p>
        </p:txBody>
      </p:sp>
      <p:pic>
        <p:nvPicPr>
          <p:cNvPr id="4" name="Picture 3">
            <a:extLst>
              <a:ext uri="{FF2B5EF4-FFF2-40B4-BE49-F238E27FC236}">
                <a16:creationId xmlns:a16="http://schemas.microsoft.com/office/drawing/2014/main" id="{C3C4A29F-C74B-0BDD-59EF-97F39BAE32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9804" y="457200"/>
            <a:ext cx="2895596" cy="1447798"/>
          </a:xfrm>
          <a:prstGeom prst="rect">
            <a:avLst/>
          </a:prstGeom>
        </p:spPr>
      </p:pic>
      <p:sp>
        <p:nvSpPr>
          <p:cNvPr id="7" name="Freeform: Shape 6">
            <a:extLst>
              <a:ext uri="{FF2B5EF4-FFF2-40B4-BE49-F238E27FC236}">
                <a16:creationId xmlns:a16="http://schemas.microsoft.com/office/drawing/2014/main" id="{A4AF95B3-2C8B-4756-2D28-0960701E1361}"/>
              </a:ext>
            </a:extLst>
          </p:cNvPr>
          <p:cNvSpPr/>
          <p:nvPr/>
        </p:nvSpPr>
        <p:spPr>
          <a:xfrm rot="21410428">
            <a:off x="5948516" y="2084321"/>
            <a:ext cx="2974258" cy="250606"/>
          </a:xfrm>
          <a:custGeom>
            <a:avLst/>
            <a:gdLst>
              <a:gd name="connsiteX0" fmla="*/ 0 w 2998839"/>
              <a:gd name="connsiteY0" fmla="*/ 19782 h 177098"/>
              <a:gd name="connsiteX1" fmla="*/ 265471 w 2998839"/>
              <a:gd name="connsiteY1" fmla="*/ 147602 h 177098"/>
              <a:gd name="connsiteX2" fmla="*/ 737420 w 2998839"/>
              <a:gd name="connsiteY2" fmla="*/ 118 h 177098"/>
              <a:gd name="connsiteX3" fmla="*/ 1150375 w 2998839"/>
              <a:gd name="connsiteY3" fmla="*/ 177098 h 177098"/>
              <a:gd name="connsiteX4" fmla="*/ 1661652 w 2998839"/>
              <a:gd name="connsiteY4" fmla="*/ 118 h 177098"/>
              <a:gd name="connsiteX5" fmla="*/ 2094271 w 2998839"/>
              <a:gd name="connsiteY5" fmla="*/ 167266 h 177098"/>
              <a:gd name="connsiteX6" fmla="*/ 2723536 w 2998839"/>
              <a:gd name="connsiteY6" fmla="*/ 98440 h 177098"/>
              <a:gd name="connsiteX7" fmla="*/ 2998839 w 2998839"/>
              <a:gd name="connsiteY7" fmla="*/ 137769 h 17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839" h="177098">
                <a:moveTo>
                  <a:pt x="0" y="19782"/>
                </a:moveTo>
                <a:cubicBezTo>
                  <a:pt x="71284" y="85330"/>
                  <a:pt x="142568" y="150879"/>
                  <a:pt x="265471" y="147602"/>
                </a:cubicBezTo>
                <a:cubicBezTo>
                  <a:pt x="388374" y="144325"/>
                  <a:pt x="589936" y="-4798"/>
                  <a:pt x="737420" y="118"/>
                </a:cubicBezTo>
                <a:cubicBezTo>
                  <a:pt x="884904" y="5034"/>
                  <a:pt x="996336" y="177098"/>
                  <a:pt x="1150375" y="177098"/>
                </a:cubicBezTo>
                <a:cubicBezTo>
                  <a:pt x="1304414" y="177098"/>
                  <a:pt x="1504336" y="1757"/>
                  <a:pt x="1661652" y="118"/>
                </a:cubicBezTo>
                <a:cubicBezTo>
                  <a:pt x="1818968" y="-1521"/>
                  <a:pt x="1917290" y="150879"/>
                  <a:pt x="2094271" y="167266"/>
                </a:cubicBezTo>
                <a:cubicBezTo>
                  <a:pt x="2271252" y="183653"/>
                  <a:pt x="2572775" y="103356"/>
                  <a:pt x="2723536" y="98440"/>
                </a:cubicBezTo>
                <a:cubicBezTo>
                  <a:pt x="2874297" y="93524"/>
                  <a:pt x="2975897" y="129575"/>
                  <a:pt x="2998839" y="137769"/>
                </a:cubicBezTo>
              </a:path>
            </a:pathLst>
          </a:custGeom>
          <a:solidFill>
            <a:schemeClr val="tx1"/>
          </a:solidFill>
          <a:scene3d>
            <a:camera prst="orthographicFront">
              <a:rot lat="3000000" lon="0" rev="1068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C51187AF-F00C-4C53-0CD9-20CC612F63A7}"/>
              </a:ext>
            </a:extLst>
          </p:cNvPr>
          <p:cNvSpPr/>
          <p:nvPr/>
        </p:nvSpPr>
        <p:spPr>
          <a:xfrm rot="5400000">
            <a:off x="3733799" y="4343404"/>
            <a:ext cx="4419602" cy="152400"/>
          </a:xfrm>
          <a:custGeom>
            <a:avLst/>
            <a:gdLst>
              <a:gd name="connsiteX0" fmla="*/ 0 w 2998839"/>
              <a:gd name="connsiteY0" fmla="*/ 19782 h 177098"/>
              <a:gd name="connsiteX1" fmla="*/ 265471 w 2998839"/>
              <a:gd name="connsiteY1" fmla="*/ 147602 h 177098"/>
              <a:gd name="connsiteX2" fmla="*/ 737420 w 2998839"/>
              <a:gd name="connsiteY2" fmla="*/ 118 h 177098"/>
              <a:gd name="connsiteX3" fmla="*/ 1150375 w 2998839"/>
              <a:gd name="connsiteY3" fmla="*/ 177098 h 177098"/>
              <a:gd name="connsiteX4" fmla="*/ 1661652 w 2998839"/>
              <a:gd name="connsiteY4" fmla="*/ 118 h 177098"/>
              <a:gd name="connsiteX5" fmla="*/ 2094271 w 2998839"/>
              <a:gd name="connsiteY5" fmla="*/ 167266 h 177098"/>
              <a:gd name="connsiteX6" fmla="*/ 2723536 w 2998839"/>
              <a:gd name="connsiteY6" fmla="*/ 98440 h 177098"/>
              <a:gd name="connsiteX7" fmla="*/ 2998839 w 2998839"/>
              <a:gd name="connsiteY7" fmla="*/ 137769 h 17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839" h="177098">
                <a:moveTo>
                  <a:pt x="0" y="19782"/>
                </a:moveTo>
                <a:cubicBezTo>
                  <a:pt x="71284" y="85330"/>
                  <a:pt x="142568" y="150879"/>
                  <a:pt x="265471" y="147602"/>
                </a:cubicBezTo>
                <a:cubicBezTo>
                  <a:pt x="388374" y="144325"/>
                  <a:pt x="589936" y="-4798"/>
                  <a:pt x="737420" y="118"/>
                </a:cubicBezTo>
                <a:cubicBezTo>
                  <a:pt x="884904" y="5034"/>
                  <a:pt x="996336" y="177098"/>
                  <a:pt x="1150375" y="177098"/>
                </a:cubicBezTo>
                <a:cubicBezTo>
                  <a:pt x="1304414" y="177098"/>
                  <a:pt x="1504336" y="1757"/>
                  <a:pt x="1661652" y="118"/>
                </a:cubicBezTo>
                <a:cubicBezTo>
                  <a:pt x="1818968" y="-1521"/>
                  <a:pt x="1917290" y="150879"/>
                  <a:pt x="2094271" y="167266"/>
                </a:cubicBezTo>
                <a:cubicBezTo>
                  <a:pt x="2271252" y="183653"/>
                  <a:pt x="2572775" y="103356"/>
                  <a:pt x="2723536" y="98440"/>
                </a:cubicBezTo>
                <a:cubicBezTo>
                  <a:pt x="2874297" y="93524"/>
                  <a:pt x="2975897" y="129575"/>
                  <a:pt x="2998839" y="137769"/>
                </a:cubicBezTo>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1F10F65-41F8-78D7-912D-3108DCAC0E7A}"/>
              </a:ext>
            </a:extLst>
          </p:cNvPr>
          <p:cNvSpPr/>
          <p:nvPr/>
        </p:nvSpPr>
        <p:spPr>
          <a:xfrm rot="21410428">
            <a:off x="5950974" y="4486631"/>
            <a:ext cx="2974258" cy="250606"/>
          </a:xfrm>
          <a:custGeom>
            <a:avLst/>
            <a:gdLst>
              <a:gd name="connsiteX0" fmla="*/ 0 w 2998839"/>
              <a:gd name="connsiteY0" fmla="*/ 19782 h 177098"/>
              <a:gd name="connsiteX1" fmla="*/ 265471 w 2998839"/>
              <a:gd name="connsiteY1" fmla="*/ 147602 h 177098"/>
              <a:gd name="connsiteX2" fmla="*/ 737420 w 2998839"/>
              <a:gd name="connsiteY2" fmla="*/ 118 h 177098"/>
              <a:gd name="connsiteX3" fmla="*/ 1150375 w 2998839"/>
              <a:gd name="connsiteY3" fmla="*/ 177098 h 177098"/>
              <a:gd name="connsiteX4" fmla="*/ 1661652 w 2998839"/>
              <a:gd name="connsiteY4" fmla="*/ 118 h 177098"/>
              <a:gd name="connsiteX5" fmla="*/ 2094271 w 2998839"/>
              <a:gd name="connsiteY5" fmla="*/ 167266 h 177098"/>
              <a:gd name="connsiteX6" fmla="*/ 2723536 w 2998839"/>
              <a:gd name="connsiteY6" fmla="*/ 98440 h 177098"/>
              <a:gd name="connsiteX7" fmla="*/ 2998839 w 2998839"/>
              <a:gd name="connsiteY7" fmla="*/ 137769 h 17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839" h="177098">
                <a:moveTo>
                  <a:pt x="0" y="19782"/>
                </a:moveTo>
                <a:cubicBezTo>
                  <a:pt x="71284" y="85330"/>
                  <a:pt x="142568" y="150879"/>
                  <a:pt x="265471" y="147602"/>
                </a:cubicBezTo>
                <a:cubicBezTo>
                  <a:pt x="388374" y="144325"/>
                  <a:pt x="589936" y="-4798"/>
                  <a:pt x="737420" y="118"/>
                </a:cubicBezTo>
                <a:cubicBezTo>
                  <a:pt x="884904" y="5034"/>
                  <a:pt x="996336" y="177098"/>
                  <a:pt x="1150375" y="177098"/>
                </a:cubicBezTo>
                <a:cubicBezTo>
                  <a:pt x="1304414" y="177098"/>
                  <a:pt x="1504336" y="1757"/>
                  <a:pt x="1661652" y="118"/>
                </a:cubicBezTo>
                <a:cubicBezTo>
                  <a:pt x="1818968" y="-1521"/>
                  <a:pt x="1917290" y="150879"/>
                  <a:pt x="2094271" y="167266"/>
                </a:cubicBezTo>
                <a:cubicBezTo>
                  <a:pt x="2271252" y="183653"/>
                  <a:pt x="2572775" y="103356"/>
                  <a:pt x="2723536" y="98440"/>
                </a:cubicBezTo>
                <a:cubicBezTo>
                  <a:pt x="2874297" y="93524"/>
                  <a:pt x="2975897" y="129575"/>
                  <a:pt x="2998839" y="137769"/>
                </a:cubicBezTo>
              </a:path>
            </a:pathLst>
          </a:custGeom>
          <a:solidFill>
            <a:schemeClr val="tx1"/>
          </a:solidFill>
          <a:scene3d>
            <a:camera prst="orthographicFront">
              <a:rot lat="3000000" lon="0" rev="1068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452954D-28B8-C583-6652-470B8425D5CB}"/>
              </a:ext>
            </a:extLst>
          </p:cNvPr>
          <p:cNvSpPr/>
          <p:nvPr/>
        </p:nvSpPr>
        <p:spPr>
          <a:xfrm>
            <a:off x="6096271" y="2362200"/>
            <a:ext cx="2742929" cy="2133600"/>
          </a:xfrm>
          <a:prstGeom prst="roundRect">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u="sng" dirty="0"/>
              <a:t>References</a:t>
            </a:r>
          </a:p>
          <a:p>
            <a:r>
              <a:rPr lang="en-US" dirty="0">
                <a:latin typeface="Calibri" panose="020F0502020204030204" pitchFamily="34" charset="0"/>
                <a:cs typeface="Calibri" panose="020F0502020204030204" pitchFamily="34" charset="0"/>
              </a:rPr>
              <a:t>2 Chronicles 31:20, 29:2-3, 6</a:t>
            </a:r>
          </a:p>
        </p:txBody>
      </p:sp>
      <p:sp>
        <p:nvSpPr>
          <p:cNvPr id="11" name="TextBox 10">
            <a:extLst>
              <a:ext uri="{FF2B5EF4-FFF2-40B4-BE49-F238E27FC236}">
                <a16:creationId xmlns:a16="http://schemas.microsoft.com/office/drawing/2014/main" id="{170F2507-A709-8F7C-CA8D-5FBAE18B3DC5}"/>
              </a:ext>
            </a:extLst>
          </p:cNvPr>
          <p:cNvSpPr txBox="1"/>
          <p:nvPr/>
        </p:nvSpPr>
        <p:spPr>
          <a:xfrm>
            <a:off x="6096271" y="4724400"/>
            <a:ext cx="2742929" cy="1754326"/>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“Now it is in my heart to make a covenant with the Lord, the God of Israel, in order that his fierce anger may turn away from us.”  </a:t>
            </a:r>
          </a:p>
          <a:p>
            <a:pPr algn="r"/>
            <a:r>
              <a:rPr lang="en-US" sz="1800" b="1" dirty="0">
                <a:effectLst/>
                <a:latin typeface="Calibri" panose="020F0502020204030204" pitchFamily="34" charset="0"/>
                <a:ea typeface="Calibri" panose="020F0502020204030204" pitchFamily="34" charset="0"/>
                <a:cs typeface="Times New Roman" panose="02020603050405020304" pitchFamily="18" charset="0"/>
              </a:rPr>
              <a:t>2 Chronicles 31:20</a:t>
            </a:r>
            <a:r>
              <a:rPr lang="en-US" b="1" dirty="0">
                <a:latin typeface="Calibri" panose="020F0502020204030204" pitchFamily="34" charset="0"/>
                <a:ea typeface="Calibri" panose="020F0502020204030204" pitchFamily="34" charset="0"/>
                <a:cs typeface="Times New Roman" panose="02020603050405020304" pitchFamily="18" charset="0"/>
              </a:rPr>
              <a:t>, ESV</a:t>
            </a:r>
            <a:endParaRPr lang="en-US" dirty="0"/>
          </a:p>
        </p:txBody>
      </p:sp>
    </p:spTree>
    <p:extLst>
      <p:ext uri="{BB962C8B-B14F-4D97-AF65-F5344CB8AC3E}">
        <p14:creationId xmlns:p14="http://schemas.microsoft.com/office/powerpoint/2010/main" val="34168546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599" y="1066800"/>
            <a:ext cx="5638801" cy="5257800"/>
          </a:xfrm>
        </p:spPr>
        <p:txBody>
          <a:bodyPr>
            <a:noAutofit/>
          </a:bodyPr>
          <a:lstStyle/>
          <a:p>
            <a:pPr marL="514350" indent="-514350">
              <a:buFont typeface="+mj-lt"/>
              <a:buAutoNum type="arabicPeriod"/>
            </a:pPr>
            <a:r>
              <a:rPr lang="en-US" sz="3600" dirty="0">
                <a:latin typeface="Calibri" panose="020F0502020204030204" pitchFamily="34" charset="0"/>
                <a:cs typeface="Calibri" panose="020F0502020204030204" pitchFamily="34" charset="0"/>
              </a:rPr>
              <a:t>Leaders decide to follow the Lord themselves.</a:t>
            </a:r>
            <a:endParaRPr lang="en-US" sz="2800" dirty="0">
              <a:latin typeface="Calibri" panose="020F0502020204030204" pitchFamily="34" charset="0"/>
              <a:cs typeface="Calibri" panose="020F0502020204030204" pitchFamily="34" charset="0"/>
            </a:endParaRPr>
          </a:p>
          <a:p>
            <a:pPr marL="514350" indent="-514350">
              <a:buFont typeface="+mj-lt"/>
              <a:buAutoNum type="arabicPeriod"/>
            </a:pPr>
            <a:r>
              <a:rPr lang="en-US" sz="3600" dirty="0">
                <a:latin typeface="Calibri" panose="020F0502020204030204" pitchFamily="34" charset="0"/>
                <a:cs typeface="Calibri" panose="020F0502020204030204" pitchFamily="34" charset="0"/>
              </a:rPr>
              <a:t>Leaders get others involved in the service of the Lord.</a:t>
            </a:r>
          </a:p>
          <a:p>
            <a:pPr marL="747713" lvl="1" indent="-273050"/>
            <a:r>
              <a:rPr lang="en-US" sz="3400" dirty="0">
                <a:latin typeface="Calibri" panose="020F0502020204030204" pitchFamily="34" charset="0"/>
                <a:cs typeface="Calibri" panose="020F0502020204030204" pitchFamily="34" charset="0"/>
              </a:rPr>
              <a:t>Provide direction or commands.</a:t>
            </a:r>
          </a:p>
          <a:p>
            <a:pPr marL="747713" lvl="1" indent="-273050"/>
            <a:r>
              <a:rPr lang="en-US" sz="3400" dirty="0">
                <a:latin typeface="Calibri" panose="020F0502020204030204" pitchFamily="34" charset="0"/>
                <a:cs typeface="Calibri" panose="020F0502020204030204" pitchFamily="34" charset="0"/>
              </a:rPr>
              <a:t>Provide encouragement.</a:t>
            </a:r>
          </a:p>
          <a:p>
            <a:pPr marL="880110" lvl="1" indent="-514350">
              <a:buFont typeface="+mj-lt"/>
              <a:buAutoNum type="arabicPeriod"/>
            </a:pPr>
            <a:endParaRPr lang="en-US" sz="34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228600" y="152400"/>
            <a:ext cx="5562600" cy="762000"/>
          </a:xfrm>
        </p:spPr>
        <p:txBody>
          <a:bodyPr>
            <a:normAutofit/>
          </a:bodyPr>
          <a:lstStyle/>
          <a:p>
            <a:r>
              <a:rPr lang="en-US" b="1" u="sng" dirty="0"/>
              <a:t>Lessons in Leadership</a:t>
            </a:r>
          </a:p>
        </p:txBody>
      </p:sp>
      <p:pic>
        <p:nvPicPr>
          <p:cNvPr id="4" name="Picture 3">
            <a:extLst>
              <a:ext uri="{FF2B5EF4-FFF2-40B4-BE49-F238E27FC236}">
                <a16:creationId xmlns:a16="http://schemas.microsoft.com/office/drawing/2014/main" id="{C3C4A29F-C74B-0BDD-59EF-97F39BAE32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9804" y="457200"/>
            <a:ext cx="2895596" cy="1447798"/>
          </a:xfrm>
          <a:prstGeom prst="rect">
            <a:avLst/>
          </a:prstGeom>
        </p:spPr>
      </p:pic>
      <p:sp>
        <p:nvSpPr>
          <p:cNvPr id="7" name="Freeform: Shape 6">
            <a:extLst>
              <a:ext uri="{FF2B5EF4-FFF2-40B4-BE49-F238E27FC236}">
                <a16:creationId xmlns:a16="http://schemas.microsoft.com/office/drawing/2014/main" id="{A4AF95B3-2C8B-4756-2D28-0960701E1361}"/>
              </a:ext>
            </a:extLst>
          </p:cNvPr>
          <p:cNvSpPr/>
          <p:nvPr/>
        </p:nvSpPr>
        <p:spPr>
          <a:xfrm rot="21410428">
            <a:off x="5948516" y="2084321"/>
            <a:ext cx="2974258" cy="250606"/>
          </a:xfrm>
          <a:custGeom>
            <a:avLst/>
            <a:gdLst>
              <a:gd name="connsiteX0" fmla="*/ 0 w 2998839"/>
              <a:gd name="connsiteY0" fmla="*/ 19782 h 177098"/>
              <a:gd name="connsiteX1" fmla="*/ 265471 w 2998839"/>
              <a:gd name="connsiteY1" fmla="*/ 147602 h 177098"/>
              <a:gd name="connsiteX2" fmla="*/ 737420 w 2998839"/>
              <a:gd name="connsiteY2" fmla="*/ 118 h 177098"/>
              <a:gd name="connsiteX3" fmla="*/ 1150375 w 2998839"/>
              <a:gd name="connsiteY3" fmla="*/ 177098 h 177098"/>
              <a:gd name="connsiteX4" fmla="*/ 1661652 w 2998839"/>
              <a:gd name="connsiteY4" fmla="*/ 118 h 177098"/>
              <a:gd name="connsiteX5" fmla="*/ 2094271 w 2998839"/>
              <a:gd name="connsiteY5" fmla="*/ 167266 h 177098"/>
              <a:gd name="connsiteX6" fmla="*/ 2723536 w 2998839"/>
              <a:gd name="connsiteY6" fmla="*/ 98440 h 177098"/>
              <a:gd name="connsiteX7" fmla="*/ 2998839 w 2998839"/>
              <a:gd name="connsiteY7" fmla="*/ 137769 h 17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839" h="177098">
                <a:moveTo>
                  <a:pt x="0" y="19782"/>
                </a:moveTo>
                <a:cubicBezTo>
                  <a:pt x="71284" y="85330"/>
                  <a:pt x="142568" y="150879"/>
                  <a:pt x="265471" y="147602"/>
                </a:cubicBezTo>
                <a:cubicBezTo>
                  <a:pt x="388374" y="144325"/>
                  <a:pt x="589936" y="-4798"/>
                  <a:pt x="737420" y="118"/>
                </a:cubicBezTo>
                <a:cubicBezTo>
                  <a:pt x="884904" y="5034"/>
                  <a:pt x="996336" y="177098"/>
                  <a:pt x="1150375" y="177098"/>
                </a:cubicBezTo>
                <a:cubicBezTo>
                  <a:pt x="1304414" y="177098"/>
                  <a:pt x="1504336" y="1757"/>
                  <a:pt x="1661652" y="118"/>
                </a:cubicBezTo>
                <a:cubicBezTo>
                  <a:pt x="1818968" y="-1521"/>
                  <a:pt x="1917290" y="150879"/>
                  <a:pt x="2094271" y="167266"/>
                </a:cubicBezTo>
                <a:cubicBezTo>
                  <a:pt x="2271252" y="183653"/>
                  <a:pt x="2572775" y="103356"/>
                  <a:pt x="2723536" y="98440"/>
                </a:cubicBezTo>
                <a:cubicBezTo>
                  <a:pt x="2874297" y="93524"/>
                  <a:pt x="2975897" y="129575"/>
                  <a:pt x="2998839" y="137769"/>
                </a:cubicBezTo>
              </a:path>
            </a:pathLst>
          </a:custGeom>
          <a:solidFill>
            <a:schemeClr val="tx1"/>
          </a:solidFill>
          <a:scene3d>
            <a:camera prst="orthographicFront">
              <a:rot lat="3000000" lon="0" rev="1068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C51187AF-F00C-4C53-0CD9-20CC612F63A7}"/>
              </a:ext>
            </a:extLst>
          </p:cNvPr>
          <p:cNvSpPr/>
          <p:nvPr/>
        </p:nvSpPr>
        <p:spPr>
          <a:xfrm rot="5400000">
            <a:off x="3733799" y="4343404"/>
            <a:ext cx="4419602" cy="152400"/>
          </a:xfrm>
          <a:custGeom>
            <a:avLst/>
            <a:gdLst>
              <a:gd name="connsiteX0" fmla="*/ 0 w 2998839"/>
              <a:gd name="connsiteY0" fmla="*/ 19782 h 177098"/>
              <a:gd name="connsiteX1" fmla="*/ 265471 w 2998839"/>
              <a:gd name="connsiteY1" fmla="*/ 147602 h 177098"/>
              <a:gd name="connsiteX2" fmla="*/ 737420 w 2998839"/>
              <a:gd name="connsiteY2" fmla="*/ 118 h 177098"/>
              <a:gd name="connsiteX3" fmla="*/ 1150375 w 2998839"/>
              <a:gd name="connsiteY3" fmla="*/ 177098 h 177098"/>
              <a:gd name="connsiteX4" fmla="*/ 1661652 w 2998839"/>
              <a:gd name="connsiteY4" fmla="*/ 118 h 177098"/>
              <a:gd name="connsiteX5" fmla="*/ 2094271 w 2998839"/>
              <a:gd name="connsiteY5" fmla="*/ 167266 h 177098"/>
              <a:gd name="connsiteX6" fmla="*/ 2723536 w 2998839"/>
              <a:gd name="connsiteY6" fmla="*/ 98440 h 177098"/>
              <a:gd name="connsiteX7" fmla="*/ 2998839 w 2998839"/>
              <a:gd name="connsiteY7" fmla="*/ 137769 h 17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839" h="177098">
                <a:moveTo>
                  <a:pt x="0" y="19782"/>
                </a:moveTo>
                <a:cubicBezTo>
                  <a:pt x="71284" y="85330"/>
                  <a:pt x="142568" y="150879"/>
                  <a:pt x="265471" y="147602"/>
                </a:cubicBezTo>
                <a:cubicBezTo>
                  <a:pt x="388374" y="144325"/>
                  <a:pt x="589936" y="-4798"/>
                  <a:pt x="737420" y="118"/>
                </a:cubicBezTo>
                <a:cubicBezTo>
                  <a:pt x="884904" y="5034"/>
                  <a:pt x="996336" y="177098"/>
                  <a:pt x="1150375" y="177098"/>
                </a:cubicBezTo>
                <a:cubicBezTo>
                  <a:pt x="1304414" y="177098"/>
                  <a:pt x="1504336" y="1757"/>
                  <a:pt x="1661652" y="118"/>
                </a:cubicBezTo>
                <a:cubicBezTo>
                  <a:pt x="1818968" y="-1521"/>
                  <a:pt x="1917290" y="150879"/>
                  <a:pt x="2094271" y="167266"/>
                </a:cubicBezTo>
                <a:cubicBezTo>
                  <a:pt x="2271252" y="183653"/>
                  <a:pt x="2572775" y="103356"/>
                  <a:pt x="2723536" y="98440"/>
                </a:cubicBezTo>
                <a:cubicBezTo>
                  <a:pt x="2874297" y="93524"/>
                  <a:pt x="2975897" y="129575"/>
                  <a:pt x="2998839" y="137769"/>
                </a:cubicBezTo>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1F10F65-41F8-78D7-912D-3108DCAC0E7A}"/>
              </a:ext>
            </a:extLst>
          </p:cNvPr>
          <p:cNvSpPr/>
          <p:nvPr/>
        </p:nvSpPr>
        <p:spPr>
          <a:xfrm rot="21410428">
            <a:off x="5980472" y="3678968"/>
            <a:ext cx="2974258" cy="250606"/>
          </a:xfrm>
          <a:custGeom>
            <a:avLst/>
            <a:gdLst>
              <a:gd name="connsiteX0" fmla="*/ 0 w 2998839"/>
              <a:gd name="connsiteY0" fmla="*/ 19782 h 177098"/>
              <a:gd name="connsiteX1" fmla="*/ 265471 w 2998839"/>
              <a:gd name="connsiteY1" fmla="*/ 147602 h 177098"/>
              <a:gd name="connsiteX2" fmla="*/ 737420 w 2998839"/>
              <a:gd name="connsiteY2" fmla="*/ 118 h 177098"/>
              <a:gd name="connsiteX3" fmla="*/ 1150375 w 2998839"/>
              <a:gd name="connsiteY3" fmla="*/ 177098 h 177098"/>
              <a:gd name="connsiteX4" fmla="*/ 1661652 w 2998839"/>
              <a:gd name="connsiteY4" fmla="*/ 118 h 177098"/>
              <a:gd name="connsiteX5" fmla="*/ 2094271 w 2998839"/>
              <a:gd name="connsiteY5" fmla="*/ 167266 h 177098"/>
              <a:gd name="connsiteX6" fmla="*/ 2723536 w 2998839"/>
              <a:gd name="connsiteY6" fmla="*/ 98440 h 177098"/>
              <a:gd name="connsiteX7" fmla="*/ 2998839 w 2998839"/>
              <a:gd name="connsiteY7" fmla="*/ 137769 h 17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839" h="177098">
                <a:moveTo>
                  <a:pt x="0" y="19782"/>
                </a:moveTo>
                <a:cubicBezTo>
                  <a:pt x="71284" y="85330"/>
                  <a:pt x="142568" y="150879"/>
                  <a:pt x="265471" y="147602"/>
                </a:cubicBezTo>
                <a:cubicBezTo>
                  <a:pt x="388374" y="144325"/>
                  <a:pt x="589936" y="-4798"/>
                  <a:pt x="737420" y="118"/>
                </a:cubicBezTo>
                <a:cubicBezTo>
                  <a:pt x="884904" y="5034"/>
                  <a:pt x="996336" y="177098"/>
                  <a:pt x="1150375" y="177098"/>
                </a:cubicBezTo>
                <a:cubicBezTo>
                  <a:pt x="1304414" y="177098"/>
                  <a:pt x="1504336" y="1757"/>
                  <a:pt x="1661652" y="118"/>
                </a:cubicBezTo>
                <a:cubicBezTo>
                  <a:pt x="1818968" y="-1521"/>
                  <a:pt x="1917290" y="150879"/>
                  <a:pt x="2094271" y="167266"/>
                </a:cubicBezTo>
                <a:cubicBezTo>
                  <a:pt x="2271252" y="183653"/>
                  <a:pt x="2572775" y="103356"/>
                  <a:pt x="2723536" y="98440"/>
                </a:cubicBezTo>
                <a:cubicBezTo>
                  <a:pt x="2874297" y="93524"/>
                  <a:pt x="2975897" y="129575"/>
                  <a:pt x="2998839" y="137769"/>
                </a:cubicBezTo>
              </a:path>
            </a:pathLst>
          </a:custGeom>
          <a:solidFill>
            <a:schemeClr val="tx1"/>
          </a:solidFill>
          <a:scene3d>
            <a:camera prst="orthographicFront">
              <a:rot lat="3000000" lon="0" rev="1068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452954D-28B8-C583-6652-470B8425D5CB}"/>
              </a:ext>
            </a:extLst>
          </p:cNvPr>
          <p:cNvSpPr/>
          <p:nvPr/>
        </p:nvSpPr>
        <p:spPr>
          <a:xfrm>
            <a:off x="6096271" y="2362200"/>
            <a:ext cx="2742929" cy="1295400"/>
          </a:xfrm>
          <a:prstGeom prst="roundRect">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u="sng" dirty="0"/>
              <a:t>References</a:t>
            </a:r>
          </a:p>
          <a:p>
            <a:r>
              <a:rPr lang="en-US" dirty="0">
                <a:latin typeface="Calibri" panose="020F0502020204030204" pitchFamily="34" charset="0"/>
                <a:cs typeface="Calibri" panose="020F0502020204030204" pitchFamily="34" charset="0"/>
              </a:rPr>
              <a:t>2 Chronicles 29:15, 30:5-6, 30:22, 29:4-5, 29:11, 32:6-8</a:t>
            </a:r>
          </a:p>
        </p:txBody>
      </p:sp>
      <p:sp>
        <p:nvSpPr>
          <p:cNvPr id="11" name="TextBox 10">
            <a:extLst>
              <a:ext uri="{FF2B5EF4-FFF2-40B4-BE49-F238E27FC236}">
                <a16:creationId xmlns:a16="http://schemas.microsoft.com/office/drawing/2014/main" id="{170F2507-A709-8F7C-CA8D-5FBAE18B3DC5}"/>
              </a:ext>
            </a:extLst>
          </p:cNvPr>
          <p:cNvSpPr txBox="1"/>
          <p:nvPr/>
        </p:nvSpPr>
        <p:spPr>
          <a:xfrm>
            <a:off x="6128227" y="3864854"/>
            <a:ext cx="2742929" cy="2585323"/>
          </a:xfrm>
          <a:prstGeom prst="rect">
            <a:avLst/>
          </a:prstGeom>
          <a:noFill/>
        </p:spPr>
        <p:txBody>
          <a:bodyPr wrap="square" rtlCol="0">
            <a:spAutoFit/>
          </a:bodyPr>
          <a:lstStyle/>
          <a:p>
            <a:r>
              <a:rPr lang="en-US" sz="1600" b="1" i="0" dirty="0">
                <a:effectLst/>
                <a:latin typeface="system-ui"/>
              </a:rPr>
              <a:t>“</a:t>
            </a:r>
            <a:r>
              <a:rPr lang="en-US" sz="1600" b="1" i="0" baseline="30000" dirty="0">
                <a:effectLst/>
                <a:latin typeface="system-ui"/>
              </a:rPr>
              <a:t>22 </a:t>
            </a:r>
            <a:r>
              <a:rPr lang="en-US" sz="1600" b="0" i="0" dirty="0">
                <a:effectLst/>
                <a:latin typeface="system-ui"/>
              </a:rPr>
              <a:t>And Hezekiah spoke encouragingly to all the Levites who showed good skill in the service of the </a:t>
            </a:r>
            <a:r>
              <a:rPr lang="en-US" sz="1600" b="0" i="0" cap="small" dirty="0">
                <a:effectLst/>
                <a:latin typeface="system-ui"/>
              </a:rPr>
              <a:t>Lord</a:t>
            </a:r>
            <a:r>
              <a:rPr lang="en-US" sz="1600" b="0" i="0" dirty="0">
                <a:effectLst/>
                <a:latin typeface="system-ui"/>
              </a:rPr>
              <a:t>. So they ate the food of the festival for seven days, sacrificing peace offerings and giving thanks to the </a:t>
            </a:r>
            <a:r>
              <a:rPr lang="en-US" sz="1600" b="0" i="0" cap="small" dirty="0">
                <a:effectLst/>
                <a:latin typeface="system-ui"/>
              </a:rPr>
              <a:t>Lord</a:t>
            </a:r>
            <a:r>
              <a:rPr lang="en-US" sz="1600" b="0" i="0" dirty="0">
                <a:effectLst/>
                <a:latin typeface="system-ui"/>
              </a:rPr>
              <a:t>, the God of their fathers.”</a:t>
            </a:r>
          </a:p>
          <a:p>
            <a:pPr algn="r"/>
            <a:r>
              <a:rPr lang="en-US" sz="1600" b="1" dirty="0">
                <a:effectLst/>
                <a:latin typeface="Calibri" panose="020F0502020204030204" pitchFamily="34" charset="0"/>
                <a:ea typeface="Calibri" panose="020F0502020204030204" pitchFamily="34" charset="0"/>
                <a:cs typeface="Times New Roman" panose="02020603050405020304" pitchFamily="18" charset="0"/>
              </a:rPr>
              <a:t>2 Chronicles 30:22</a:t>
            </a:r>
            <a:r>
              <a:rPr lang="en-US" sz="1600" b="1" dirty="0">
                <a:latin typeface="Calibri" panose="020F0502020204030204" pitchFamily="34" charset="0"/>
                <a:ea typeface="Calibri" panose="020F0502020204030204" pitchFamily="34" charset="0"/>
                <a:cs typeface="Times New Roman" panose="02020603050405020304" pitchFamily="18" charset="0"/>
              </a:rPr>
              <a:t>, ESV</a:t>
            </a:r>
            <a:endParaRPr lang="en-US" sz="1600" dirty="0"/>
          </a:p>
        </p:txBody>
      </p:sp>
    </p:spTree>
    <p:extLst>
      <p:ext uri="{BB962C8B-B14F-4D97-AF65-F5344CB8AC3E}">
        <p14:creationId xmlns:p14="http://schemas.microsoft.com/office/powerpoint/2010/main" val="149282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1041 - Light The Fire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599" y="1066800"/>
            <a:ext cx="5702985" cy="5257800"/>
          </a:xfrm>
        </p:spPr>
        <p:txBody>
          <a:bodyPr>
            <a:noAutofit/>
          </a:bodyPr>
          <a:lstStyle/>
          <a:p>
            <a:pPr marL="514350" indent="-514350">
              <a:buFont typeface="+mj-lt"/>
              <a:buAutoNum type="arabicPeriod"/>
            </a:pPr>
            <a:r>
              <a:rPr lang="en-US" sz="3200" dirty="0">
                <a:latin typeface="Calibri" panose="020F0502020204030204" pitchFamily="34" charset="0"/>
                <a:cs typeface="Calibri" panose="020F0502020204030204" pitchFamily="34" charset="0"/>
              </a:rPr>
              <a:t>Leaders decide to follow the Lord themselves.</a:t>
            </a:r>
            <a:endParaRPr lang="en-US" sz="2400" dirty="0">
              <a:latin typeface="Calibri" panose="020F0502020204030204" pitchFamily="34" charset="0"/>
              <a:cs typeface="Calibri" panose="020F0502020204030204" pitchFamily="34" charset="0"/>
            </a:endParaRPr>
          </a:p>
          <a:p>
            <a:pPr marL="514350" indent="-514350">
              <a:buFont typeface="+mj-lt"/>
              <a:buAutoNum type="arabicPeriod"/>
            </a:pPr>
            <a:r>
              <a:rPr lang="en-US" sz="3200" dirty="0">
                <a:latin typeface="Calibri" panose="020F0502020204030204" pitchFamily="34" charset="0"/>
                <a:cs typeface="Calibri" panose="020F0502020204030204" pitchFamily="34" charset="0"/>
              </a:rPr>
              <a:t>Leaders get others involved in the service of the Lord.</a:t>
            </a:r>
          </a:p>
          <a:p>
            <a:pPr marL="514350" indent="-514350">
              <a:buFont typeface="+mj-lt"/>
              <a:buAutoNum type="arabicPeriod"/>
            </a:pPr>
            <a:r>
              <a:rPr lang="en-US" sz="3200" dirty="0">
                <a:latin typeface="Calibri" panose="020F0502020204030204" pitchFamily="34" charset="0"/>
                <a:cs typeface="Calibri" panose="020F0502020204030204" pitchFamily="34" charset="0"/>
              </a:rPr>
              <a:t>Leaders show themselves in times of crises.</a:t>
            </a:r>
          </a:p>
          <a:p>
            <a:pPr marL="747713" lvl="1" indent="-273050"/>
            <a:r>
              <a:rPr lang="en-US" sz="3000" dirty="0">
                <a:latin typeface="Calibri" panose="020F0502020204030204" pitchFamily="34" charset="0"/>
                <a:cs typeface="Calibri" panose="020F0502020204030204" pitchFamily="34" charset="0"/>
              </a:rPr>
              <a:t>Good leaders trust in God.</a:t>
            </a:r>
          </a:p>
          <a:p>
            <a:pPr marL="747713" lvl="1" indent="-273050"/>
            <a:r>
              <a:rPr lang="en-US" sz="3000" dirty="0">
                <a:latin typeface="Calibri" panose="020F0502020204030204" pitchFamily="34" charset="0"/>
                <a:cs typeface="Calibri" panose="020F0502020204030204" pitchFamily="34" charset="0"/>
              </a:rPr>
              <a:t>Good leaders make wise decisions.</a:t>
            </a:r>
          </a:p>
          <a:p>
            <a:pPr marL="747713" lvl="1" indent="-273050"/>
            <a:r>
              <a:rPr lang="en-US" sz="3000" dirty="0">
                <a:latin typeface="Calibri" panose="020F0502020204030204" pitchFamily="34" charset="0"/>
                <a:cs typeface="Calibri" panose="020F0502020204030204" pitchFamily="34" charset="0"/>
              </a:rPr>
              <a:t>Even good leaders fail at times.  </a:t>
            </a:r>
          </a:p>
        </p:txBody>
      </p:sp>
      <p:sp>
        <p:nvSpPr>
          <p:cNvPr id="3" name="Title 2"/>
          <p:cNvSpPr>
            <a:spLocks noGrp="1"/>
          </p:cNvSpPr>
          <p:nvPr>
            <p:ph type="title"/>
          </p:nvPr>
        </p:nvSpPr>
        <p:spPr>
          <a:xfrm>
            <a:off x="228600" y="152400"/>
            <a:ext cx="5562600" cy="762000"/>
          </a:xfrm>
        </p:spPr>
        <p:txBody>
          <a:bodyPr>
            <a:normAutofit/>
          </a:bodyPr>
          <a:lstStyle/>
          <a:p>
            <a:r>
              <a:rPr lang="en-US" b="1" u="sng" dirty="0"/>
              <a:t>Lessons in Leadership</a:t>
            </a:r>
          </a:p>
        </p:txBody>
      </p:sp>
      <p:pic>
        <p:nvPicPr>
          <p:cNvPr id="4" name="Picture 3">
            <a:extLst>
              <a:ext uri="{FF2B5EF4-FFF2-40B4-BE49-F238E27FC236}">
                <a16:creationId xmlns:a16="http://schemas.microsoft.com/office/drawing/2014/main" id="{C3C4A29F-C74B-0BDD-59EF-97F39BAE32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9804" y="457200"/>
            <a:ext cx="2895596" cy="1447798"/>
          </a:xfrm>
          <a:prstGeom prst="rect">
            <a:avLst/>
          </a:prstGeom>
        </p:spPr>
      </p:pic>
      <p:sp>
        <p:nvSpPr>
          <p:cNvPr id="7" name="Freeform: Shape 6">
            <a:extLst>
              <a:ext uri="{FF2B5EF4-FFF2-40B4-BE49-F238E27FC236}">
                <a16:creationId xmlns:a16="http://schemas.microsoft.com/office/drawing/2014/main" id="{A4AF95B3-2C8B-4756-2D28-0960701E1361}"/>
              </a:ext>
            </a:extLst>
          </p:cNvPr>
          <p:cNvSpPr/>
          <p:nvPr/>
        </p:nvSpPr>
        <p:spPr>
          <a:xfrm rot="21410428">
            <a:off x="5948516" y="2084321"/>
            <a:ext cx="2974258" cy="250606"/>
          </a:xfrm>
          <a:custGeom>
            <a:avLst/>
            <a:gdLst>
              <a:gd name="connsiteX0" fmla="*/ 0 w 2998839"/>
              <a:gd name="connsiteY0" fmla="*/ 19782 h 177098"/>
              <a:gd name="connsiteX1" fmla="*/ 265471 w 2998839"/>
              <a:gd name="connsiteY1" fmla="*/ 147602 h 177098"/>
              <a:gd name="connsiteX2" fmla="*/ 737420 w 2998839"/>
              <a:gd name="connsiteY2" fmla="*/ 118 h 177098"/>
              <a:gd name="connsiteX3" fmla="*/ 1150375 w 2998839"/>
              <a:gd name="connsiteY3" fmla="*/ 177098 h 177098"/>
              <a:gd name="connsiteX4" fmla="*/ 1661652 w 2998839"/>
              <a:gd name="connsiteY4" fmla="*/ 118 h 177098"/>
              <a:gd name="connsiteX5" fmla="*/ 2094271 w 2998839"/>
              <a:gd name="connsiteY5" fmla="*/ 167266 h 177098"/>
              <a:gd name="connsiteX6" fmla="*/ 2723536 w 2998839"/>
              <a:gd name="connsiteY6" fmla="*/ 98440 h 177098"/>
              <a:gd name="connsiteX7" fmla="*/ 2998839 w 2998839"/>
              <a:gd name="connsiteY7" fmla="*/ 137769 h 17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839" h="177098">
                <a:moveTo>
                  <a:pt x="0" y="19782"/>
                </a:moveTo>
                <a:cubicBezTo>
                  <a:pt x="71284" y="85330"/>
                  <a:pt x="142568" y="150879"/>
                  <a:pt x="265471" y="147602"/>
                </a:cubicBezTo>
                <a:cubicBezTo>
                  <a:pt x="388374" y="144325"/>
                  <a:pt x="589936" y="-4798"/>
                  <a:pt x="737420" y="118"/>
                </a:cubicBezTo>
                <a:cubicBezTo>
                  <a:pt x="884904" y="5034"/>
                  <a:pt x="996336" y="177098"/>
                  <a:pt x="1150375" y="177098"/>
                </a:cubicBezTo>
                <a:cubicBezTo>
                  <a:pt x="1304414" y="177098"/>
                  <a:pt x="1504336" y="1757"/>
                  <a:pt x="1661652" y="118"/>
                </a:cubicBezTo>
                <a:cubicBezTo>
                  <a:pt x="1818968" y="-1521"/>
                  <a:pt x="1917290" y="150879"/>
                  <a:pt x="2094271" y="167266"/>
                </a:cubicBezTo>
                <a:cubicBezTo>
                  <a:pt x="2271252" y="183653"/>
                  <a:pt x="2572775" y="103356"/>
                  <a:pt x="2723536" y="98440"/>
                </a:cubicBezTo>
                <a:cubicBezTo>
                  <a:pt x="2874297" y="93524"/>
                  <a:pt x="2975897" y="129575"/>
                  <a:pt x="2998839" y="137769"/>
                </a:cubicBezTo>
              </a:path>
            </a:pathLst>
          </a:custGeom>
          <a:solidFill>
            <a:schemeClr val="tx1"/>
          </a:solidFill>
          <a:scene3d>
            <a:camera prst="orthographicFront">
              <a:rot lat="3000000" lon="0" rev="1068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C51187AF-F00C-4C53-0CD9-20CC612F63A7}"/>
              </a:ext>
            </a:extLst>
          </p:cNvPr>
          <p:cNvSpPr/>
          <p:nvPr/>
        </p:nvSpPr>
        <p:spPr>
          <a:xfrm rot="5400000">
            <a:off x="3733799" y="4343404"/>
            <a:ext cx="4419602" cy="152400"/>
          </a:xfrm>
          <a:custGeom>
            <a:avLst/>
            <a:gdLst>
              <a:gd name="connsiteX0" fmla="*/ 0 w 2998839"/>
              <a:gd name="connsiteY0" fmla="*/ 19782 h 177098"/>
              <a:gd name="connsiteX1" fmla="*/ 265471 w 2998839"/>
              <a:gd name="connsiteY1" fmla="*/ 147602 h 177098"/>
              <a:gd name="connsiteX2" fmla="*/ 737420 w 2998839"/>
              <a:gd name="connsiteY2" fmla="*/ 118 h 177098"/>
              <a:gd name="connsiteX3" fmla="*/ 1150375 w 2998839"/>
              <a:gd name="connsiteY3" fmla="*/ 177098 h 177098"/>
              <a:gd name="connsiteX4" fmla="*/ 1661652 w 2998839"/>
              <a:gd name="connsiteY4" fmla="*/ 118 h 177098"/>
              <a:gd name="connsiteX5" fmla="*/ 2094271 w 2998839"/>
              <a:gd name="connsiteY5" fmla="*/ 167266 h 177098"/>
              <a:gd name="connsiteX6" fmla="*/ 2723536 w 2998839"/>
              <a:gd name="connsiteY6" fmla="*/ 98440 h 177098"/>
              <a:gd name="connsiteX7" fmla="*/ 2998839 w 2998839"/>
              <a:gd name="connsiteY7" fmla="*/ 137769 h 17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839" h="177098">
                <a:moveTo>
                  <a:pt x="0" y="19782"/>
                </a:moveTo>
                <a:cubicBezTo>
                  <a:pt x="71284" y="85330"/>
                  <a:pt x="142568" y="150879"/>
                  <a:pt x="265471" y="147602"/>
                </a:cubicBezTo>
                <a:cubicBezTo>
                  <a:pt x="388374" y="144325"/>
                  <a:pt x="589936" y="-4798"/>
                  <a:pt x="737420" y="118"/>
                </a:cubicBezTo>
                <a:cubicBezTo>
                  <a:pt x="884904" y="5034"/>
                  <a:pt x="996336" y="177098"/>
                  <a:pt x="1150375" y="177098"/>
                </a:cubicBezTo>
                <a:cubicBezTo>
                  <a:pt x="1304414" y="177098"/>
                  <a:pt x="1504336" y="1757"/>
                  <a:pt x="1661652" y="118"/>
                </a:cubicBezTo>
                <a:cubicBezTo>
                  <a:pt x="1818968" y="-1521"/>
                  <a:pt x="1917290" y="150879"/>
                  <a:pt x="2094271" y="167266"/>
                </a:cubicBezTo>
                <a:cubicBezTo>
                  <a:pt x="2271252" y="183653"/>
                  <a:pt x="2572775" y="103356"/>
                  <a:pt x="2723536" y="98440"/>
                </a:cubicBezTo>
                <a:cubicBezTo>
                  <a:pt x="2874297" y="93524"/>
                  <a:pt x="2975897" y="129575"/>
                  <a:pt x="2998839" y="137769"/>
                </a:cubicBezTo>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1F10F65-41F8-78D7-912D-3108DCAC0E7A}"/>
              </a:ext>
            </a:extLst>
          </p:cNvPr>
          <p:cNvSpPr/>
          <p:nvPr/>
        </p:nvSpPr>
        <p:spPr>
          <a:xfrm rot="21410428">
            <a:off x="5980472" y="3678968"/>
            <a:ext cx="2974258" cy="250606"/>
          </a:xfrm>
          <a:custGeom>
            <a:avLst/>
            <a:gdLst>
              <a:gd name="connsiteX0" fmla="*/ 0 w 2998839"/>
              <a:gd name="connsiteY0" fmla="*/ 19782 h 177098"/>
              <a:gd name="connsiteX1" fmla="*/ 265471 w 2998839"/>
              <a:gd name="connsiteY1" fmla="*/ 147602 h 177098"/>
              <a:gd name="connsiteX2" fmla="*/ 737420 w 2998839"/>
              <a:gd name="connsiteY2" fmla="*/ 118 h 177098"/>
              <a:gd name="connsiteX3" fmla="*/ 1150375 w 2998839"/>
              <a:gd name="connsiteY3" fmla="*/ 177098 h 177098"/>
              <a:gd name="connsiteX4" fmla="*/ 1661652 w 2998839"/>
              <a:gd name="connsiteY4" fmla="*/ 118 h 177098"/>
              <a:gd name="connsiteX5" fmla="*/ 2094271 w 2998839"/>
              <a:gd name="connsiteY5" fmla="*/ 167266 h 177098"/>
              <a:gd name="connsiteX6" fmla="*/ 2723536 w 2998839"/>
              <a:gd name="connsiteY6" fmla="*/ 98440 h 177098"/>
              <a:gd name="connsiteX7" fmla="*/ 2998839 w 2998839"/>
              <a:gd name="connsiteY7" fmla="*/ 137769 h 17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839" h="177098">
                <a:moveTo>
                  <a:pt x="0" y="19782"/>
                </a:moveTo>
                <a:cubicBezTo>
                  <a:pt x="71284" y="85330"/>
                  <a:pt x="142568" y="150879"/>
                  <a:pt x="265471" y="147602"/>
                </a:cubicBezTo>
                <a:cubicBezTo>
                  <a:pt x="388374" y="144325"/>
                  <a:pt x="589936" y="-4798"/>
                  <a:pt x="737420" y="118"/>
                </a:cubicBezTo>
                <a:cubicBezTo>
                  <a:pt x="884904" y="5034"/>
                  <a:pt x="996336" y="177098"/>
                  <a:pt x="1150375" y="177098"/>
                </a:cubicBezTo>
                <a:cubicBezTo>
                  <a:pt x="1304414" y="177098"/>
                  <a:pt x="1504336" y="1757"/>
                  <a:pt x="1661652" y="118"/>
                </a:cubicBezTo>
                <a:cubicBezTo>
                  <a:pt x="1818968" y="-1521"/>
                  <a:pt x="1917290" y="150879"/>
                  <a:pt x="2094271" y="167266"/>
                </a:cubicBezTo>
                <a:cubicBezTo>
                  <a:pt x="2271252" y="183653"/>
                  <a:pt x="2572775" y="103356"/>
                  <a:pt x="2723536" y="98440"/>
                </a:cubicBezTo>
                <a:cubicBezTo>
                  <a:pt x="2874297" y="93524"/>
                  <a:pt x="2975897" y="129575"/>
                  <a:pt x="2998839" y="137769"/>
                </a:cubicBezTo>
              </a:path>
            </a:pathLst>
          </a:custGeom>
          <a:solidFill>
            <a:schemeClr val="tx1"/>
          </a:solidFill>
          <a:scene3d>
            <a:camera prst="orthographicFront">
              <a:rot lat="3000000" lon="0" rev="1068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452954D-28B8-C583-6652-470B8425D5CB}"/>
              </a:ext>
            </a:extLst>
          </p:cNvPr>
          <p:cNvSpPr/>
          <p:nvPr/>
        </p:nvSpPr>
        <p:spPr>
          <a:xfrm>
            <a:off x="6064043" y="2362200"/>
            <a:ext cx="2907619" cy="1295400"/>
          </a:xfrm>
          <a:prstGeom prst="roundRect">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u="sng" dirty="0"/>
              <a:t>References</a:t>
            </a:r>
          </a:p>
          <a:p>
            <a:r>
              <a:rPr lang="en-US" dirty="0">
                <a:latin typeface="Calibri" panose="020F0502020204030204" pitchFamily="34" charset="0"/>
                <a:cs typeface="Calibri" panose="020F0502020204030204" pitchFamily="34" charset="0"/>
              </a:rPr>
              <a:t>Daniel 4:30, 2 Chronicles 32:2-8, 2 Kings 19:10, 20:1, 2 Chronicles 32:25-26 </a:t>
            </a:r>
          </a:p>
        </p:txBody>
      </p:sp>
      <p:sp>
        <p:nvSpPr>
          <p:cNvPr id="11" name="TextBox 10">
            <a:extLst>
              <a:ext uri="{FF2B5EF4-FFF2-40B4-BE49-F238E27FC236}">
                <a16:creationId xmlns:a16="http://schemas.microsoft.com/office/drawing/2014/main" id="{170F2507-A709-8F7C-CA8D-5FBAE18B3DC5}"/>
              </a:ext>
            </a:extLst>
          </p:cNvPr>
          <p:cNvSpPr txBox="1"/>
          <p:nvPr/>
        </p:nvSpPr>
        <p:spPr>
          <a:xfrm>
            <a:off x="6128227" y="3864854"/>
            <a:ext cx="2742929" cy="2554545"/>
          </a:xfrm>
          <a:prstGeom prst="rect">
            <a:avLst/>
          </a:prstGeom>
          <a:noFill/>
        </p:spPr>
        <p:txBody>
          <a:bodyPr wrap="square" rtlCol="0">
            <a:spAutoFit/>
          </a:bodyPr>
          <a:lstStyle/>
          <a:p>
            <a:r>
              <a:rPr lang="en-US" u="sng" baseline="30000" dirty="0">
                <a:hlinkClick r:id="rId3"/>
              </a:rPr>
              <a:t>8</a:t>
            </a:r>
            <a:r>
              <a:rPr lang="en-US" dirty="0"/>
              <a:t>With him is an arm of flesh, but with us is the LORD our God, to help us and to fight our battles." And the people took confidence from the words of Hezekiah king of Judah.</a:t>
            </a:r>
          </a:p>
          <a:p>
            <a:pPr algn="r"/>
            <a:r>
              <a:rPr lang="en-US" sz="1600" b="1" dirty="0">
                <a:effectLst/>
                <a:latin typeface="Calibri" panose="020F0502020204030204" pitchFamily="34" charset="0"/>
                <a:ea typeface="Calibri" panose="020F0502020204030204" pitchFamily="34" charset="0"/>
                <a:cs typeface="Times New Roman" panose="02020603050405020304" pitchFamily="18" charset="0"/>
              </a:rPr>
              <a:t>2 Chronicles 32:8</a:t>
            </a:r>
            <a:r>
              <a:rPr lang="en-US" sz="1600" b="1" dirty="0">
                <a:latin typeface="Calibri" panose="020F0502020204030204" pitchFamily="34" charset="0"/>
                <a:ea typeface="Calibri" panose="020F0502020204030204" pitchFamily="34" charset="0"/>
                <a:cs typeface="Times New Roman" panose="02020603050405020304" pitchFamily="18" charset="0"/>
              </a:rPr>
              <a:t>, ESV</a:t>
            </a:r>
            <a:endParaRPr lang="en-US" sz="1600" dirty="0"/>
          </a:p>
        </p:txBody>
      </p:sp>
    </p:spTree>
    <p:extLst>
      <p:ext uri="{BB962C8B-B14F-4D97-AF65-F5344CB8AC3E}">
        <p14:creationId xmlns:p14="http://schemas.microsoft.com/office/powerpoint/2010/main" val="38191352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599" y="990600"/>
            <a:ext cx="5702985" cy="5715000"/>
          </a:xfrm>
        </p:spPr>
        <p:txBody>
          <a:bodyPr>
            <a:noAutofit/>
          </a:bodyPr>
          <a:lstStyle/>
          <a:p>
            <a:pPr marL="514350" indent="-514350">
              <a:buFont typeface="+mj-lt"/>
              <a:buAutoNum type="arabicPeriod"/>
            </a:pPr>
            <a:r>
              <a:rPr lang="en-US" sz="2400" dirty="0">
                <a:latin typeface="Calibri" panose="020F0502020204030204" pitchFamily="34" charset="0"/>
                <a:cs typeface="Calibri" panose="020F0502020204030204" pitchFamily="34" charset="0"/>
              </a:rPr>
              <a:t>Leaders – elders and fathers - decide first to follow the Lord.</a:t>
            </a:r>
          </a:p>
          <a:p>
            <a:pPr marL="747713" lvl="1" indent="-273050"/>
            <a:r>
              <a:rPr lang="en-US" sz="2200" dirty="0">
                <a:solidFill>
                  <a:schemeClr val="tx1"/>
                </a:solidFill>
                <a:latin typeface="Calibri" panose="020F0502020204030204" pitchFamily="34" charset="0"/>
                <a:cs typeface="Calibri" panose="020F0502020204030204" pitchFamily="34" charset="0"/>
              </a:rPr>
              <a:t>Why do we lose our young people?  Is it because they didn’t have the example of fathers putting God first?</a:t>
            </a:r>
          </a:p>
          <a:p>
            <a:pPr marL="514350" indent="-514350">
              <a:buFont typeface="+mj-lt"/>
              <a:buAutoNum type="arabicPeriod"/>
            </a:pPr>
            <a:r>
              <a:rPr lang="en-US" sz="2400" dirty="0">
                <a:latin typeface="Calibri" panose="020F0502020204030204" pitchFamily="34" charset="0"/>
                <a:cs typeface="Calibri" panose="020F0502020204030204" pitchFamily="34" charset="0"/>
              </a:rPr>
              <a:t>Leaders – elders and fathers - get others involved in the service of the Lord.  </a:t>
            </a:r>
          </a:p>
          <a:p>
            <a:pPr marL="747713" lvl="1" indent="-273050"/>
            <a:r>
              <a:rPr lang="en-US" sz="2200" dirty="0">
                <a:solidFill>
                  <a:schemeClr val="tx1"/>
                </a:solidFill>
                <a:latin typeface="Calibri" panose="020F0502020204030204" pitchFamily="34" charset="0"/>
                <a:cs typeface="Calibri" panose="020F0502020204030204" pitchFamily="34" charset="0"/>
              </a:rPr>
              <a:t>This includes giving instruction, reproof and encouragement.  </a:t>
            </a:r>
          </a:p>
          <a:p>
            <a:pPr marL="514350" indent="-514350">
              <a:buFont typeface="+mj-lt"/>
              <a:buAutoNum type="arabicPeriod"/>
            </a:pPr>
            <a:r>
              <a:rPr lang="en-US" sz="2400" dirty="0">
                <a:latin typeface="Calibri" panose="020F0502020204030204" pitchFamily="34" charset="0"/>
                <a:cs typeface="Calibri" panose="020F0502020204030204" pitchFamily="34" charset="0"/>
              </a:rPr>
              <a:t>Leaders – elders and fathers - show themselves in times of crises.</a:t>
            </a:r>
          </a:p>
          <a:p>
            <a:pPr marL="747713" lvl="1" indent="-273050"/>
            <a:r>
              <a:rPr lang="en-US" sz="2200" dirty="0">
                <a:solidFill>
                  <a:schemeClr val="tx1"/>
                </a:solidFill>
                <a:latin typeface="Calibri" panose="020F0502020204030204" pitchFamily="34" charset="0"/>
                <a:cs typeface="Calibri" panose="020F0502020204030204" pitchFamily="34" charset="0"/>
              </a:rPr>
              <a:t>Trust in the Lord.</a:t>
            </a:r>
          </a:p>
          <a:p>
            <a:pPr marL="747713" lvl="1" indent="-273050"/>
            <a:r>
              <a:rPr lang="en-US" sz="2200" dirty="0">
                <a:solidFill>
                  <a:schemeClr val="tx1"/>
                </a:solidFill>
                <a:latin typeface="Calibri" panose="020F0502020204030204" pitchFamily="34" charset="0"/>
                <a:cs typeface="Calibri" panose="020F0502020204030204" pitchFamily="34" charset="0"/>
              </a:rPr>
              <a:t>Make good decisions, and act.</a:t>
            </a:r>
          </a:p>
          <a:p>
            <a:pPr marL="747713" lvl="1" indent="-273050"/>
            <a:r>
              <a:rPr lang="en-US" sz="2200" dirty="0">
                <a:solidFill>
                  <a:schemeClr val="tx1"/>
                </a:solidFill>
                <a:latin typeface="Calibri" panose="020F0502020204030204" pitchFamily="34" charset="0"/>
                <a:cs typeface="Calibri" panose="020F0502020204030204" pitchFamily="34" charset="0"/>
              </a:rPr>
              <a:t>We will fail at times.  Don’t give up!!  </a:t>
            </a:r>
          </a:p>
        </p:txBody>
      </p:sp>
      <p:sp>
        <p:nvSpPr>
          <p:cNvPr id="3" name="Title 2"/>
          <p:cNvSpPr>
            <a:spLocks noGrp="1"/>
          </p:cNvSpPr>
          <p:nvPr>
            <p:ph type="title"/>
          </p:nvPr>
        </p:nvSpPr>
        <p:spPr>
          <a:xfrm>
            <a:off x="228600" y="152400"/>
            <a:ext cx="6096000" cy="669655"/>
          </a:xfrm>
        </p:spPr>
        <p:txBody>
          <a:bodyPr>
            <a:normAutofit/>
          </a:bodyPr>
          <a:lstStyle/>
          <a:p>
            <a:r>
              <a:rPr lang="en-US" sz="3600" b="1" u="sng" dirty="0"/>
              <a:t>Applications in Leadership</a:t>
            </a:r>
          </a:p>
        </p:txBody>
      </p:sp>
      <p:pic>
        <p:nvPicPr>
          <p:cNvPr id="4" name="Picture 3">
            <a:extLst>
              <a:ext uri="{FF2B5EF4-FFF2-40B4-BE49-F238E27FC236}">
                <a16:creationId xmlns:a16="http://schemas.microsoft.com/office/drawing/2014/main" id="{C3C4A29F-C74B-0BDD-59EF-97F39BAE32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9804" y="457200"/>
            <a:ext cx="2895596" cy="1447798"/>
          </a:xfrm>
          <a:prstGeom prst="rect">
            <a:avLst/>
          </a:prstGeom>
        </p:spPr>
      </p:pic>
      <p:sp>
        <p:nvSpPr>
          <p:cNvPr id="7" name="Freeform: Shape 6">
            <a:extLst>
              <a:ext uri="{FF2B5EF4-FFF2-40B4-BE49-F238E27FC236}">
                <a16:creationId xmlns:a16="http://schemas.microsoft.com/office/drawing/2014/main" id="{A4AF95B3-2C8B-4756-2D28-0960701E1361}"/>
              </a:ext>
            </a:extLst>
          </p:cNvPr>
          <p:cNvSpPr/>
          <p:nvPr/>
        </p:nvSpPr>
        <p:spPr>
          <a:xfrm rot="21410428">
            <a:off x="5948516" y="2084321"/>
            <a:ext cx="2974258" cy="250606"/>
          </a:xfrm>
          <a:custGeom>
            <a:avLst/>
            <a:gdLst>
              <a:gd name="connsiteX0" fmla="*/ 0 w 2998839"/>
              <a:gd name="connsiteY0" fmla="*/ 19782 h 177098"/>
              <a:gd name="connsiteX1" fmla="*/ 265471 w 2998839"/>
              <a:gd name="connsiteY1" fmla="*/ 147602 h 177098"/>
              <a:gd name="connsiteX2" fmla="*/ 737420 w 2998839"/>
              <a:gd name="connsiteY2" fmla="*/ 118 h 177098"/>
              <a:gd name="connsiteX3" fmla="*/ 1150375 w 2998839"/>
              <a:gd name="connsiteY3" fmla="*/ 177098 h 177098"/>
              <a:gd name="connsiteX4" fmla="*/ 1661652 w 2998839"/>
              <a:gd name="connsiteY4" fmla="*/ 118 h 177098"/>
              <a:gd name="connsiteX5" fmla="*/ 2094271 w 2998839"/>
              <a:gd name="connsiteY5" fmla="*/ 167266 h 177098"/>
              <a:gd name="connsiteX6" fmla="*/ 2723536 w 2998839"/>
              <a:gd name="connsiteY6" fmla="*/ 98440 h 177098"/>
              <a:gd name="connsiteX7" fmla="*/ 2998839 w 2998839"/>
              <a:gd name="connsiteY7" fmla="*/ 137769 h 17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839" h="177098">
                <a:moveTo>
                  <a:pt x="0" y="19782"/>
                </a:moveTo>
                <a:cubicBezTo>
                  <a:pt x="71284" y="85330"/>
                  <a:pt x="142568" y="150879"/>
                  <a:pt x="265471" y="147602"/>
                </a:cubicBezTo>
                <a:cubicBezTo>
                  <a:pt x="388374" y="144325"/>
                  <a:pt x="589936" y="-4798"/>
                  <a:pt x="737420" y="118"/>
                </a:cubicBezTo>
                <a:cubicBezTo>
                  <a:pt x="884904" y="5034"/>
                  <a:pt x="996336" y="177098"/>
                  <a:pt x="1150375" y="177098"/>
                </a:cubicBezTo>
                <a:cubicBezTo>
                  <a:pt x="1304414" y="177098"/>
                  <a:pt x="1504336" y="1757"/>
                  <a:pt x="1661652" y="118"/>
                </a:cubicBezTo>
                <a:cubicBezTo>
                  <a:pt x="1818968" y="-1521"/>
                  <a:pt x="1917290" y="150879"/>
                  <a:pt x="2094271" y="167266"/>
                </a:cubicBezTo>
                <a:cubicBezTo>
                  <a:pt x="2271252" y="183653"/>
                  <a:pt x="2572775" y="103356"/>
                  <a:pt x="2723536" y="98440"/>
                </a:cubicBezTo>
                <a:cubicBezTo>
                  <a:pt x="2874297" y="93524"/>
                  <a:pt x="2975897" y="129575"/>
                  <a:pt x="2998839" y="137769"/>
                </a:cubicBezTo>
              </a:path>
            </a:pathLst>
          </a:custGeom>
          <a:solidFill>
            <a:schemeClr val="tx1"/>
          </a:solidFill>
          <a:scene3d>
            <a:camera prst="orthographicFront">
              <a:rot lat="3000000" lon="0" rev="1068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C51187AF-F00C-4C53-0CD9-20CC612F63A7}"/>
              </a:ext>
            </a:extLst>
          </p:cNvPr>
          <p:cNvSpPr/>
          <p:nvPr/>
        </p:nvSpPr>
        <p:spPr>
          <a:xfrm rot="5400000">
            <a:off x="3733799" y="4343404"/>
            <a:ext cx="4419602" cy="152400"/>
          </a:xfrm>
          <a:custGeom>
            <a:avLst/>
            <a:gdLst>
              <a:gd name="connsiteX0" fmla="*/ 0 w 2998839"/>
              <a:gd name="connsiteY0" fmla="*/ 19782 h 177098"/>
              <a:gd name="connsiteX1" fmla="*/ 265471 w 2998839"/>
              <a:gd name="connsiteY1" fmla="*/ 147602 h 177098"/>
              <a:gd name="connsiteX2" fmla="*/ 737420 w 2998839"/>
              <a:gd name="connsiteY2" fmla="*/ 118 h 177098"/>
              <a:gd name="connsiteX3" fmla="*/ 1150375 w 2998839"/>
              <a:gd name="connsiteY3" fmla="*/ 177098 h 177098"/>
              <a:gd name="connsiteX4" fmla="*/ 1661652 w 2998839"/>
              <a:gd name="connsiteY4" fmla="*/ 118 h 177098"/>
              <a:gd name="connsiteX5" fmla="*/ 2094271 w 2998839"/>
              <a:gd name="connsiteY5" fmla="*/ 167266 h 177098"/>
              <a:gd name="connsiteX6" fmla="*/ 2723536 w 2998839"/>
              <a:gd name="connsiteY6" fmla="*/ 98440 h 177098"/>
              <a:gd name="connsiteX7" fmla="*/ 2998839 w 2998839"/>
              <a:gd name="connsiteY7" fmla="*/ 137769 h 17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839" h="177098">
                <a:moveTo>
                  <a:pt x="0" y="19782"/>
                </a:moveTo>
                <a:cubicBezTo>
                  <a:pt x="71284" y="85330"/>
                  <a:pt x="142568" y="150879"/>
                  <a:pt x="265471" y="147602"/>
                </a:cubicBezTo>
                <a:cubicBezTo>
                  <a:pt x="388374" y="144325"/>
                  <a:pt x="589936" y="-4798"/>
                  <a:pt x="737420" y="118"/>
                </a:cubicBezTo>
                <a:cubicBezTo>
                  <a:pt x="884904" y="5034"/>
                  <a:pt x="996336" y="177098"/>
                  <a:pt x="1150375" y="177098"/>
                </a:cubicBezTo>
                <a:cubicBezTo>
                  <a:pt x="1304414" y="177098"/>
                  <a:pt x="1504336" y="1757"/>
                  <a:pt x="1661652" y="118"/>
                </a:cubicBezTo>
                <a:cubicBezTo>
                  <a:pt x="1818968" y="-1521"/>
                  <a:pt x="1917290" y="150879"/>
                  <a:pt x="2094271" y="167266"/>
                </a:cubicBezTo>
                <a:cubicBezTo>
                  <a:pt x="2271252" y="183653"/>
                  <a:pt x="2572775" y="103356"/>
                  <a:pt x="2723536" y="98440"/>
                </a:cubicBezTo>
                <a:cubicBezTo>
                  <a:pt x="2874297" y="93524"/>
                  <a:pt x="2975897" y="129575"/>
                  <a:pt x="2998839" y="137769"/>
                </a:cubicBezTo>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1F10F65-41F8-78D7-912D-3108DCAC0E7A}"/>
              </a:ext>
            </a:extLst>
          </p:cNvPr>
          <p:cNvSpPr/>
          <p:nvPr/>
        </p:nvSpPr>
        <p:spPr>
          <a:xfrm rot="21410428">
            <a:off x="5980472" y="3678968"/>
            <a:ext cx="2974258" cy="250606"/>
          </a:xfrm>
          <a:custGeom>
            <a:avLst/>
            <a:gdLst>
              <a:gd name="connsiteX0" fmla="*/ 0 w 2998839"/>
              <a:gd name="connsiteY0" fmla="*/ 19782 h 177098"/>
              <a:gd name="connsiteX1" fmla="*/ 265471 w 2998839"/>
              <a:gd name="connsiteY1" fmla="*/ 147602 h 177098"/>
              <a:gd name="connsiteX2" fmla="*/ 737420 w 2998839"/>
              <a:gd name="connsiteY2" fmla="*/ 118 h 177098"/>
              <a:gd name="connsiteX3" fmla="*/ 1150375 w 2998839"/>
              <a:gd name="connsiteY3" fmla="*/ 177098 h 177098"/>
              <a:gd name="connsiteX4" fmla="*/ 1661652 w 2998839"/>
              <a:gd name="connsiteY4" fmla="*/ 118 h 177098"/>
              <a:gd name="connsiteX5" fmla="*/ 2094271 w 2998839"/>
              <a:gd name="connsiteY5" fmla="*/ 167266 h 177098"/>
              <a:gd name="connsiteX6" fmla="*/ 2723536 w 2998839"/>
              <a:gd name="connsiteY6" fmla="*/ 98440 h 177098"/>
              <a:gd name="connsiteX7" fmla="*/ 2998839 w 2998839"/>
              <a:gd name="connsiteY7" fmla="*/ 137769 h 17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839" h="177098">
                <a:moveTo>
                  <a:pt x="0" y="19782"/>
                </a:moveTo>
                <a:cubicBezTo>
                  <a:pt x="71284" y="85330"/>
                  <a:pt x="142568" y="150879"/>
                  <a:pt x="265471" y="147602"/>
                </a:cubicBezTo>
                <a:cubicBezTo>
                  <a:pt x="388374" y="144325"/>
                  <a:pt x="589936" y="-4798"/>
                  <a:pt x="737420" y="118"/>
                </a:cubicBezTo>
                <a:cubicBezTo>
                  <a:pt x="884904" y="5034"/>
                  <a:pt x="996336" y="177098"/>
                  <a:pt x="1150375" y="177098"/>
                </a:cubicBezTo>
                <a:cubicBezTo>
                  <a:pt x="1304414" y="177098"/>
                  <a:pt x="1504336" y="1757"/>
                  <a:pt x="1661652" y="118"/>
                </a:cubicBezTo>
                <a:cubicBezTo>
                  <a:pt x="1818968" y="-1521"/>
                  <a:pt x="1917290" y="150879"/>
                  <a:pt x="2094271" y="167266"/>
                </a:cubicBezTo>
                <a:cubicBezTo>
                  <a:pt x="2271252" y="183653"/>
                  <a:pt x="2572775" y="103356"/>
                  <a:pt x="2723536" y="98440"/>
                </a:cubicBezTo>
                <a:cubicBezTo>
                  <a:pt x="2874297" y="93524"/>
                  <a:pt x="2975897" y="129575"/>
                  <a:pt x="2998839" y="137769"/>
                </a:cubicBezTo>
              </a:path>
            </a:pathLst>
          </a:custGeom>
          <a:solidFill>
            <a:schemeClr val="tx1"/>
          </a:solidFill>
          <a:scene3d>
            <a:camera prst="orthographicFront">
              <a:rot lat="3000000" lon="0" rev="1068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452954D-28B8-C583-6652-470B8425D5CB}"/>
              </a:ext>
            </a:extLst>
          </p:cNvPr>
          <p:cNvSpPr/>
          <p:nvPr/>
        </p:nvSpPr>
        <p:spPr>
          <a:xfrm>
            <a:off x="6064043" y="2362200"/>
            <a:ext cx="2907619" cy="1295400"/>
          </a:xfrm>
          <a:prstGeom prst="roundRect">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u="sng" dirty="0"/>
              <a:t>References</a:t>
            </a:r>
          </a:p>
          <a:p>
            <a:r>
              <a:rPr lang="en-US" dirty="0">
                <a:latin typeface="Calibri" panose="020F0502020204030204" pitchFamily="34" charset="0"/>
                <a:cs typeface="Calibri" panose="020F0502020204030204" pitchFamily="34" charset="0"/>
              </a:rPr>
              <a:t>1 Peter 5:3-5, Titus 1:9, Hebrews 13:17, Eph. 6:10-18, Luke 5:15-16, Jer. 17:5-8</a:t>
            </a:r>
          </a:p>
        </p:txBody>
      </p:sp>
      <p:sp>
        <p:nvSpPr>
          <p:cNvPr id="11" name="TextBox 10">
            <a:extLst>
              <a:ext uri="{FF2B5EF4-FFF2-40B4-BE49-F238E27FC236}">
                <a16:creationId xmlns:a16="http://schemas.microsoft.com/office/drawing/2014/main" id="{170F2507-A709-8F7C-CA8D-5FBAE18B3DC5}"/>
              </a:ext>
            </a:extLst>
          </p:cNvPr>
          <p:cNvSpPr txBox="1"/>
          <p:nvPr/>
        </p:nvSpPr>
        <p:spPr>
          <a:xfrm>
            <a:off x="6128227" y="3864854"/>
            <a:ext cx="2742929" cy="2831544"/>
          </a:xfrm>
          <a:prstGeom prst="rect">
            <a:avLst/>
          </a:prstGeom>
          <a:noFill/>
        </p:spPr>
        <p:txBody>
          <a:bodyPr wrap="square" rtlCol="0">
            <a:spAutoFit/>
          </a:bodyPr>
          <a:lstStyle/>
          <a:p>
            <a:r>
              <a:rPr lang="en-US" b="1" i="0" dirty="0">
                <a:effectLst/>
                <a:latin typeface="system-ui"/>
              </a:rPr>
              <a:t>“</a:t>
            </a:r>
            <a:r>
              <a:rPr lang="en-US" b="1" i="0" baseline="30000" dirty="0">
                <a:effectLst/>
                <a:latin typeface="system-ui"/>
              </a:rPr>
              <a:t>17 </a:t>
            </a:r>
            <a:r>
              <a:rPr lang="en-US" b="0" i="0" dirty="0">
                <a:effectLst/>
                <a:latin typeface="system-ui"/>
              </a:rPr>
              <a:t>Obey your leaders and submit to them, for they are keeping watch over your souls, as those who will have to give an account. Let them do this with joy and not with groaning, for that would be of no advantage to you.”</a:t>
            </a:r>
          </a:p>
          <a:p>
            <a:pPr algn="r"/>
            <a:r>
              <a:rPr lang="en-US" sz="1600" dirty="0">
                <a:latin typeface="system-ui"/>
                <a:ea typeface="Calibri" panose="020F0502020204030204" pitchFamily="34" charset="0"/>
                <a:cs typeface="Times New Roman" panose="02020603050405020304" pitchFamily="18" charset="0"/>
              </a:rPr>
              <a:t>Hebrews 13:17, ESV</a:t>
            </a:r>
            <a:endParaRPr lang="en-US" sz="1600" dirty="0"/>
          </a:p>
        </p:txBody>
      </p:sp>
    </p:spTree>
    <p:extLst>
      <p:ext uri="{BB962C8B-B14F-4D97-AF65-F5344CB8AC3E}">
        <p14:creationId xmlns:p14="http://schemas.microsoft.com/office/powerpoint/2010/main" val="17270473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228 - The Christian's Welcome Home - Title</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228 - The Christian's Welcome Home - 1.1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228 - The Christian's Welcome Home - 1.2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228 - The Christian's Welcome Home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228 - The Christian's Welcome Home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228 - The Christian's Welcome Home - C.3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228 - The Christian's Welcome Home - 3.1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228 - The Christian's Welcome Home - 3.2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1041 - Light The Fire - C.3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228 - The Christian's Welcome Home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228 - The Christian's Welcome Home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228 - The Christian's Welcome Home - C.3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1041 - Light The Fire - 2.1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1041 - Light The Fire - 2.2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1041 - Light The Fire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spd="med">
    <p:wipe dir="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3520</TotalTime>
  <Words>971</Words>
  <Application>Microsoft Office PowerPoint</Application>
  <PresentationFormat>On-screen Show (4:3)</PresentationFormat>
  <Paragraphs>168</Paragraphs>
  <Slides>62</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Calibri</vt:lpstr>
      <vt:lpstr>Constantia</vt:lpstr>
      <vt:lpstr>system-ui</vt:lpstr>
      <vt:lpstr>Wingdings 2</vt:lpstr>
      <vt:lpstr>Paper</vt:lpstr>
      <vt:lpstr>1041 - Light The Fire - Title</vt:lpstr>
      <vt:lpstr>1041 - Light The Fire - 1.1</vt:lpstr>
      <vt:lpstr>1041 - Light The Fire - 1.2</vt:lpstr>
      <vt:lpstr>1041 - Light The Fire - C.1</vt:lpstr>
      <vt:lpstr>1041 - Light The Fire - C.2</vt:lpstr>
      <vt:lpstr>1041 - Light The Fire - C.3</vt:lpstr>
      <vt:lpstr>1041 - Light The Fire - 2.1</vt:lpstr>
      <vt:lpstr>1041 - Light The Fire - 2.2</vt:lpstr>
      <vt:lpstr>1041 - Light The Fire - C.1</vt:lpstr>
      <vt:lpstr>1041 - Light The Fire - C.2</vt:lpstr>
      <vt:lpstr>1041 - Light The Fire - C.3</vt:lpstr>
      <vt:lpstr>1019 - Sanctuary - Title</vt:lpstr>
      <vt:lpstr>1019 - Sanctuary - 1.1</vt:lpstr>
      <vt:lpstr>1019 - Sanctuary - 1.2</vt:lpstr>
      <vt:lpstr>1019 - Sanctuary - 1.3</vt:lpstr>
      <vt:lpstr>1019 - Sanctuary - 1.4</vt:lpstr>
      <vt:lpstr>1019 - Sanctuary - 1.5</vt:lpstr>
      <vt:lpstr>1019 - Sanctuary - 1.6</vt:lpstr>
      <vt:lpstr>1019 - Sanctuary - 1.7</vt:lpstr>
      <vt:lpstr>1019 - Sanctuary - 1.8</vt:lpstr>
      <vt:lpstr>1019 - Sanctuary - 1.9</vt:lpstr>
      <vt:lpstr>1019 - Sanctuary - 1.10</vt:lpstr>
      <vt:lpstr>1019 - Sanctuary - 2.1</vt:lpstr>
      <vt:lpstr>1019 - Sanctuary - 2.2</vt:lpstr>
      <vt:lpstr>1019 - Sanctuary - 2.3</vt:lpstr>
      <vt:lpstr>1019 - Sanctuary - 2.4</vt:lpstr>
      <vt:lpstr>1019 - Sanctuary - 2.5</vt:lpstr>
      <vt:lpstr>1019 - Sanctuary - 2.6</vt:lpstr>
      <vt:lpstr>1019 - Sanctuary - 2.7</vt:lpstr>
      <vt:lpstr>1019 - Sanctuary - 2.8</vt:lpstr>
      <vt:lpstr>1019 - Sanctuary - 2.9</vt:lpstr>
      <vt:lpstr>1019 - Sanctuary - 2.10</vt:lpstr>
      <vt:lpstr>696 - He Loves Me - Title</vt:lpstr>
      <vt:lpstr>696 - He Loves Me - 1.1</vt:lpstr>
      <vt:lpstr>696 - He Loves Me - 1.2</vt:lpstr>
      <vt:lpstr>696 - He Loves Me - C.1</vt:lpstr>
      <vt:lpstr>696 - He Loves Me - C.2</vt:lpstr>
      <vt:lpstr>696 - He Loves Me - 2.1</vt:lpstr>
      <vt:lpstr>696 - He Loves Me - 2.2</vt:lpstr>
      <vt:lpstr>696 - He Loves Me - C.1</vt:lpstr>
      <vt:lpstr>696 - He Loves Me - C.2</vt:lpstr>
      <vt:lpstr>696 - He Loves Me - 3.1</vt:lpstr>
      <vt:lpstr>696 - He Loves Me - 3.2</vt:lpstr>
      <vt:lpstr>696 - He Loves Me - C.1</vt:lpstr>
      <vt:lpstr>696 - He Loves Me - C.2</vt:lpstr>
      <vt:lpstr>PowerPoint Presentation</vt:lpstr>
      <vt:lpstr>Lessons in Leadership</vt:lpstr>
      <vt:lpstr>Lessons in Leadership</vt:lpstr>
      <vt:lpstr>Lessons in Leadership</vt:lpstr>
      <vt:lpstr>Lessons in Leadership</vt:lpstr>
      <vt:lpstr>Applications in Leadership</vt:lpstr>
      <vt:lpstr>228 - The Christian's Welcome Home - Title</vt:lpstr>
      <vt:lpstr>228 - The Christian's Welcome Home - 1.1</vt:lpstr>
      <vt:lpstr>228 - The Christian's Welcome Home - 1.2</vt:lpstr>
      <vt:lpstr>228 - The Christian's Welcome Home - C.1</vt:lpstr>
      <vt:lpstr>228 - The Christian's Welcome Home - C.2</vt:lpstr>
      <vt:lpstr>228 - The Christian's Welcome Home - C.3</vt:lpstr>
      <vt:lpstr>228 - The Christian's Welcome Home - 3.1</vt:lpstr>
      <vt:lpstr>228 - The Christian's Welcome Home - 3.2</vt:lpstr>
      <vt:lpstr>228 - The Christian's Welcome Home - C.1</vt:lpstr>
      <vt:lpstr>228 - The Christian's Welcome Home - C.2</vt:lpstr>
      <vt:lpstr>228 - The Christian's Welcome Home - C.3</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Men:  Two Worlds Apart</dc:title>
  <dc:creator>Ben</dc:creator>
  <cp:lastModifiedBy>Ben Holt</cp:lastModifiedBy>
  <cp:revision>13</cp:revision>
  <dcterms:created xsi:type="dcterms:W3CDTF">2011-07-31T02:02:38Z</dcterms:created>
  <dcterms:modified xsi:type="dcterms:W3CDTF">2022-11-06T14:58:02Z</dcterms:modified>
</cp:coreProperties>
</file>