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6" r:id="rId3"/>
    <p:sldId id="257" r:id="rId4"/>
    <p:sldId id="258" r:id="rId5"/>
    <p:sldId id="262" r:id="rId6"/>
    <p:sldId id="259" r:id="rId7"/>
    <p:sldId id="260" r:id="rId8"/>
    <p:sldId id="261" r:id="rId9"/>
    <p:sldId id="26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01"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11EE709-E688-42CE-B3E8-8A8A4E4E0CB3}" type="datetimeFigureOut">
              <a:rPr lang="en-US" smtClean="0"/>
              <a:t>10/25/2022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65CBA92-1C6B-4056-88A1-162E74A21874}" type="slidenum">
              <a:rPr lang="en-US" smtClean="0"/>
              <a:t>‹#›</a:t>
            </a:fld>
            <a:endParaRPr lang="en-US"/>
          </a:p>
        </p:txBody>
      </p:sp>
    </p:spTree>
    <p:extLst>
      <p:ext uri="{BB962C8B-B14F-4D97-AF65-F5344CB8AC3E}">
        <p14:creationId xmlns:p14="http://schemas.microsoft.com/office/powerpoint/2010/main" val="2167350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11EE709-E688-42CE-B3E8-8A8A4E4E0CB3}" type="datetimeFigureOut">
              <a:rPr lang="en-US" smtClean="0"/>
              <a:t>10/25/2022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65CBA92-1C6B-4056-88A1-162E74A21874}" type="slidenum">
              <a:rPr lang="en-US" smtClean="0"/>
              <a:t>‹#›</a:t>
            </a:fld>
            <a:endParaRPr lang="en-US"/>
          </a:p>
        </p:txBody>
      </p:sp>
    </p:spTree>
    <p:extLst>
      <p:ext uri="{BB962C8B-B14F-4D97-AF65-F5344CB8AC3E}">
        <p14:creationId xmlns:p14="http://schemas.microsoft.com/office/powerpoint/2010/main" val="3886249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11EE709-E688-42CE-B3E8-8A8A4E4E0CB3}" type="datetimeFigureOut">
              <a:rPr lang="en-US" smtClean="0"/>
              <a:t>10/25/2022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65CBA92-1C6B-4056-88A1-162E74A21874}" type="slidenum">
              <a:rPr lang="en-US" smtClean="0"/>
              <a:t>‹#›</a:t>
            </a:fld>
            <a:endParaRPr lang="en-US"/>
          </a:p>
        </p:txBody>
      </p:sp>
    </p:spTree>
    <p:extLst>
      <p:ext uri="{BB962C8B-B14F-4D97-AF65-F5344CB8AC3E}">
        <p14:creationId xmlns:p14="http://schemas.microsoft.com/office/powerpoint/2010/main" val="644903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11EE709-E688-42CE-B3E8-8A8A4E4E0CB3}" type="datetimeFigureOut">
              <a:rPr lang="en-US" smtClean="0"/>
              <a:t>10/25/2022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65CBA92-1C6B-4056-88A1-162E74A21874}" type="slidenum">
              <a:rPr lang="en-US" smtClean="0"/>
              <a:t>‹#›</a:t>
            </a:fld>
            <a:endParaRPr lang="en-US"/>
          </a:p>
        </p:txBody>
      </p:sp>
    </p:spTree>
    <p:extLst>
      <p:ext uri="{BB962C8B-B14F-4D97-AF65-F5344CB8AC3E}">
        <p14:creationId xmlns:p14="http://schemas.microsoft.com/office/powerpoint/2010/main" val="3100876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11EE709-E688-42CE-B3E8-8A8A4E4E0CB3}" type="datetimeFigureOut">
              <a:rPr lang="en-US" smtClean="0"/>
              <a:t>10/25/2022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65CBA92-1C6B-4056-88A1-162E74A21874}" type="slidenum">
              <a:rPr lang="en-US" smtClean="0"/>
              <a:t>‹#›</a:t>
            </a:fld>
            <a:endParaRPr lang="en-US"/>
          </a:p>
        </p:txBody>
      </p:sp>
    </p:spTree>
    <p:extLst>
      <p:ext uri="{BB962C8B-B14F-4D97-AF65-F5344CB8AC3E}">
        <p14:creationId xmlns:p14="http://schemas.microsoft.com/office/powerpoint/2010/main" val="3027603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11EE709-E688-42CE-B3E8-8A8A4E4E0CB3}" type="datetimeFigureOut">
              <a:rPr lang="en-US" smtClean="0"/>
              <a:t>10/25/2022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65CBA92-1C6B-4056-88A1-162E74A21874}" type="slidenum">
              <a:rPr lang="en-US" smtClean="0"/>
              <a:t>‹#›</a:t>
            </a:fld>
            <a:endParaRPr lang="en-US"/>
          </a:p>
        </p:txBody>
      </p:sp>
    </p:spTree>
    <p:extLst>
      <p:ext uri="{BB962C8B-B14F-4D97-AF65-F5344CB8AC3E}">
        <p14:creationId xmlns:p14="http://schemas.microsoft.com/office/powerpoint/2010/main" val="2513547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811EE709-E688-42CE-B3E8-8A8A4E4E0CB3}" type="datetimeFigureOut">
              <a:rPr lang="en-US" smtClean="0"/>
              <a:t>10/25/2022</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C65CBA92-1C6B-4056-88A1-162E74A21874}" type="slidenum">
              <a:rPr lang="en-US" smtClean="0"/>
              <a:t>‹#›</a:t>
            </a:fld>
            <a:endParaRPr lang="en-US"/>
          </a:p>
        </p:txBody>
      </p:sp>
    </p:spTree>
    <p:extLst>
      <p:ext uri="{BB962C8B-B14F-4D97-AF65-F5344CB8AC3E}">
        <p14:creationId xmlns:p14="http://schemas.microsoft.com/office/powerpoint/2010/main" val="3191416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811EE709-E688-42CE-B3E8-8A8A4E4E0CB3}" type="datetimeFigureOut">
              <a:rPr lang="en-US" smtClean="0"/>
              <a:t>10/25/2022</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C65CBA92-1C6B-4056-88A1-162E74A21874}" type="slidenum">
              <a:rPr lang="en-US" smtClean="0"/>
              <a:t>‹#›</a:t>
            </a:fld>
            <a:endParaRPr lang="en-US"/>
          </a:p>
        </p:txBody>
      </p:sp>
    </p:spTree>
    <p:extLst>
      <p:ext uri="{BB962C8B-B14F-4D97-AF65-F5344CB8AC3E}">
        <p14:creationId xmlns:p14="http://schemas.microsoft.com/office/powerpoint/2010/main" val="3903845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811EE709-E688-42CE-B3E8-8A8A4E4E0CB3}" type="datetimeFigureOut">
              <a:rPr lang="en-US" smtClean="0"/>
              <a:t>10/25/2022</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C65CBA92-1C6B-4056-88A1-162E74A21874}" type="slidenum">
              <a:rPr lang="en-US" smtClean="0"/>
              <a:t>‹#›</a:t>
            </a:fld>
            <a:endParaRPr lang="en-US"/>
          </a:p>
        </p:txBody>
      </p:sp>
    </p:spTree>
    <p:extLst>
      <p:ext uri="{BB962C8B-B14F-4D97-AF65-F5344CB8AC3E}">
        <p14:creationId xmlns:p14="http://schemas.microsoft.com/office/powerpoint/2010/main" val="3266072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11EE709-E688-42CE-B3E8-8A8A4E4E0CB3}" type="datetimeFigureOut">
              <a:rPr lang="en-US" smtClean="0"/>
              <a:t>10/25/2022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65CBA92-1C6B-4056-88A1-162E74A21874}" type="slidenum">
              <a:rPr lang="en-US" smtClean="0"/>
              <a:t>‹#›</a:t>
            </a:fld>
            <a:endParaRPr lang="en-US"/>
          </a:p>
        </p:txBody>
      </p:sp>
    </p:spTree>
    <p:extLst>
      <p:ext uri="{BB962C8B-B14F-4D97-AF65-F5344CB8AC3E}">
        <p14:creationId xmlns:p14="http://schemas.microsoft.com/office/powerpoint/2010/main" val="2675497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11EE709-E688-42CE-B3E8-8A8A4E4E0CB3}" type="datetimeFigureOut">
              <a:rPr lang="en-US" smtClean="0"/>
              <a:t>10/25/2022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65CBA92-1C6B-4056-88A1-162E74A21874}" type="slidenum">
              <a:rPr lang="en-US" smtClean="0"/>
              <a:t>‹#›</a:t>
            </a:fld>
            <a:endParaRPr lang="en-US"/>
          </a:p>
        </p:txBody>
      </p:sp>
    </p:spTree>
    <p:extLst>
      <p:ext uri="{BB962C8B-B14F-4D97-AF65-F5344CB8AC3E}">
        <p14:creationId xmlns:p14="http://schemas.microsoft.com/office/powerpoint/2010/main" val="3266130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684" y="0"/>
            <a:ext cx="5388589" cy="104370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684" y="1450109"/>
            <a:ext cx="5508661" cy="54078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a:extLst>
              <a:ext uri="{FF2B5EF4-FFF2-40B4-BE49-F238E27FC236}">
                <a16:creationId xmlns:a16="http://schemas.microsoft.com/office/drawing/2014/main" id="{B056D60C-A4B6-5665-87C0-77FBA0348330}"/>
              </a:ext>
            </a:extLst>
          </p:cNvPr>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5185967" y="-974726"/>
            <a:ext cx="4511914" cy="4761635"/>
          </a:xfrm>
          <a:prstGeom prst="rect">
            <a:avLst/>
          </a:prstGeom>
          <a:effectLst>
            <a:softEdge rad="1270000"/>
          </a:effectLst>
        </p:spPr>
      </p:pic>
    </p:spTree>
    <p:extLst>
      <p:ext uri="{BB962C8B-B14F-4D97-AF65-F5344CB8AC3E}">
        <p14:creationId xmlns:p14="http://schemas.microsoft.com/office/powerpoint/2010/main" val="2289749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biblestudytools.com/esv/matthew/13-7.html" TargetMode="External"/><Relationship Id="rId3" Type="http://schemas.openxmlformats.org/officeDocument/2006/relationships/hyperlink" Target="https://www.biblestudytools.com/esv/matthew/13-2.html" TargetMode="External"/><Relationship Id="rId7" Type="http://schemas.openxmlformats.org/officeDocument/2006/relationships/hyperlink" Target="https://www.biblestudytools.com/esv/matthew/13-6.html" TargetMode="External"/><Relationship Id="rId12" Type="http://schemas.openxmlformats.org/officeDocument/2006/relationships/image" Target="../media/image4.jpeg"/><Relationship Id="rId2" Type="http://schemas.openxmlformats.org/officeDocument/2006/relationships/hyperlink" Target="https://www.biblestudytools.com/esv/matthew/13-1.html" TargetMode="External"/><Relationship Id="rId1" Type="http://schemas.openxmlformats.org/officeDocument/2006/relationships/slideLayout" Target="../slideLayouts/slideLayout2.xml"/><Relationship Id="rId6" Type="http://schemas.openxmlformats.org/officeDocument/2006/relationships/hyperlink" Target="https://www.biblestudytools.com/esv/matthew/13-5.html" TargetMode="External"/><Relationship Id="rId11" Type="http://schemas.openxmlformats.org/officeDocument/2006/relationships/hyperlink" Target="https://www.biblestudytools.com/esv/matthew/13-22.html" TargetMode="External"/><Relationship Id="rId5" Type="http://schemas.openxmlformats.org/officeDocument/2006/relationships/hyperlink" Target="https://www.biblestudytools.com/esv/matthew/13-4.html" TargetMode="External"/><Relationship Id="rId10" Type="http://schemas.openxmlformats.org/officeDocument/2006/relationships/hyperlink" Target="https://www.biblestudytools.com/esv/matthew/13-9.html" TargetMode="External"/><Relationship Id="rId4" Type="http://schemas.openxmlformats.org/officeDocument/2006/relationships/hyperlink" Target="https://www.biblestudytools.com/esv/matthew/13-3.html" TargetMode="External"/><Relationship Id="rId9" Type="http://schemas.openxmlformats.org/officeDocument/2006/relationships/hyperlink" Target="https://www.biblestudytools.com/esv/matthew/13-8.html"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000">
              <a:schemeClr val="tx1"/>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78DBC6-2D4E-C34D-A552-6A256801500D}"/>
              </a:ext>
            </a:extLst>
          </p:cNvPr>
          <p:cNvSpPr/>
          <p:nvPr/>
        </p:nvSpPr>
        <p:spPr>
          <a:xfrm>
            <a:off x="5262465" y="214603"/>
            <a:ext cx="3881535" cy="3433665"/>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3979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E8425-A9D1-353E-6A8D-5B8087B3B980}"/>
              </a:ext>
            </a:extLst>
          </p:cNvPr>
          <p:cNvSpPr>
            <a:spLocks noGrp="1"/>
          </p:cNvSpPr>
          <p:nvPr>
            <p:ph type="ctrTitle"/>
          </p:nvPr>
        </p:nvSpPr>
        <p:spPr>
          <a:xfrm>
            <a:off x="-1" y="4559523"/>
            <a:ext cx="9144001" cy="1236440"/>
          </a:xfrm>
          <a:noFill/>
        </p:spPr>
        <p:txBody>
          <a:bodyPr>
            <a:normAutofit/>
          </a:bodyPr>
          <a:lstStyle/>
          <a:p>
            <a:r>
              <a:rPr lang="en-US" sz="5200" b="1" dirty="0">
                <a:solidFill>
                  <a:srgbClr val="000099"/>
                </a:solidFill>
                <a:latin typeface="Dreaming Outloud Pro" panose="03050502040302030504" pitchFamily="66" charset="0"/>
                <a:cs typeface="Dreaming Outloud Pro" panose="03050502040302030504" pitchFamily="66" charset="0"/>
              </a:rPr>
              <a:t>Making Shipwreck of My Faith</a:t>
            </a:r>
          </a:p>
        </p:txBody>
      </p:sp>
      <p:sp>
        <p:nvSpPr>
          <p:cNvPr id="3" name="Subtitle 2">
            <a:extLst>
              <a:ext uri="{FF2B5EF4-FFF2-40B4-BE49-F238E27FC236}">
                <a16:creationId xmlns:a16="http://schemas.microsoft.com/office/drawing/2014/main" id="{C3DE4DB1-7A80-3CBF-2F54-5ED194056946}"/>
              </a:ext>
            </a:extLst>
          </p:cNvPr>
          <p:cNvSpPr>
            <a:spLocks noGrp="1"/>
          </p:cNvSpPr>
          <p:nvPr>
            <p:ph type="subTitle" idx="1"/>
          </p:nvPr>
        </p:nvSpPr>
        <p:spPr>
          <a:xfrm>
            <a:off x="0" y="6169187"/>
            <a:ext cx="9144000" cy="688812"/>
          </a:xfrm>
          <a:noFill/>
        </p:spPr>
        <p:txBody>
          <a:bodyPr>
            <a:noAutofit/>
          </a:bodyPr>
          <a:lstStyle/>
          <a:p>
            <a:r>
              <a:rPr lang="en-US" sz="2800" b="1" dirty="0">
                <a:solidFill>
                  <a:srgbClr val="000099"/>
                </a:solidFill>
                <a:latin typeface="Dreaming Outloud Pro" panose="03050502040302030504" pitchFamily="66" charset="0"/>
                <a:cs typeface="Dreaming Outloud Pro" panose="03050502040302030504" pitchFamily="66" charset="0"/>
              </a:rPr>
              <a:t>Church of Christ at Medina		October 30</a:t>
            </a:r>
            <a:r>
              <a:rPr lang="en-US" sz="2800" b="1" baseline="30000" dirty="0">
                <a:solidFill>
                  <a:srgbClr val="000099"/>
                </a:solidFill>
                <a:latin typeface="Dreaming Outloud Pro" panose="03050502040302030504" pitchFamily="66" charset="0"/>
                <a:cs typeface="Dreaming Outloud Pro" panose="03050502040302030504" pitchFamily="66" charset="0"/>
              </a:rPr>
              <a:t>th</a:t>
            </a:r>
            <a:r>
              <a:rPr lang="en-US" sz="2800" b="1" dirty="0">
                <a:solidFill>
                  <a:srgbClr val="000099"/>
                </a:solidFill>
                <a:latin typeface="Dreaming Outloud Pro" panose="03050502040302030504" pitchFamily="66" charset="0"/>
                <a:cs typeface="Dreaming Outloud Pro" panose="03050502040302030504" pitchFamily="66" charset="0"/>
              </a:rPr>
              <a:t>, 2022</a:t>
            </a:r>
          </a:p>
        </p:txBody>
      </p:sp>
      <p:pic>
        <p:nvPicPr>
          <p:cNvPr id="4" name="Picture 3">
            <a:extLst>
              <a:ext uri="{FF2B5EF4-FFF2-40B4-BE49-F238E27FC236}">
                <a16:creationId xmlns:a16="http://schemas.microsoft.com/office/drawing/2014/main" id="{86E3082A-65BD-1D3C-34F9-D9A52C13C51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 y="1"/>
            <a:ext cx="9143979" cy="4239482"/>
          </a:xfrm>
          <a:prstGeom prst="rect">
            <a:avLst/>
          </a:prstGeom>
        </p:spPr>
      </p:pic>
      <p:sp>
        <p:nvSpPr>
          <p:cNvPr id="9" name="Rectangle 8">
            <a:extLst>
              <a:ext uri="{FF2B5EF4-FFF2-40B4-BE49-F238E27FC236}">
                <a16:creationId xmlns:a16="http://schemas.microsoft.com/office/drawing/2014/main" id="{714CEF0E-5843-4407-9EDB-BF7B96FA8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508937" y="-269455"/>
            <a:ext cx="126124" cy="914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67770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E8425-A9D1-353E-6A8D-5B8087B3B980}"/>
              </a:ext>
            </a:extLst>
          </p:cNvPr>
          <p:cNvSpPr>
            <a:spLocks noGrp="1"/>
          </p:cNvSpPr>
          <p:nvPr>
            <p:ph type="title"/>
          </p:nvPr>
        </p:nvSpPr>
        <p:spPr>
          <a:xfrm>
            <a:off x="14684" y="1"/>
            <a:ext cx="6012892" cy="634482"/>
          </a:xfrm>
        </p:spPr>
        <p:txBody>
          <a:bodyPr vert="horz" lIns="91440" tIns="45720" rIns="91440" bIns="45720" rtlCol="0" anchor="b">
            <a:noAutofit/>
          </a:bodyPr>
          <a:lstStyle/>
          <a:p>
            <a:r>
              <a:rPr lang="en-US" sz="3200" b="1" dirty="0">
                <a:ln w="0"/>
                <a:solidFill>
                  <a:srgbClr val="000099"/>
                </a:solidFill>
                <a:effectLst>
                  <a:outerShdw blurRad="38100" dist="25400" dir="5400000" algn="ctr" rotWithShape="0">
                    <a:srgbClr val="6E747A">
                      <a:alpha val="43000"/>
                    </a:srgbClr>
                  </a:outerShdw>
                </a:effectLst>
                <a:latin typeface="Dreaming Outloud Pro" panose="03050502040302030504" pitchFamily="66" charset="0"/>
                <a:cs typeface="Dreaming Outloud Pro" panose="03050502040302030504" pitchFamily="66" charset="0"/>
              </a:rPr>
              <a:t>Making Shipwreck of My Faith</a:t>
            </a:r>
          </a:p>
        </p:txBody>
      </p:sp>
      <p:sp>
        <p:nvSpPr>
          <p:cNvPr id="3" name="Subtitle 2">
            <a:extLst>
              <a:ext uri="{FF2B5EF4-FFF2-40B4-BE49-F238E27FC236}">
                <a16:creationId xmlns:a16="http://schemas.microsoft.com/office/drawing/2014/main" id="{C3DE4DB1-7A80-3CBF-2F54-5ED194056946}"/>
              </a:ext>
            </a:extLst>
          </p:cNvPr>
          <p:cNvSpPr>
            <a:spLocks noGrp="1"/>
          </p:cNvSpPr>
          <p:nvPr>
            <p:ph idx="1"/>
          </p:nvPr>
        </p:nvSpPr>
        <p:spPr>
          <a:xfrm>
            <a:off x="14684" y="942393"/>
            <a:ext cx="5508661" cy="5915608"/>
          </a:xfrm>
        </p:spPr>
        <p:txBody>
          <a:bodyPr vert="horz" lIns="91440" tIns="45720" rIns="91440" bIns="45720" rtlCol="0">
            <a:normAutofit/>
          </a:bodyPr>
          <a:lstStyle/>
          <a:p>
            <a:pPr marL="457200" indent="-457200">
              <a:buFont typeface="+mj-lt"/>
              <a:buAutoNum type="arabicPeriod"/>
            </a:pPr>
            <a:r>
              <a:rPr lang="en-US" sz="3200" dirty="0">
                <a:solidFill>
                  <a:srgbClr val="000099"/>
                </a:solidFill>
                <a:latin typeface="Dreaming Outloud Pro" panose="03050502040302030504" pitchFamily="66" charset="0"/>
                <a:cs typeface="Dreaming Outloud Pro" panose="03050502040302030504" pitchFamily="66" charset="0"/>
              </a:rPr>
              <a:t>Paul’s charge to Timothy included…</a:t>
            </a:r>
          </a:p>
          <a:p>
            <a:pPr lvl="1"/>
            <a:r>
              <a:rPr lang="en-US" sz="2800" dirty="0">
                <a:solidFill>
                  <a:srgbClr val="000099"/>
                </a:solidFill>
                <a:latin typeface="Dreaming Outloud Pro" panose="03050502040302030504" pitchFamily="66" charset="0"/>
                <a:cs typeface="Dreaming Outloud Pro" panose="03050502040302030504" pitchFamily="66" charset="0"/>
              </a:rPr>
              <a:t>Wage the good warfare</a:t>
            </a:r>
          </a:p>
          <a:p>
            <a:pPr lvl="1"/>
            <a:r>
              <a:rPr lang="en-US" sz="2800" dirty="0">
                <a:solidFill>
                  <a:srgbClr val="000099"/>
                </a:solidFill>
                <a:latin typeface="Dreaming Outloud Pro" panose="03050502040302030504" pitchFamily="66" charset="0"/>
                <a:cs typeface="Dreaming Outloud Pro" panose="03050502040302030504" pitchFamily="66" charset="0"/>
              </a:rPr>
              <a:t>Hold Faith</a:t>
            </a:r>
          </a:p>
          <a:p>
            <a:pPr lvl="1"/>
            <a:r>
              <a:rPr lang="en-US" sz="2800" dirty="0">
                <a:solidFill>
                  <a:srgbClr val="000099"/>
                </a:solidFill>
                <a:latin typeface="Dreaming Outloud Pro" panose="03050502040302030504" pitchFamily="66" charset="0"/>
                <a:cs typeface="Dreaming Outloud Pro" panose="03050502040302030504" pitchFamily="66" charset="0"/>
              </a:rPr>
              <a:t>Hold a Good Conscience</a:t>
            </a:r>
          </a:p>
          <a:p>
            <a:pPr marL="457200" indent="-457200">
              <a:buFont typeface="+mj-lt"/>
              <a:buAutoNum type="arabicPeriod"/>
            </a:pPr>
            <a:r>
              <a:rPr lang="en-US" sz="3200" dirty="0">
                <a:solidFill>
                  <a:srgbClr val="000099"/>
                </a:solidFill>
                <a:latin typeface="Dreaming Outloud Pro" panose="03050502040302030504" pitchFamily="66" charset="0"/>
                <a:cs typeface="Dreaming Outloud Pro" panose="03050502040302030504" pitchFamily="66" charset="0"/>
              </a:rPr>
              <a:t>Some men – Hymenaeus and Alexander to be specific – thrust aside these things which led to a shipwreck of faith!</a:t>
            </a:r>
          </a:p>
        </p:txBody>
      </p:sp>
      <p:cxnSp>
        <p:nvCxnSpPr>
          <p:cNvPr id="6" name="Straight Connector 5">
            <a:extLst>
              <a:ext uri="{FF2B5EF4-FFF2-40B4-BE49-F238E27FC236}">
                <a16:creationId xmlns:a16="http://schemas.microsoft.com/office/drawing/2014/main" id="{A5DD8D37-6747-1B79-AFD3-18A9BF74DAA3}"/>
              </a:ext>
            </a:extLst>
          </p:cNvPr>
          <p:cNvCxnSpPr/>
          <p:nvPr/>
        </p:nvCxnSpPr>
        <p:spPr>
          <a:xfrm>
            <a:off x="33345" y="709127"/>
            <a:ext cx="5486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8A658AE-DE98-DC8E-02ED-D0CC76093474}"/>
              </a:ext>
            </a:extLst>
          </p:cNvPr>
          <p:cNvSpPr txBox="1"/>
          <p:nvPr/>
        </p:nvSpPr>
        <p:spPr>
          <a:xfrm>
            <a:off x="5812971" y="3233928"/>
            <a:ext cx="3316345" cy="1015663"/>
          </a:xfrm>
          <a:prstGeom prst="rect">
            <a:avLst/>
          </a:prstGeom>
          <a:noFill/>
        </p:spPr>
        <p:txBody>
          <a:bodyPr wrap="square" rtlCol="0">
            <a:spAutoFit/>
          </a:bodyPr>
          <a:lstStyle/>
          <a:p>
            <a:r>
              <a:rPr lang="en-US" sz="2000" b="1" u="sng" dirty="0">
                <a:latin typeface="Dreaming Outloud Pro" panose="03050502040302030504" pitchFamily="66" charset="0"/>
                <a:cs typeface="Dreaming Outloud Pro" panose="03050502040302030504" pitchFamily="66" charset="0"/>
              </a:rPr>
              <a:t>References</a:t>
            </a:r>
          </a:p>
          <a:p>
            <a:r>
              <a:rPr lang="en-US" sz="2000" b="1" dirty="0">
                <a:latin typeface="Dreaming Outloud Pro" panose="03050502040302030504" pitchFamily="66" charset="0"/>
                <a:cs typeface="Dreaming Outloud Pro" panose="03050502040302030504" pitchFamily="66" charset="0"/>
              </a:rPr>
              <a:t>1 Timothy 1:18-20, 1 Cor. 4:1-2, 2 Tim. 1:13, Rom. 1:18ff</a:t>
            </a:r>
          </a:p>
        </p:txBody>
      </p:sp>
      <p:pic>
        <p:nvPicPr>
          <p:cNvPr id="8" name="Picture 7">
            <a:extLst>
              <a:ext uri="{FF2B5EF4-FFF2-40B4-BE49-F238E27FC236}">
                <a16:creationId xmlns:a16="http://schemas.microsoft.com/office/drawing/2014/main" id="{F62F52A2-672F-05BB-C5A3-401EF4E647C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12971" y="4353822"/>
            <a:ext cx="3331029" cy="2498272"/>
          </a:xfrm>
          <a:prstGeom prst="rect">
            <a:avLst/>
          </a:prstGeom>
        </p:spPr>
      </p:pic>
    </p:spTree>
    <p:extLst>
      <p:ext uri="{BB962C8B-B14F-4D97-AF65-F5344CB8AC3E}">
        <p14:creationId xmlns:p14="http://schemas.microsoft.com/office/powerpoint/2010/main" val="2315733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E8425-A9D1-353E-6A8D-5B8087B3B980}"/>
              </a:ext>
            </a:extLst>
          </p:cNvPr>
          <p:cNvSpPr>
            <a:spLocks noGrp="1"/>
          </p:cNvSpPr>
          <p:nvPr>
            <p:ph type="title"/>
          </p:nvPr>
        </p:nvSpPr>
        <p:spPr>
          <a:xfrm>
            <a:off x="14684" y="1"/>
            <a:ext cx="5505061" cy="634482"/>
          </a:xfrm>
        </p:spPr>
        <p:txBody>
          <a:bodyPr vert="horz" lIns="91440" tIns="45720" rIns="91440" bIns="45720" rtlCol="0" anchor="b">
            <a:noAutofit/>
          </a:bodyPr>
          <a:lstStyle/>
          <a:p>
            <a:r>
              <a:rPr lang="en-US" sz="3200" b="1" dirty="0">
                <a:ln w="0"/>
                <a:solidFill>
                  <a:srgbClr val="000099"/>
                </a:solidFill>
                <a:effectLst>
                  <a:outerShdw blurRad="38100" dist="25400" dir="5400000" algn="ctr" rotWithShape="0">
                    <a:srgbClr val="6E747A">
                      <a:alpha val="43000"/>
                    </a:srgbClr>
                  </a:outerShdw>
                </a:effectLst>
                <a:latin typeface="Dreaming Outloud Pro" panose="03050502040302030504" pitchFamily="66" charset="0"/>
                <a:cs typeface="Dreaming Outloud Pro" panose="03050502040302030504" pitchFamily="66" charset="0"/>
              </a:rPr>
              <a:t>Choking the Seed</a:t>
            </a:r>
          </a:p>
        </p:txBody>
      </p:sp>
      <p:sp>
        <p:nvSpPr>
          <p:cNvPr id="3" name="Subtitle 2">
            <a:extLst>
              <a:ext uri="{FF2B5EF4-FFF2-40B4-BE49-F238E27FC236}">
                <a16:creationId xmlns:a16="http://schemas.microsoft.com/office/drawing/2014/main" id="{C3DE4DB1-7A80-3CBF-2F54-5ED194056946}"/>
              </a:ext>
            </a:extLst>
          </p:cNvPr>
          <p:cNvSpPr>
            <a:spLocks noGrp="1"/>
          </p:cNvSpPr>
          <p:nvPr>
            <p:ph idx="1"/>
          </p:nvPr>
        </p:nvSpPr>
        <p:spPr>
          <a:xfrm>
            <a:off x="0" y="825138"/>
            <a:ext cx="5508661" cy="6032861"/>
          </a:xfrm>
        </p:spPr>
        <p:txBody>
          <a:bodyPr vert="horz" lIns="91440" tIns="45720" rIns="91440" bIns="45720" rtlCol="0">
            <a:normAutofit lnSpcReduction="10000"/>
          </a:bodyPr>
          <a:lstStyle/>
          <a:p>
            <a:pPr marL="0" indent="0" algn="l">
              <a:buNone/>
            </a:pPr>
            <a:r>
              <a:rPr lang="en-US" sz="2000" b="0" i="0" baseline="30000" dirty="0">
                <a:solidFill>
                  <a:srgbClr val="000000"/>
                </a:solidFill>
                <a:effectLst/>
                <a:latin typeface="Segoe UI" panose="020B0502040204020203" pitchFamily="34" charset="0"/>
                <a:cs typeface="Segoe UI" panose="020B0502040204020203" pitchFamily="34" charset="0"/>
                <a:hlinkClick r:id="rId2"/>
              </a:rPr>
              <a:t>1</a:t>
            </a:r>
            <a:r>
              <a:rPr lang="en-US" sz="2000" b="0" i="0" dirty="0">
                <a:solidFill>
                  <a:srgbClr val="000000"/>
                </a:solidFill>
                <a:effectLst/>
                <a:latin typeface="Segoe UI" panose="020B0502040204020203" pitchFamily="34" charset="0"/>
                <a:cs typeface="Segoe UI" panose="020B0502040204020203" pitchFamily="34" charset="0"/>
              </a:rPr>
              <a:t>That same day Jesus went out of the house and sat beside the sea. </a:t>
            </a:r>
            <a:r>
              <a:rPr lang="en-US" sz="2000" baseline="30000" dirty="0">
                <a:solidFill>
                  <a:srgbClr val="000000"/>
                </a:solidFill>
                <a:latin typeface="Segoe UI" panose="020B0502040204020203" pitchFamily="34" charset="0"/>
                <a:cs typeface="Segoe UI" panose="020B0502040204020203" pitchFamily="34" charset="0"/>
                <a:hlinkClick r:id="rId3">
                  <a:extLst>
                    <a:ext uri="{A12FA001-AC4F-418D-AE19-62706E023703}">
                      <ahyp:hlinkClr xmlns:ahyp="http://schemas.microsoft.com/office/drawing/2018/hyperlinkcolor" val="tx"/>
                    </a:ext>
                  </a:extLst>
                </a:hlinkClick>
              </a:rPr>
              <a:t>2</a:t>
            </a:r>
            <a:r>
              <a:rPr lang="en-US" sz="2000" b="0" i="0" dirty="0">
                <a:solidFill>
                  <a:srgbClr val="000000"/>
                </a:solidFill>
                <a:effectLst/>
                <a:latin typeface="Segoe UI" panose="020B0502040204020203" pitchFamily="34" charset="0"/>
                <a:cs typeface="Segoe UI" panose="020B0502040204020203" pitchFamily="34" charset="0"/>
              </a:rPr>
              <a:t>And great crowds gathered about him, so that he got into a boat and sat down. And the whole crowd stood on the beach. </a:t>
            </a:r>
            <a:r>
              <a:rPr lang="en-US" sz="2000" baseline="30000" dirty="0">
                <a:solidFill>
                  <a:srgbClr val="000000"/>
                </a:solidFill>
                <a:latin typeface="Segoe UI" panose="020B0502040204020203" pitchFamily="34" charset="0"/>
                <a:cs typeface="Segoe UI" panose="020B0502040204020203" pitchFamily="34" charset="0"/>
                <a:hlinkClick r:id="rId4">
                  <a:extLst>
                    <a:ext uri="{A12FA001-AC4F-418D-AE19-62706E023703}">
                      <ahyp:hlinkClr xmlns:ahyp="http://schemas.microsoft.com/office/drawing/2018/hyperlinkcolor" val="tx"/>
                    </a:ext>
                  </a:extLst>
                </a:hlinkClick>
              </a:rPr>
              <a:t>3</a:t>
            </a:r>
            <a:r>
              <a:rPr lang="en-US" sz="2000" b="0" i="0" dirty="0">
                <a:solidFill>
                  <a:srgbClr val="000000"/>
                </a:solidFill>
                <a:effectLst/>
                <a:latin typeface="Segoe UI" panose="020B0502040204020203" pitchFamily="34" charset="0"/>
                <a:cs typeface="Segoe UI" panose="020B0502040204020203" pitchFamily="34" charset="0"/>
              </a:rPr>
              <a:t>And he told them many things in parables, saying: "A </a:t>
            </a:r>
            <a:r>
              <a:rPr lang="en-US" sz="2000" b="0" i="0" dirty="0" err="1">
                <a:solidFill>
                  <a:srgbClr val="000000"/>
                </a:solidFill>
                <a:effectLst/>
                <a:latin typeface="Segoe UI" panose="020B0502040204020203" pitchFamily="34" charset="0"/>
                <a:cs typeface="Segoe UI" panose="020B0502040204020203" pitchFamily="34" charset="0"/>
              </a:rPr>
              <a:t>sower</a:t>
            </a:r>
            <a:r>
              <a:rPr lang="en-US" sz="2000" b="0" i="0" dirty="0">
                <a:solidFill>
                  <a:srgbClr val="000000"/>
                </a:solidFill>
                <a:effectLst/>
                <a:latin typeface="Segoe UI" panose="020B0502040204020203" pitchFamily="34" charset="0"/>
                <a:cs typeface="Segoe UI" panose="020B0502040204020203" pitchFamily="34" charset="0"/>
              </a:rPr>
              <a:t> went out to sow. </a:t>
            </a:r>
            <a:r>
              <a:rPr lang="en-US" sz="2000" baseline="30000" dirty="0">
                <a:solidFill>
                  <a:srgbClr val="000000"/>
                </a:solidFill>
                <a:latin typeface="Segoe UI" panose="020B0502040204020203" pitchFamily="34" charset="0"/>
                <a:cs typeface="Segoe UI" panose="020B0502040204020203" pitchFamily="34" charset="0"/>
                <a:hlinkClick r:id="rId5">
                  <a:extLst>
                    <a:ext uri="{A12FA001-AC4F-418D-AE19-62706E023703}">
                      <ahyp:hlinkClr xmlns:ahyp="http://schemas.microsoft.com/office/drawing/2018/hyperlinkcolor" val="tx"/>
                    </a:ext>
                  </a:extLst>
                </a:hlinkClick>
              </a:rPr>
              <a:t>4</a:t>
            </a:r>
            <a:r>
              <a:rPr lang="en-US" sz="2000" b="0" i="0" dirty="0">
                <a:solidFill>
                  <a:srgbClr val="000000"/>
                </a:solidFill>
                <a:effectLst/>
                <a:latin typeface="Segoe UI" panose="020B0502040204020203" pitchFamily="34" charset="0"/>
                <a:cs typeface="Segoe UI" panose="020B0502040204020203" pitchFamily="34" charset="0"/>
              </a:rPr>
              <a:t>And as he sowed, some seeds fell along the path, and the birds came and devoured them. </a:t>
            </a:r>
            <a:r>
              <a:rPr lang="en-US" sz="2000" baseline="30000" dirty="0">
                <a:solidFill>
                  <a:srgbClr val="000000"/>
                </a:solidFill>
                <a:latin typeface="Segoe UI" panose="020B0502040204020203" pitchFamily="34" charset="0"/>
                <a:cs typeface="Segoe UI" panose="020B0502040204020203" pitchFamily="34" charset="0"/>
                <a:hlinkClick r:id="rId6">
                  <a:extLst>
                    <a:ext uri="{A12FA001-AC4F-418D-AE19-62706E023703}">
                      <ahyp:hlinkClr xmlns:ahyp="http://schemas.microsoft.com/office/drawing/2018/hyperlinkcolor" val="tx"/>
                    </a:ext>
                  </a:extLst>
                </a:hlinkClick>
              </a:rPr>
              <a:t>5</a:t>
            </a:r>
            <a:r>
              <a:rPr lang="en-US" sz="2000" b="0" i="0" dirty="0">
                <a:solidFill>
                  <a:srgbClr val="000000"/>
                </a:solidFill>
                <a:effectLst/>
                <a:latin typeface="Segoe UI" panose="020B0502040204020203" pitchFamily="34" charset="0"/>
                <a:cs typeface="Segoe UI" panose="020B0502040204020203" pitchFamily="34" charset="0"/>
              </a:rPr>
              <a:t>Other seeds fell on rocky ground, where they did not have much soil, and immediately they sprang up, since they had no depth of soil, </a:t>
            </a:r>
            <a:r>
              <a:rPr lang="en-US" sz="2000" baseline="30000" dirty="0">
                <a:solidFill>
                  <a:srgbClr val="000000"/>
                </a:solidFill>
                <a:latin typeface="Segoe UI" panose="020B0502040204020203" pitchFamily="34" charset="0"/>
                <a:cs typeface="Segoe UI" panose="020B0502040204020203" pitchFamily="34" charset="0"/>
                <a:hlinkClick r:id="rId7">
                  <a:extLst>
                    <a:ext uri="{A12FA001-AC4F-418D-AE19-62706E023703}">
                      <ahyp:hlinkClr xmlns:ahyp="http://schemas.microsoft.com/office/drawing/2018/hyperlinkcolor" val="tx"/>
                    </a:ext>
                  </a:extLst>
                </a:hlinkClick>
              </a:rPr>
              <a:t>6</a:t>
            </a:r>
            <a:r>
              <a:rPr lang="en-US" sz="2000" b="0" i="0" dirty="0">
                <a:solidFill>
                  <a:srgbClr val="000000"/>
                </a:solidFill>
                <a:effectLst/>
                <a:latin typeface="Segoe UI" panose="020B0502040204020203" pitchFamily="34" charset="0"/>
                <a:cs typeface="Segoe UI" panose="020B0502040204020203" pitchFamily="34" charset="0"/>
              </a:rPr>
              <a:t>but when the sun rose they were scorched. And since they had no root, they withered away. </a:t>
            </a:r>
            <a:r>
              <a:rPr lang="en-US" sz="2000" baseline="30000" dirty="0">
                <a:solidFill>
                  <a:srgbClr val="000000"/>
                </a:solidFill>
                <a:latin typeface="Segoe UI" panose="020B0502040204020203" pitchFamily="34" charset="0"/>
                <a:cs typeface="Segoe UI" panose="020B0502040204020203" pitchFamily="34" charset="0"/>
                <a:hlinkClick r:id="rId8">
                  <a:extLst>
                    <a:ext uri="{A12FA001-AC4F-418D-AE19-62706E023703}">
                      <ahyp:hlinkClr xmlns:ahyp="http://schemas.microsoft.com/office/drawing/2018/hyperlinkcolor" val="tx"/>
                    </a:ext>
                  </a:extLst>
                </a:hlinkClick>
              </a:rPr>
              <a:t>7</a:t>
            </a:r>
            <a:r>
              <a:rPr lang="en-US" sz="2000" b="0" i="0" dirty="0">
                <a:solidFill>
                  <a:srgbClr val="000000"/>
                </a:solidFill>
                <a:effectLst/>
                <a:latin typeface="Segoe UI" panose="020B0502040204020203" pitchFamily="34" charset="0"/>
                <a:cs typeface="Segoe UI" panose="020B0502040204020203" pitchFamily="34" charset="0"/>
              </a:rPr>
              <a:t>Other seeds fell among thorns, and the thorns grew up and choked them. </a:t>
            </a:r>
            <a:r>
              <a:rPr lang="en-US" sz="2000" baseline="30000" dirty="0">
                <a:solidFill>
                  <a:srgbClr val="000000"/>
                </a:solidFill>
                <a:latin typeface="Segoe UI" panose="020B0502040204020203" pitchFamily="34" charset="0"/>
                <a:cs typeface="Segoe UI" panose="020B0502040204020203" pitchFamily="34" charset="0"/>
                <a:hlinkClick r:id="rId9">
                  <a:extLst>
                    <a:ext uri="{A12FA001-AC4F-418D-AE19-62706E023703}">
                      <ahyp:hlinkClr xmlns:ahyp="http://schemas.microsoft.com/office/drawing/2018/hyperlinkcolor" val="tx"/>
                    </a:ext>
                  </a:extLst>
                </a:hlinkClick>
              </a:rPr>
              <a:t>8</a:t>
            </a:r>
            <a:r>
              <a:rPr lang="en-US" sz="2000" b="0" i="0" dirty="0">
                <a:solidFill>
                  <a:srgbClr val="000000"/>
                </a:solidFill>
                <a:effectLst/>
                <a:latin typeface="Segoe UI" panose="020B0502040204020203" pitchFamily="34" charset="0"/>
                <a:cs typeface="Segoe UI" panose="020B0502040204020203" pitchFamily="34" charset="0"/>
              </a:rPr>
              <a:t>Other seeds fell on good soil and produced grain, some a hundredfold, some sixty, some thirty. </a:t>
            </a:r>
            <a:r>
              <a:rPr lang="en-US" sz="2000" baseline="30000" dirty="0">
                <a:solidFill>
                  <a:srgbClr val="000000"/>
                </a:solidFill>
                <a:latin typeface="Segoe UI" panose="020B0502040204020203" pitchFamily="34" charset="0"/>
                <a:cs typeface="Segoe UI" panose="020B0502040204020203" pitchFamily="34" charset="0"/>
                <a:hlinkClick r:id="rId10">
                  <a:extLst>
                    <a:ext uri="{A12FA001-AC4F-418D-AE19-62706E023703}">
                      <ahyp:hlinkClr xmlns:ahyp="http://schemas.microsoft.com/office/drawing/2018/hyperlinkcolor" val="tx"/>
                    </a:ext>
                  </a:extLst>
                </a:hlinkClick>
              </a:rPr>
              <a:t>9</a:t>
            </a:r>
            <a:r>
              <a:rPr lang="en-US" sz="2000" b="0" i="0" dirty="0">
                <a:solidFill>
                  <a:srgbClr val="000000"/>
                </a:solidFill>
                <a:effectLst/>
                <a:latin typeface="Segoe UI" panose="020B0502040204020203" pitchFamily="34" charset="0"/>
                <a:cs typeface="Segoe UI" panose="020B0502040204020203" pitchFamily="34" charset="0"/>
              </a:rPr>
              <a:t>He who has ears, let him hear.“</a:t>
            </a:r>
          </a:p>
          <a:p>
            <a:pPr marL="0" indent="0" algn="l">
              <a:buNone/>
            </a:pPr>
            <a:r>
              <a:rPr lang="en-US" sz="2000" baseline="30000" dirty="0">
                <a:latin typeface="Segoe UI" panose="020B0502040204020203" pitchFamily="34" charset="0"/>
                <a:cs typeface="Segoe UI" panose="020B0502040204020203" pitchFamily="34" charset="0"/>
                <a:hlinkClick r:id="rId11"/>
              </a:rPr>
              <a:t>22</a:t>
            </a:r>
            <a:r>
              <a:rPr lang="en-US" sz="2000" b="0" i="0" dirty="0">
                <a:solidFill>
                  <a:srgbClr val="000000"/>
                </a:solidFill>
                <a:effectLst/>
                <a:latin typeface="Segoe UI" panose="020B0502040204020203" pitchFamily="34" charset="0"/>
                <a:cs typeface="Segoe UI" panose="020B0502040204020203" pitchFamily="34" charset="0"/>
              </a:rPr>
              <a:t>As for what was sown among thorns, this is the one who hears the word, but the cares of the world and the deceitfulness of riches choke the word, and it proves unfruitful.</a:t>
            </a:r>
            <a:endParaRPr lang="en-US" sz="2000" dirty="0">
              <a:solidFill>
                <a:srgbClr val="000000"/>
              </a:solidFill>
              <a:latin typeface="Segoe UI" panose="020B0502040204020203" pitchFamily="34" charset="0"/>
              <a:cs typeface="Segoe UI" panose="020B0502040204020203" pitchFamily="34" charset="0"/>
            </a:endParaRPr>
          </a:p>
          <a:p>
            <a:pPr marL="0" indent="0" algn="l">
              <a:buNone/>
            </a:pPr>
            <a:endParaRPr lang="en-US" sz="2000" b="0" i="0" dirty="0">
              <a:solidFill>
                <a:srgbClr val="000000"/>
              </a:solidFill>
              <a:effectLst/>
              <a:latin typeface="Segoe UI" panose="020B0502040204020203" pitchFamily="34" charset="0"/>
              <a:cs typeface="Segoe UI" panose="020B0502040204020203" pitchFamily="34" charset="0"/>
            </a:endParaRPr>
          </a:p>
          <a:p>
            <a:pPr marL="0" indent="0" algn="l">
              <a:buNone/>
            </a:pPr>
            <a:endParaRPr lang="en-US" sz="2000" b="0" i="0" dirty="0">
              <a:solidFill>
                <a:srgbClr val="000000"/>
              </a:solidFill>
              <a:effectLst/>
              <a:latin typeface="Segoe UI" panose="020B0502040204020203" pitchFamily="34" charset="0"/>
              <a:cs typeface="Segoe UI" panose="020B0502040204020203" pitchFamily="34" charset="0"/>
            </a:endParaRPr>
          </a:p>
          <a:p>
            <a:pPr marL="457200" indent="-457200">
              <a:buFont typeface="+mj-lt"/>
              <a:buAutoNum type="arabicPeriod"/>
            </a:pPr>
            <a:endParaRPr lang="en-US" dirty="0">
              <a:solidFill>
                <a:srgbClr val="000099"/>
              </a:solidFill>
              <a:latin typeface="Dreaming Outloud Pro" panose="03050502040302030504" pitchFamily="66" charset="0"/>
              <a:cs typeface="Dreaming Outloud Pro" panose="03050502040302030504" pitchFamily="66" charset="0"/>
            </a:endParaRPr>
          </a:p>
        </p:txBody>
      </p:sp>
      <p:cxnSp>
        <p:nvCxnSpPr>
          <p:cNvPr id="6" name="Straight Connector 5">
            <a:extLst>
              <a:ext uri="{FF2B5EF4-FFF2-40B4-BE49-F238E27FC236}">
                <a16:creationId xmlns:a16="http://schemas.microsoft.com/office/drawing/2014/main" id="{A5DD8D37-6747-1B79-AFD3-18A9BF74DAA3}"/>
              </a:ext>
            </a:extLst>
          </p:cNvPr>
          <p:cNvCxnSpPr/>
          <p:nvPr/>
        </p:nvCxnSpPr>
        <p:spPr>
          <a:xfrm>
            <a:off x="33345" y="709127"/>
            <a:ext cx="5486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8A658AE-DE98-DC8E-02ED-D0CC76093474}"/>
              </a:ext>
            </a:extLst>
          </p:cNvPr>
          <p:cNvSpPr txBox="1"/>
          <p:nvPr/>
        </p:nvSpPr>
        <p:spPr>
          <a:xfrm>
            <a:off x="5812971" y="3429000"/>
            <a:ext cx="3316345" cy="707886"/>
          </a:xfrm>
          <a:prstGeom prst="rect">
            <a:avLst/>
          </a:prstGeom>
          <a:noFill/>
        </p:spPr>
        <p:txBody>
          <a:bodyPr wrap="square" rtlCol="0">
            <a:spAutoFit/>
          </a:bodyPr>
          <a:lstStyle/>
          <a:p>
            <a:r>
              <a:rPr lang="en-US" sz="2000" b="1" u="sng" dirty="0">
                <a:latin typeface="Dreaming Outloud Pro" panose="03050502040302030504" pitchFamily="66" charset="0"/>
                <a:cs typeface="Dreaming Outloud Pro" panose="03050502040302030504" pitchFamily="66" charset="0"/>
              </a:rPr>
              <a:t>References</a:t>
            </a:r>
          </a:p>
          <a:p>
            <a:r>
              <a:rPr lang="en-US" sz="2000" b="1" dirty="0">
                <a:latin typeface="Dreaming Outloud Pro" panose="03050502040302030504" pitchFamily="66" charset="0"/>
                <a:cs typeface="Dreaming Outloud Pro" panose="03050502040302030504" pitchFamily="66" charset="0"/>
              </a:rPr>
              <a:t>Matthew 13:1-9, 18-23</a:t>
            </a:r>
          </a:p>
        </p:txBody>
      </p:sp>
      <p:pic>
        <p:nvPicPr>
          <p:cNvPr id="4" name="Picture 3">
            <a:extLst>
              <a:ext uri="{FF2B5EF4-FFF2-40B4-BE49-F238E27FC236}">
                <a16:creationId xmlns:a16="http://schemas.microsoft.com/office/drawing/2014/main" id="{565E8EDC-E2FC-72F5-050E-1CBF38D6B486}"/>
              </a:ext>
            </a:extLst>
          </p:cNvPr>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6232849" y="4385667"/>
            <a:ext cx="2817844" cy="2106338"/>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864696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E8425-A9D1-353E-6A8D-5B8087B3B980}"/>
              </a:ext>
            </a:extLst>
          </p:cNvPr>
          <p:cNvSpPr>
            <a:spLocks noGrp="1"/>
          </p:cNvSpPr>
          <p:nvPr>
            <p:ph type="title"/>
          </p:nvPr>
        </p:nvSpPr>
        <p:spPr>
          <a:xfrm>
            <a:off x="14684" y="1"/>
            <a:ext cx="5505061" cy="634482"/>
          </a:xfrm>
        </p:spPr>
        <p:txBody>
          <a:bodyPr vert="horz" lIns="91440" tIns="45720" rIns="91440" bIns="45720" rtlCol="0" anchor="b">
            <a:noAutofit/>
          </a:bodyPr>
          <a:lstStyle/>
          <a:p>
            <a:r>
              <a:rPr lang="en-US" sz="3200" b="1" dirty="0">
                <a:ln w="0"/>
                <a:solidFill>
                  <a:srgbClr val="000099"/>
                </a:solidFill>
                <a:effectLst>
                  <a:outerShdw blurRad="38100" dist="25400" dir="5400000" algn="ctr" rotWithShape="0">
                    <a:srgbClr val="6E747A">
                      <a:alpha val="43000"/>
                    </a:srgbClr>
                  </a:outerShdw>
                </a:effectLst>
                <a:latin typeface="Dreaming Outloud Pro" panose="03050502040302030504" pitchFamily="66" charset="0"/>
                <a:cs typeface="Dreaming Outloud Pro" panose="03050502040302030504" pitchFamily="66" charset="0"/>
              </a:rPr>
              <a:t>Choking the Seed</a:t>
            </a:r>
          </a:p>
        </p:txBody>
      </p:sp>
      <p:sp>
        <p:nvSpPr>
          <p:cNvPr id="3" name="Subtitle 2">
            <a:extLst>
              <a:ext uri="{FF2B5EF4-FFF2-40B4-BE49-F238E27FC236}">
                <a16:creationId xmlns:a16="http://schemas.microsoft.com/office/drawing/2014/main" id="{C3DE4DB1-7A80-3CBF-2F54-5ED194056946}"/>
              </a:ext>
            </a:extLst>
          </p:cNvPr>
          <p:cNvSpPr>
            <a:spLocks noGrp="1"/>
          </p:cNvSpPr>
          <p:nvPr>
            <p:ph idx="1"/>
          </p:nvPr>
        </p:nvSpPr>
        <p:spPr>
          <a:xfrm>
            <a:off x="0" y="825138"/>
            <a:ext cx="5508661" cy="6032861"/>
          </a:xfrm>
        </p:spPr>
        <p:txBody>
          <a:bodyPr vert="horz" lIns="91440" tIns="45720" rIns="91440" bIns="45720" rtlCol="0">
            <a:normAutofit/>
          </a:bodyPr>
          <a:lstStyle/>
          <a:p>
            <a:pPr marL="457200" indent="-457200">
              <a:buFont typeface="+mj-lt"/>
              <a:buAutoNum type="arabicPeriod"/>
            </a:pPr>
            <a:r>
              <a:rPr lang="en-US" dirty="0">
                <a:solidFill>
                  <a:srgbClr val="000099"/>
                </a:solidFill>
                <a:latin typeface="Dreaming Outloud Pro" panose="03050502040302030504" pitchFamily="66" charset="0"/>
                <a:cs typeface="Dreaming Outloud Pro" panose="03050502040302030504" pitchFamily="66" charset="0"/>
              </a:rPr>
              <a:t>The principle character in the parable is the </a:t>
            </a:r>
            <a:r>
              <a:rPr lang="en-US" dirty="0" err="1">
                <a:solidFill>
                  <a:srgbClr val="000099"/>
                </a:solidFill>
                <a:latin typeface="Dreaming Outloud Pro" panose="03050502040302030504" pitchFamily="66" charset="0"/>
                <a:cs typeface="Dreaming Outloud Pro" panose="03050502040302030504" pitchFamily="66" charset="0"/>
              </a:rPr>
              <a:t>sower</a:t>
            </a:r>
            <a:r>
              <a:rPr lang="en-US" dirty="0">
                <a:solidFill>
                  <a:srgbClr val="000099"/>
                </a:solidFill>
                <a:latin typeface="Dreaming Outloud Pro" panose="03050502040302030504" pitchFamily="66" charset="0"/>
                <a:cs typeface="Dreaming Outloud Pro" panose="03050502040302030504" pitchFamily="66" charset="0"/>
              </a:rPr>
              <a:t>, but Jesus made application for the various types of soil which the seed falls on.</a:t>
            </a:r>
          </a:p>
          <a:p>
            <a:pPr marL="457200" indent="-457200">
              <a:buFont typeface="+mj-lt"/>
              <a:buAutoNum type="arabicPeriod"/>
            </a:pPr>
            <a:r>
              <a:rPr lang="en-US" dirty="0">
                <a:solidFill>
                  <a:srgbClr val="000099"/>
                </a:solidFill>
                <a:latin typeface="Dreaming Outloud Pro" panose="03050502040302030504" pitchFamily="66" charset="0"/>
                <a:cs typeface="Dreaming Outloud Pro" panose="03050502040302030504" pitchFamily="66" charset="0"/>
              </a:rPr>
              <a:t>Seed among the thorns</a:t>
            </a:r>
          </a:p>
          <a:p>
            <a:pPr lvl="1"/>
            <a:r>
              <a:rPr lang="en-US" dirty="0">
                <a:solidFill>
                  <a:srgbClr val="000099"/>
                </a:solidFill>
                <a:latin typeface="Dreaming Outloud Pro" panose="03050502040302030504" pitchFamily="66" charset="0"/>
                <a:cs typeface="Dreaming Outloud Pro" panose="03050502040302030504" pitchFamily="66" charset="0"/>
              </a:rPr>
              <a:t>Seed started to grow, but it grew among thorns.  These thorns represented…</a:t>
            </a:r>
          </a:p>
          <a:p>
            <a:pPr lvl="2"/>
            <a:r>
              <a:rPr lang="en-US" dirty="0">
                <a:solidFill>
                  <a:srgbClr val="000099"/>
                </a:solidFill>
                <a:latin typeface="Dreaming Outloud Pro" panose="03050502040302030504" pitchFamily="66" charset="0"/>
                <a:cs typeface="Dreaming Outloud Pro" panose="03050502040302030504" pitchFamily="66" charset="0"/>
              </a:rPr>
              <a:t>…the cares of this world.</a:t>
            </a:r>
          </a:p>
          <a:p>
            <a:pPr lvl="2"/>
            <a:r>
              <a:rPr lang="en-US" dirty="0">
                <a:solidFill>
                  <a:srgbClr val="000099"/>
                </a:solidFill>
                <a:latin typeface="Dreaming Outloud Pro" panose="03050502040302030504" pitchFamily="66" charset="0"/>
                <a:cs typeface="Dreaming Outloud Pro" panose="03050502040302030504" pitchFamily="66" charset="0"/>
              </a:rPr>
              <a:t>…the deceitfulness of riches.</a:t>
            </a:r>
          </a:p>
          <a:p>
            <a:pPr lvl="1"/>
            <a:r>
              <a:rPr lang="en-US" dirty="0">
                <a:solidFill>
                  <a:srgbClr val="000099"/>
                </a:solidFill>
                <a:latin typeface="Dreaming Outloud Pro" panose="03050502040302030504" pitchFamily="66" charset="0"/>
                <a:cs typeface="Dreaming Outloud Pro" panose="03050502040302030504" pitchFamily="66" charset="0"/>
              </a:rPr>
              <a:t>What happened to the seed? It was choked out by the thorns and proved unfruitful. </a:t>
            </a:r>
            <a:r>
              <a:rPr lang="en-US" sz="2000" dirty="0">
                <a:solidFill>
                  <a:srgbClr val="000000"/>
                </a:solidFill>
                <a:latin typeface="Segoe UI" panose="020B0502040204020203" pitchFamily="34" charset="0"/>
                <a:cs typeface="Segoe UI" panose="020B0502040204020203" pitchFamily="34" charset="0"/>
              </a:rPr>
              <a:t> </a:t>
            </a:r>
            <a:endParaRPr lang="en-US" dirty="0">
              <a:solidFill>
                <a:srgbClr val="000099"/>
              </a:solidFill>
              <a:latin typeface="Dreaming Outloud Pro" panose="03050502040302030504" pitchFamily="66" charset="0"/>
              <a:cs typeface="Dreaming Outloud Pro" panose="03050502040302030504" pitchFamily="66" charset="0"/>
            </a:endParaRPr>
          </a:p>
        </p:txBody>
      </p:sp>
      <p:cxnSp>
        <p:nvCxnSpPr>
          <p:cNvPr id="6" name="Straight Connector 5">
            <a:extLst>
              <a:ext uri="{FF2B5EF4-FFF2-40B4-BE49-F238E27FC236}">
                <a16:creationId xmlns:a16="http://schemas.microsoft.com/office/drawing/2014/main" id="{A5DD8D37-6747-1B79-AFD3-18A9BF74DAA3}"/>
              </a:ext>
            </a:extLst>
          </p:cNvPr>
          <p:cNvCxnSpPr/>
          <p:nvPr/>
        </p:nvCxnSpPr>
        <p:spPr>
          <a:xfrm>
            <a:off x="33345" y="709127"/>
            <a:ext cx="5486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8A658AE-DE98-DC8E-02ED-D0CC76093474}"/>
              </a:ext>
            </a:extLst>
          </p:cNvPr>
          <p:cNvSpPr txBox="1"/>
          <p:nvPr/>
        </p:nvSpPr>
        <p:spPr>
          <a:xfrm>
            <a:off x="5812971" y="3429000"/>
            <a:ext cx="3316345" cy="707886"/>
          </a:xfrm>
          <a:prstGeom prst="rect">
            <a:avLst/>
          </a:prstGeom>
          <a:noFill/>
        </p:spPr>
        <p:txBody>
          <a:bodyPr wrap="square" rtlCol="0">
            <a:spAutoFit/>
          </a:bodyPr>
          <a:lstStyle/>
          <a:p>
            <a:r>
              <a:rPr lang="en-US" sz="2000" b="1" u="sng" dirty="0">
                <a:latin typeface="Dreaming Outloud Pro" panose="03050502040302030504" pitchFamily="66" charset="0"/>
                <a:cs typeface="Dreaming Outloud Pro" panose="03050502040302030504" pitchFamily="66" charset="0"/>
              </a:rPr>
              <a:t>References</a:t>
            </a:r>
          </a:p>
          <a:p>
            <a:r>
              <a:rPr lang="en-US" sz="2000" b="1" dirty="0">
                <a:latin typeface="Dreaming Outloud Pro" panose="03050502040302030504" pitchFamily="66" charset="0"/>
                <a:cs typeface="Dreaming Outloud Pro" panose="03050502040302030504" pitchFamily="66" charset="0"/>
              </a:rPr>
              <a:t>Matthew 13:1-9, 18-23</a:t>
            </a:r>
          </a:p>
        </p:txBody>
      </p:sp>
      <p:pic>
        <p:nvPicPr>
          <p:cNvPr id="4" name="Picture 3">
            <a:extLst>
              <a:ext uri="{FF2B5EF4-FFF2-40B4-BE49-F238E27FC236}">
                <a16:creationId xmlns:a16="http://schemas.microsoft.com/office/drawing/2014/main" id="{565E8EDC-E2FC-72F5-050E-1CBF38D6B48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232849" y="4385667"/>
            <a:ext cx="2817844" cy="2106338"/>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1207399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E8425-A9D1-353E-6A8D-5B8087B3B980}"/>
              </a:ext>
            </a:extLst>
          </p:cNvPr>
          <p:cNvSpPr>
            <a:spLocks noGrp="1"/>
          </p:cNvSpPr>
          <p:nvPr>
            <p:ph type="title"/>
          </p:nvPr>
        </p:nvSpPr>
        <p:spPr>
          <a:xfrm>
            <a:off x="14684" y="1"/>
            <a:ext cx="5714312" cy="634482"/>
          </a:xfrm>
        </p:spPr>
        <p:txBody>
          <a:bodyPr vert="horz" lIns="91440" tIns="45720" rIns="91440" bIns="45720" rtlCol="0" anchor="b">
            <a:noAutofit/>
          </a:bodyPr>
          <a:lstStyle/>
          <a:p>
            <a:r>
              <a:rPr lang="en-US" sz="3200" b="1" dirty="0">
                <a:ln w="0"/>
                <a:solidFill>
                  <a:srgbClr val="000099"/>
                </a:solidFill>
                <a:effectLst>
                  <a:outerShdw blurRad="38100" dist="25400" dir="5400000" algn="ctr" rotWithShape="0">
                    <a:srgbClr val="6E747A">
                      <a:alpha val="43000"/>
                    </a:srgbClr>
                  </a:outerShdw>
                </a:effectLst>
                <a:latin typeface="Dreaming Outloud Pro" panose="03050502040302030504" pitchFamily="66" charset="0"/>
                <a:cs typeface="Dreaming Outloud Pro" panose="03050502040302030504" pitchFamily="66" charset="0"/>
              </a:rPr>
              <a:t>In Love With This Present World</a:t>
            </a:r>
          </a:p>
        </p:txBody>
      </p:sp>
      <p:sp>
        <p:nvSpPr>
          <p:cNvPr id="3" name="Subtitle 2">
            <a:extLst>
              <a:ext uri="{FF2B5EF4-FFF2-40B4-BE49-F238E27FC236}">
                <a16:creationId xmlns:a16="http://schemas.microsoft.com/office/drawing/2014/main" id="{C3DE4DB1-7A80-3CBF-2F54-5ED194056946}"/>
              </a:ext>
            </a:extLst>
          </p:cNvPr>
          <p:cNvSpPr>
            <a:spLocks noGrp="1"/>
          </p:cNvSpPr>
          <p:nvPr>
            <p:ph idx="1"/>
          </p:nvPr>
        </p:nvSpPr>
        <p:spPr>
          <a:xfrm>
            <a:off x="14684" y="942393"/>
            <a:ext cx="5714312" cy="5915608"/>
          </a:xfrm>
        </p:spPr>
        <p:txBody>
          <a:bodyPr vert="horz" lIns="91440" tIns="45720" rIns="91440" bIns="45720" rtlCol="0">
            <a:normAutofit fontScale="92500"/>
          </a:bodyPr>
          <a:lstStyle/>
          <a:p>
            <a:pPr marL="457200" indent="-457200">
              <a:buFont typeface="+mj-lt"/>
              <a:buAutoNum type="arabicPeriod"/>
            </a:pPr>
            <a:r>
              <a:rPr lang="en-US" dirty="0">
                <a:solidFill>
                  <a:srgbClr val="000099"/>
                </a:solidFill>
                <a:latin typeface="Dreaming Outloud Pro" panose="03050502040302030504" pitchFamily="66" charset="0"/>
                <a:cs typeface="Dreaming Outloud Pro" panose="03050502040302030504" pitchFamily="66" charset="0"/>
              </a:rPr>
              <a:t>“Epaphras, my fellow prisoner in Christ Jesus, sends greetings to you, and so do Mark, Aristarchus, Demas, and Luke, my fellow workers.”  (Philemon 1:23-24)</a:t>
            </a:r>
          </a:p>
          <a:p>
            <a:pPr marL="457200" indent="-457200">
              <a:buFont typeface="+mj-lt"/>
              <a:buAutoNum type="arabicPeriod"/>
            </a:pPr>
            <a:r>
              <a:rPr lang="en-US" dirty="0">
                <a:solidFill>
                  <a:srgbClr val="000099"/>
                </a:solidFill>
                <a:latin typeface="Dreaming Outloud Pro" panose="03050502040302030504" pitchFamily="66" charset="0"/>
                <a:cs typeface="Dreaming Outloud Pro" panose="03050502040302030504" pitchFamily="66" charset="0"/>
              </a:rPr>
              <a:t>These fellow workers would have been engaged with Paul in the tasks associated with spreading the gospel to both Jews and Gentiles.</a:t>
            </a:r>
          </a:p>
          <a:p>
            <a:pPr marL="457200" indent="-457200">
              <a:buFont typeface="+mj-lt"/>
              <a:buAutoNum type="arabicPeriod"/>
            </a:pPr>
            <a:r>
              <a:rPr lang="en-US" dirty="0">
                <a:solidFill>
                  <a:srgbClr val="000099"/>
                </a:solidFill>
                <a:latin typeface="Dreaming Outloud Pro" panose="03050502040302030504" pitchFamily="66" charset="0"/>
                <a:cs typeface="Dreaming Outloud Pro" panose="03050502040302030504" pitchFamily="66" charset="0"/>
              </a:rPr>
              <a:t>Unfortunately, Demas did not stay the course.  </a:t>
            </a:r>
          </a:p>
          <a:p>
            <a:pPr marL="914400" lvl="1" indent="-457200">
              <a:buFont typeface="+mj-lt"/>
              <a:buAutoNum type="arabicPeriod"/>
            </a:pPr>
            <a:r>
              <a:rPr lang="en-US" dirty="0">
                <a:solidFill>
                  <a:srgbClr val="000099"/>
                </a:solidFill>
                <a:latin typeface="Dreaming Outloud Pro" panose="03050502040302030504" pitchFamily="66" charset="0"/>
                <a:cs typeface="Dreaming Outloud Pro" panose="03050502040302030504" pitchFamily="66" charset="0"/>
              </a:rPr>
              <a:t>He deserted, forsook or abandoned the work.</a:t>
            </a:r>
          </a:p>
          <a:p>
            <a:pPr marL="914400" lvl="1" indent="-457200">
              <a:buFont typeface="+mj-lt"/>
              <a:buAutoNum type="arabicPeriod"/>
            </a:pPr>
            <a:r>
              <a:rPr lang="en-US" dirty="0">
                <a:solidFill>
                  <a:srgbClr val="000099"/>
                </a:solidFill>
                <a:latin typeface="Dreaming Outloud Pro" panose="03050502040302030504" pitchFamily="66" charset="0"/>
                <a:cs typeface="Dreaming Outloud Pro" panose="03050502040302030504" pitchFamily="66" charset="0"/>
              </a:rPr>
              <a:t>Why?  He was in love with the present world.  It had become the object of his efforts and affections.</a:t>
            </a:r>
          </a:p>
        </p:txBody>
      </p:sp>
      <p:cxnSp>
        <p:nvCxnSpPr>
          <p:cNvPr id="6" name="Straight Connector 5">
            <a:extLst>
              <a:ext uri="{FF2B5EF4-FFF2-40B4-BE49-F238E27FC236}">
                <a16:creationId xmlns:a16="http://schemas.microsoft.com/office/drawing/2014/main" id="{A5DD8D37-6747-1B79-AFD3-18A9BF74DAA3}"/>
              </a:ext>
            </a:extLst>
          </p:cNvPr>
          <p:cNvCxnSpPr/>
          <p:nvPr/>
        </p:nvCxnSpPr>
        <p:spPr>
          <a:xfrm>
            <a:off x="33345" y="709127"/>
            <a:ext cx="5486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8A658AE-DE98-DC8E-02ED-D0CC76093474}"/>
              </a:ext>
            </a:extLst>
          </p:cNvPr>
          <p:cNvSpPr txBox="1"/>
          <p:nvPr/>
        </p:nvSpPr>
        <p:spPr>
          <a:xfrm>
            <a:off x="5812971" y="3429000"/>
            <a:ext cx="3316345" cy="1015663"/>
          </a:xfrm>
          <a:prstGeom prst="rect">
            <a:avLst/>
          </a:prstGeom>
          <a:noFill/>
        </p:spPr>
        <p:txBody>
          <a:bodyPr wrap="square" rtlCol="0">
            <a:spAutoFit/>
          </a:bodyPr>
          <a:lstStyle/>
          <a:p>
            <a:r>
              <a:rPr lang="en-US" sz="2000" b="1" u="sng" dirty="0">
                <a:latin typeface="Dreaming Outloud Pro" panose="03050502040302030504" pitchFamily="66" charset="0"/>
                <a:cs typeface="Dreaming Outloud Pro" panose="03050502040302030504" pitchFamily="66" charset="0"/>
              </a:rPr>
              <a:t>References</a:t>
            </a:r>
          </a:p>
          <a:p>
            <a:r>
              <a:rPr lang="en-US" sz="2000" b="1" dirty="0">
                <a:latin typeface="Dreaming Outloud Pro" panose="03050502040302030504" pitchFamily="66" charset="0"/>
                <a:cs typeface="Dreaming Outloud Pro" panose="03050502040302030504" pitchFamily="66" charset="0"/>
              </a:rPr>
              <a:t>Philemon 24, Colossians 4:14, 2 Timothy 4:10</a:t>
            </a:r>
          </a:p>
        </p:txBody>
      </p:sp>
      <p:pic>
        <p:nvPicPr>
          <p:cNvPr id="5" name="Picture 4">
            <a:extLst>
              <a:ext uri="{FF2B5EF4-FFF2-40B4-BE49-F238E27FC236}">
                <a16:creationId xmlns:a16="http://schemas.microsoft.com/office/drawing/2014/main" id="{1EA43B20-CCA0-F673-9F4E-EC642229B23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12972" y="4700296"/>
            <a:ext cx="3331028" cy="2155370"/>
          </a:xfrm>
          <a:prstGeom prst="rect">
            <a:avLst/>
          </a:prstGeom>
        </p:spPr>
      </p:pic>
    </p:spTree>
    <p:extLst>
      <p:ext uri="{BB962C8B-B14F-4D97-AF65-F5344CB8AC3E}">
        <p14:creationId xmlns:p14="http://schemas.microsoft.com/office/powerpoint/2010/main" val="1377601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E8425-A9D1-353E-6A8D-5B8087B3B980}"/>
              </a:ext>
            </a:extLst>
          </p:cNvPr>
          <p:cNvSpPr>
            <a:spLocks noGrp="1"/>
          </p:cNvSpPr>
          <p:nvPr>
            <p:ph type="title"/>
          </p:nvPr>
        </p:nvSpPr>
        <p:spPr>
          <a:xfrm>
            <a:off x="14684" y="1"/>
            <a:ext cx="5714312" cy="634482"/>
          </a:xfrm>
        </p:spPr>
        <p:txBody>
          <a:bodyPr vert="horz" lIns="91440" tIns="45720" rIns="91440" bIns="45720" rtlCol="0" anchor="b">
            <a:noAutofit/>
          </a:bodyPr>
          <a:lstStyle/>
          <a:p>
            <a:r>
              <a:rPr lang="en-US" sz="3200" b="1" dirty="0">
                <a:ln w="0"/>
                <a:solidFill>
                  <a:srgbClr val="000099"/>
                </a:solidFill>
                <a:effectLst>
                  <a:outerShdw blurRad="38100" dist="25400" dir="5400000" algn="ctr" rotWithShape="0">
                    <a:srgbClr val="6E747A">
                      <a:alpha val="43000"/>
                    </a:srgbClr>
                  </a:outerShdw>
                </a:effectLst>
                <a:latin typeface="Dreaming Outloud Pro" panose="03050502040302030504" pitchFamily="66" charset="0"/>
                <a:cs typeface="Dreaming Outloud Pro" panose="03050502040302030504" pitchFamily="66" charset="0"/>
              </a:rPr>
              <a:t>Entangled!</a:t>
            </a:r>
          </a:p>
        </p:txBody>
      </p:sp>
      <p:sp>
        <p:nvSpPr>
          <p:cNvPr id="3" name="Subtitle 2">
            <a:extLst>
              <a:ext uri="{FF2B5EF4-FFF2-40B4-BE49-F238E27FC236}">
                <a16:creationId xmlns:a16="http://schemas.microsoft.com/office/drawing/2014/main" id="{C3DE4DB1-7A80-3CBF-2F54-5ED194056946}"/>
              </a:ext>
            </a:extLst>
          </p:cNvPr>
          <p:cNvSpPr>
            <a:spLocks noGrp="1"/>
          </p:cNvSpPr>
          <p:nvPr>
            <p:ph idx="1"/>
          </p:nvPr>
        </p:nvSpPr>
        <p:spPr>
          <a:xfrm>
            <a:off x="14684" y="942393"/>
            <a:ext cx="5508661" cy="5915608"/>
          </a:xfrm>
        </p:spPr>
        <p:txBody>
          <a:bodyPr vert="horz" lIns="91440" tIns="45720" rIns="91440" bIns="45720" rtlCol="0">
            <a:normAutofit/>
          </a:bodyPr>
          <a:lstStyle/>
          <a:p>
            <a:pPr marL="457200" indent="-457200">
              <a:buFont typeface="+mj-lt"/>
              <a:buAutoNum type="arabicPeriod"/>
            </a:pPr>
            <a:r>
              <a:rPr lang="en-US" dirty="0">
                <a:solidFill>
                  <a:srgbClr val="000099"/>
                </a:solidFill>
                <a:latin typeface="Dreaming Outloud Pro" panose="03050502040302030504" pitchFamily="66" charset="0"/>
                <a:cs typeface="Dreaming Outloud Pro" panose="03050502040302030504" pitchFamily="66" charset="0"/>
              </a:rPr>
              <a:t>Peter warns against false teachers who would…</a:t>
            </a:r>
          </a:p>
          <a:p>
            <a:pPr lvl="1"/>
            <a:r>
              <a:rPr lang="en-US" dirty="0">
                <a:solidFill>
                  <a:srgbClr val="000099"/>
                </a:solidFill>
                <a:latin typeface="Dreaming Outloud Pro" panose="03050502040302030504" pitchFamily="66" charset="0"/>
                <a:cs typeface="Dreaming Outloud Pro" panose="03050502040302030504" pitchFamily="66" charset="0"/>
              </a:rPr>
              <a:t>…bring in destructive heresies.</a:t>
            </a:r>
          </a:p>
          <a:p>
            <a:pPr lvl="1"/>
            <a:r>
              <a:rPr lang="en-US" dirty="0">
                <a:solidFill>
                  <a:srgbClr val="000099"/>
                </a:solidFill>
                <a:latin typeface="Dreaming Outloud Pro" panose="03050502040302030504" pitchFamily="66" charset="0"/>
                <a:cs typeface="Dreaming Outloud Pro" panose="03050502040302030504" pitchFamily="66" charset="0"/>
              </a:rPr>
              <a:t>…cause the truth to be blasphemed.</a:t>
            </a:r>
          </a:p>
          <a:p>
            <a:pPr lvl="1"/>
            <a:r>
              <a:rPr lang="en-US" dirty="0">
                <a:solidFill>
                  <a:srgbClr val="000099"/>
                </a:solidFill>
                <a:latin typeface="Dreaming Outloud Pro" panose="03050502040302030504" pitchFamily="66" charset="0"/>
                <a:cs typeface="Dreaming Outloud Pro" panose="03050502040302030504" pitchFamily="66" charset="0"/>
              </a:rPr>
              <a:t>…exploit others.</a:t>
            </a:r>
          </a:p>
          <a:p>
            <a:pPr lvl="1"/>
            <a:r>
              <a:rPr lang="en-US" dirty="0">
                <a:solidFill>
                  <a:srgbClr val="000099"/>
                </a:solidFill>
                <a:latin typeface="Dreaming Outloud Pro" panose="03050502040302030504" pitchFamily="66" charset="0"/>
                <a:cs typeface="Dreaming Outloud Pro" panose="03050502040302030504" pitchFamily="66" charset="0"/>
              </a:rPr>
              <a:t>…become enslaved by their own lusts.</a:t>
            </a:r>
          </a:p>
          <a:p>
            <a:pPr lvl="1"/>
            <a:r>
              <a:rPr lang="en-US" dirty="0">
                <a:solidFill>
                  <a:srgbClr val="000099"/>
                </a:solidFill>
                <a:latin typeface="Dreaming Outloud Pro" panose="03050502040302030504" pitchFamily="66" charset="0"/>
                <a:cs typeface="Dreaming Outloud Pro" panose="03050502040302030504" pitchFamily="66" charset="0"/>
              </a:rPr>
              <a:t>…entice others through sensual passions.</a:t>
            </a:r>
          </a:p>
          <a:p>
            <a:pPr marL="457200" indent="-457200">
              <a:buFont typeface="+mj-lt"/>
              <a:buAutoNum type="arabicPeriod"/>
            </a:pPr>
            <a:r>
              <a:rPr lang="en-US" dirty="0">
                <a:solidFill>
                  <a:srgbClr val="000099"/>
                </a:solidFill>
                <a:latin typeface="Dreaming Outloud Pro" panose="03050502040302030504" pitchFamily="66" charset="0"/>
                <a:cs typeface="Dreaming Outloud Pro" panose="03050502040302030504" pitchFamily="66" charset="0"/>
              </a:rPr>
              <a:t>Although these false teachers promise freedom, they become entangled again in the defilements of the world and are defeated by them.</a:t>
            </a:r>
          </a:p>
        </p:txBody>
      </p:sp>
      <p:cxnSp>
        <p:nvCxnSpPr>
          <p:cNvPr id="6" name="Straight Connector 5">
            <a:extLst>
              <a:ext uri="{FF2B5EF4-FFF2-40B4-BE49-F238E27FC236}">
                <a16:creationId xmlns:a16="http://schemas.microsoft.com/office/drawing/2014/main" id="{A5DD8D37-6747-1B79-AFD3-18A9BF74DAA3}"/>
              </a:ext>
            </a:extLst>
          </p:cNvPr>
          <p:cNvCxnSpPr/>
          <p:nvPr/>
        </p:nvCxnSpPr>
        <p:spPr>
          <a:xfrm>
            <a:off x="33345" y="709127"/>
            <a:ext cx="5486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8A658AE-DE98-DC8E-02ED-D0CC76093474}"/>
              </a:ext>
            </a:extLst>
          </p:cNvPr>
          <p:cNvSpPr txBox="1"/>
          <p:nvPr/>
        </p:nvSpPr>
        <p:spPr>
          <a:xfrm>
            <a:off x="5812971" y="3429000"/>
            <a:ext cx="3316345" cy="1323439"/>
          </a:xfrm>
          <a:prstGeom prst="rect">
            <a:avLst/>
          </a:prstGeom>
          <a:noFill/>
        </p:spPr>
        <p:txBody>
          <a:bodyPr wrap="square" rtlCol="0">
            <a:spAutoFit/>
          </a:bodyPr>
          <a:lstStyle/>
          <a:p>
            <a:r>
              <a:rPr lang="en-US" sz="2000" b="1" dirty="0">
                <a:latin typeface="Dreaming Outloud Pro" panose="03050502040302030504" pitchFamily="66" charset="0"/>
                <a:cs typeface="Dreaming Outloud Pro" panose="03050502040302030504" pitchFamily="66" charset="0"/>
              </a:rPr>
              <a:t>References</a:t>
            </a:r>
          </a:p>
          <a:p>
            <a:r>
              <a:rPr lang="en-US" sz="2000" b="1" dirty="0">
                <a:latin typeface="Dreaming Outloud Pro" panose="03050502040302030504" pitchFamily="66" charset="0"/>
                <a:cs typeface="Dreaming Outloud Pro" panose="03050502040302030504" pitchFamily="66" charset="0"/>
              </a:rPr>
              <a:t>2 Peter 1:20-22, John 8:34, Titus 3:3, Romans 6:12-14, Hebrews 6:4-8</a:t>
            </a:r>
          </a:p>
        </p:txBody>
      </p:sp>
      <p:pic>
        <p:nvPicPr>
          <p:cNvPr id="4" name="Picture 3">
            <a:extLst>
              <a:ext uri="{FF2B5EF4-FFF2-40B4-BE49-F238E27FC236}">
                <a16:creationId xmlns:a16="http://schemas.microsoft.com/office/drawing/2014/main" id="{9F504051-38FF-1AE8-EC86-A0C2D18BD528}"/>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728996" y="5486399"/>
            <a:ext cx="3400320" cy="1371600"/>
          </a:xfrm>
          <a:prstGeom prst="rect">
            <a:avLst/>
          </a:prstGeom>
        </p:spPr>
      </p:pic>
    </p:spTree>
    <p:extLst>
      <p:ext uri="{BB962C8B-B14F-4D97-AF65-F5344CB8AC3E}">
        <p14:creationId xmlns:p14="http://schemas.microsoft.com/office/powerpoint/2010/main" val="3965022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E8425-A9D1-353E-6A8D-5B8087B3B980}"/>
              </a:ext>
            </a:extLst>
          </p:cNvPr>
          <p:cNvSpPr>
            <a:spLocks noGrp="1"/>
          </p:cNvSpPr>
          <p:nvPr>
            <p:ph type="title"/>
          </p:nvPr>
        </p:nvSpPr>
        <p:spPr>
          <a:xfrm>
            <a:off x="14684" y="1"/>
            <a:ext cx="5714312" cy="634482"/>
          </a:xfrm>
        </p:spPr>
        <p:txBody>
          <a:bodyPr vert="horz" lIns="91440" tIns="45720" rIns="91440" bIns="45720" rtlCol="0" anchor="b">
            <a:noAutofit/>
          </a:bodyPr>
          <a:lstStyle/>
          <a:p>
            <a:r>
              <a:rPr lang="en-US" sz="3200" b="1" dirty="0">
                <a:ln w="0"/>
                <a:solidFill>
                  <a:srgbClr val="000099"/>
                </a:solidFill>
                <a:effectLst>
                  <a:outerShdw blurRad="38100" dist="25400" dir="5400000" algn="ctr" rotWithShape="0">
                    <a:srgbClr val="6E747A">
                      <a:alpha val="43000"/>
                    </a:srgbClr>
                  </a:outerShdw>
                </a:effectLst>
                <a:latin typeface="Dreaming Outloud Pro" panose="03050502040302030504" pitchFamily="66" charset="0"/>
                <a:cs typeface="Dreaming Outloud Pro" panose="03050502040302030504" pitchFamily="66" charset="0"/>
              </a:rPr>
              <a:t>Evil, Unbelieving Hearts</a:t>
            </a:r>
          </a:p>
        </p:txBody>
      </p:sp>
      <p:sp>
        <p:nvSpPr>
          <p:cNvPr id="3" name="Subtitle 2">
            <a:extLst>
              <a:ext uri="{FF2B5EF4-FFF2-40B4-BE49-F238E27FC236}">
                <a16:creationId xmlns:a16="http://schemas.microsoft.com/office/drawing/2014/main" id="{C3DE4DB1-7A80-3CBF-2F54-5ED194056946}"/>
              </a:ext>
            </a:extLst>
          </p:cNvPr>
          <p:cNvSpPr>
            <a:spLocks noGrp="1"/>
          </p:cNvSpPr>
          <p:nvPr>
            <p:ph idx="1"/>
          </p:nvPr>
        </p:nvSpPr>
        <p:spPr>
          <a:xfrm>
            <a:off x="14684" y="942393"/>
            <a:ext cx="5508661" cy="5915608"/>
          </a:xfrm>
        </p:spPr>
        <p:txBody>
          <a:bodyPr vert="horz" lIns="91440" tIns="45720" rIns="91440" bIns="45720" rtlCol="0">
            <a:normAutofit/>
          </a:bodyPr>
          <a:lstStyle/>
          <a:p>
            <a:pPr marL="457200" indent="-457200">
              <a:buFont typeface="+mj-lt"/>
              <a:buAutoNum type="arabicPeriod"/>
            </a:pPr>
            <a:r>
              <a:rPr lang="en-US" dirty="0">
                <a:solidFill>
                  <a:srgbClr val="000099"/>
                </a:solidFill>
                <a:latin typeface="Dreaming Outloud Pro" panose="03050502040302030504" pitchFamily="66" charset="0"/>
                <a:cs typeface="Dreaming Outloud Pro" panose="03050502040302030504" pitchFamily="66" charset="0"/>
              </a:rPr>
              <a:t>The Hebrew writer uses the example of the Israelites to exhort these Christians to remain firm and committed to Christ.</a:t>
            </a:r>
          </a:p>
          <a:p>
            <a:pPr lvl="1"/>
            <a:r>
              <a:rPr lang="en-US" dirty="0">
                <a:solidFill>
                  <a:srgbClr val="000099"/>
                </a:solidFill>
                <a:latin typeface="Dreaming Outloud Pro" panose="03050502040302030504" pitchFamily="66" charset="0"/>
                <a:cs typeface="Dreaming Outloud Pro" panose="03050502040302030504" pitchFamily="66" charset="0"/>
              </a:rPr>
              <a:t>Waters of </a:t>
            </a:r>
            <a:r>
              <a:rPr lang="en-US" dirty="0" err="1">
                <a:solidFill>
                  <a:srgbClr val="000099"/>
                </a:solidFill>
                <a:latin typeface="Dreaming Outloud Pro" panose="03050502040302030504" pitchFamily="66" charset="0"/>
                <a:cs typeface="Dreaming Outloud Pro" panose="03050502040302030504" pitchFamily="66" charset="0"/>
              </a:rPr>
              <a:t>Meribah</a:t>
            </a:r>
            <a:endParaRPr lang="en-US" dirty="0">
              <a:solidFill>
                <a:srgbClr val="000099"/>
              </a:solidFill>
              <a:latin typeface="Dreaming Outloud Pro" panose="03050502040302030504" pitchFamily="66" charset="0"/>
              <a:cs typeface="Dreaming Outloud Pro" panose="03050502040302030504" pitchFamily="66" charset="0"/>
            </a:endParaRPr>
          </a:p>
          <a:p>
            <a:pPr lvl="1"/>
            <a:r>
              <a:rPr lang="en-US" dirty="0">
                <a:solidFill>
                  <a:srgbClr val="000099"/>
                </a:solidFill>
                <a:latin typeface="Dreaming Outloud Pro" panose="03050502040302030504" pitchFamily="66" charset="0"/>
                <a:cs typeface="Dreaming Outloud Pro" panose="03050502040302030504" pitchFamily="66" charset="0"/>
              </a:rPr>
              <a:t>Refusal to enter Canaan</a:t>
            </a:r>
          </a:p>
          <a:p>
            <a:pPr marL="457200" indent="-457200">
              <a:buFont typeface="+mj-lt"/>
              <a:buAutoNum type="arabicPeriod"/>
            </a:pPr>
            <a:r>
              <a:rPr lang="en-US" dirty="0">
                <a:solidFill>
                  <a:srgbClr val="000099"/>
                </a:solidFill>
                <a:latin typeface="Dreaming Outloud Pro" panose="03050502040302030504" pitchFamily="66" charset="0"/>
                <a:cs typeface="Dreaming Outloud Pro" panose="03050502040302030504" pitchFamily="66" charset="0"/>
              </a:rPr>
              <a:t>What is the lesson?  Evil, unbelieving hearts prevent us from receiving the promised rest of God.</a:t>
            </a:r>
          </a:p>
        </p:txBody>
      </p:sp>
      <p:cxnSp>
        <p:nvCxnSpPr>
          <p:cNvPr id="6" name="Straight Connector 5">
            <a:extLst>
              <a:ext uri="{FF2B5EF4-FFF2-40B4-BE49-F238E27FC236}">
                <a16:creationId xmlns:a16="http://schemas.microsoft.com/office/drawing/2014/main" id="{A5DD8D37-6747-1B79-AFD3-18A9BF74DAA3}"/>
              </a:ext>
            </a:extLst>
          </p:cNvPr>
          <p:cNvCxnSpPr/>
          <p:nvPr/>
        </p:nvCxnSpPr>
        <p:spPr>
          <a:xfrm>
            <a:off x="33345" y="709127"/>
            <a:ext cx="5486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8A658AE-DE98-DC8E-02ED-D0CC76093474}"/>
              </a:ext>
            </a:extLst>
          </p:cNvPr>
          <p:cNvSpPr txBox="1"/>
          <p:nvPr/>
        </p:nvSpPr>
        <p:spPr>
          <a:xfrm>
            <a:off x="5519745" y="3429000"/>
            <a:ext cx="3609572" cy="1015663"/>
          </a:xfrm>
          <a:prstGeom prst="rect">
            <a:avLst/>
          </a:prstGeom>
          <a:noFill/>
        </p:spPr>
        <p:txBody>
          <a:bodyPr wrap="square" rtlCol="0">
            <a:spAutoFit/>
          </a:bodyPr>
          <a:lstStyle/>
          <a:p>
            <a:r>
              <a:rPr lang="en-US" sz="2000" b="1" u="sng" dirty="0">
                <a:latin typeface="Dreaming Outloud Pro" panose="03050502040302030504" pitchFamily="66" charset="0"/>
                <a:cs typeface="Dreaming Outloud Pro" panose="03050502040302030504" pitchFamily="66" charset="0"/>
              </a:rPr>
              <a:t>References</a:t>
            </a:r>
          </a:p>
          <a:p>
            <a:r>
              <a:rPr lang="en-US" sz="2000" b="1" dirty="0">
                <a:latin typeface="Dreaming Outloud Pro" panose="03050502040302030504" pitchFamily="66" charset="0"/>
                <a:cs typeface="Dreaming Outloud Pro" panose="03050502040302030504" pitchFamily="66" charset="0"/>
              </a:rPr>
              <a:t>Hebrews 3:12-18, Exodus 17:1-7, Numbers 13-14, Hebrews 13:12-13</a:t>
            </a:r>
          </a:p>
        </p:txBody>
      </p:sp>
      <p:pic>
        <p:nvPicPr>
          <p:cNvPr id="5" name="Picture 4">
            <a:extLst>
              <a:ext uri="{FF2B5EF4-FFF2-40B4-BE49-F238E27FC236}">
                <a16:creationId xmlns:a16="http://schemas.microsoft.com/office/drawing/2014/main" id="{150397ED-2D29-D4F8-E006-1A4E253F24A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28996" y="4498848"/>
            <a:ext cx="3145536" cy="2359152"/>
          </a:xfrm>
          <a:prstGeom prst="rect">
            <a:avLst/>
          </a:prstGeom>
        </p:spPr>
      </p:pic>
    </p:spTree>
    <p:extLst>
      <p:ext uri="{BB962C8B-B14F-4D97-AF65-F5344CB8AC3E}">
        <p14:creationId xmlns:p14="http://schemas.microsoft.com/office/powerpoint/2010/main" val="3670034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E8425-A9D1-353E-6A8D-5B8087B3B980}"/>
              </a:ext>
            </a:extLst>
          </p:cNvPr>
          <p:cNvSpPr>
            <a:spLocks noGrp="1"/>
          </p:cNvSpPr>
          <p:nvPr>
            <p:ph type="title"/>
          </p:nvPr>
        </p:nvSpPr>
        <p:spPr>
          <a:xfrm>
            <a:off x="14684" y="1"/>
            <a:ext cx="5714312" cy="634482"/>
          </a:xfrm>
        </p:spPr>
        <p:txBody>
          <a:bodyPr vert="horz" lIns="91440" tIns="45720" rIns="91440" bIns="45720" rtlCol="0" anchor="b">
            <a:noAutofit/>
          </a:bodyPr>
          <a:lstStyle/>
          <a:p>
            <a:r>
              <a:rPr lang="en-US" sz="3200" b="1" dirty="0">
                <a:ln w="0"/>
                <a:solidFill>
                  <a:srgbClr val="000099"/>
                </a:solidFill>
                <a:effectLst>
                  <a:outerShdw blurRad="38100" dist="25400" dir="5400000" algn="ctr" rotWithShape="0">
                    <a:srgbClr val="6E747A">
                      <a:alpha val="43000"/>
                    </a:srgbClr>
                  </a:outerShdw>
                </a:effectLst>
                <a:latin typeface="Dreaming Outloud Pro" panose="03050502040302030504" pitchFamily="66" charset="0"/>
                <a:cs typeface="Dreaming Outloud Pro" panose="03050502040302030504" pitchFamily="66" charset="0"/>
              </a:rPr>
              <a:t>Avoiding Shipwrecks</a:t>
            </a:r>
          </a:p>
        </p:txBody>
      </p:sp>
      <p:sp>
        <p:nvSpPr>
          <p:cNvPr id="3" name="Subtitle 2">
            <a:extLst>
              <a:ext uri="{FF2B5EF4-FFF2-40B4-BE49-F238E27FC236}">
                <a16:creationId xmlns:a16="http://schemas.microsoft.com/office/drawing/2014/main" id="{C3DE4DB1-7A80-3CBF-2F54-5ED194056946}"/>
              </a:ext>
            </a:extLst>
          </p:cNvPr>
          <p:cNvSpPr>
            <a:spLocks noGrp="1"/>
          </p:cNvSpPr>
          <p:nvPr>
            <p:ph idx="1"/>
          </p:nvPr>
        </p:nvSpPr>
        <p:spPr>
          <a:xfrm>
            <a:off x="14684" y="942393"/>
            <a:ext cx="5508661" cy="5915608"/>
          </a:xfrm>
        </p:spPr>
        <p:txBody>
          <a:bodyPr vert="horz" lIns="91440" tIns="45720" rIns="91440" bIns="45720" rtlCol="0">
            <a:normAutofit/>
          </a:bodyPr>
          <a:lstStyle/>
          <a:p>
            <a:pPr marL="457200" indent="-457200">
              <a:buFont typeface="+mj-lt"/>
              <a:buAutoNum type="arabicPeriod"/>
            </a:pPr>
            <a:r>
              <a:rPr lang="en-US" sz="3200" dirty="0">
                <a:solidFill>
                  <a:srgbClr val="000099"/>
                </a:solidFill>
                <a:latin typeface="Dreaming Outloud Pro" panose="03050502040302030504" pitchFamily="66" charset="0"/>
                <a:cs typeface="Dreaming Outloud Pro" panose="03050502040302030504" pitchFamily="66" charset="0"/>
              </a:rPr>
              <a:t>Don’t neglect our faith!</a:t>
            </a:r>
          </a:p>
          <a:p>
            <a:pPr marL="457200" indent="-457200">
              <a:buFont typeface="+mj-lt"/>
              <a:buAutoNum type="arabicPeriod"/>
            </a:pPr>
            <a:r>
              <a:rPr lang="en-US" sz="3200" dirty="0">
                <a:solidFill>
                  <a:srgbClr val="000099"/>
                </a:solidFill>
                <a:latin typeface="Dreaming Outloud Pro" panose="03050502040302030504" pitchFamily="66" charset="0"/>
                <a:cs typeface="Dreaming Outloud Pro" panose="03050502040302030504" pitchFamily="66" charset="0"/>
              </a:rPr>
              <a:t>Don’t be overcome with the worries and cares of this world!</a:t>
            </a:r>
          </a:p>
          <a:p>
            <a:pPr marL="457200" indent="-457200">
              <a:buFont typeface="+mj-lt"/>
              <a:buAutoNum type="arabicPeriod"/>
            </a:pPr>
            <a:r>
              <a:rPr lang="en-US" sz="3200" dirty="0">
                <a:solidFill>
                  <a:srgbClr val="000099"/>
                </a:solidFill>
                <a:latin typeface="Dreaming Outloud Pro" panose="03050502040302030504" pitchFamily="66" charset="0"/>
                <a:cs typeface="Dreaming Outloud Pro" panose="03050502040302030504" pitchFamily="66" charset="0"/>
              </a:rPr>
              <a:t>Don’t fall in love with the present world!</a:t>
            </a:r>
          </a:p>
          <a:p>
            <a:pPr marL="457200" indent="-457200">
              <a:buFont typeface="+mj-lt"/>
              <a:buAutoNum type="arabicPeriod"/>
            </a:pPr>
            <a:r>
              <a:rPr lang="en-US" sz="3200" dirty="0">
                <a:solidFill>
                  <a:srgbClr val="000099"/>
                </a:solidFill>
                <a:latin typeface="Dreaming Outloud Pro" panose="03050502040302030504" pitchFamily="66" charset="0"/>
                <a:cs typeface="Dreaming Outloud Pro" panose="03050502040302030504" pitchFamily="66" charset="0"/>
              </a:rPr>
              <a:t>Avoid becoming entangled in the defilements of this world!</a:t>
            </a:r>
          </a:p>
          <a:p>
            <a:pPr marL="457200" indent="-457200">
              <a:buFont typeface="+mj-lt"/>
              <a:buAutoNum type="arabicPeriod"/>
            </a:pPr>
            <a:r>
              <a:rPr lang="en-US" sz="3200" dirty="0">
                <a:solidFill>
                  <a:srgbClr val="000099"/>
                </a:solidFill>
                <a:latin typeface="Dreaming Outloud Pro" panose="03050502040302030504" pitchFamily="66" charset="0"/>
                <a:cs typeface="Dreaming Outloud Pro" panose="03050502040302030504" pitchFamily="66" charset="0"/>
              </a:rPr>
              <a:t>Be warned – evil, unbelieving hearts are a danger to us all!</a:t>
            </a:r>
          </a:p>
        </p:txBody>
      </p:sp>
      <p:cxnSp>
        <p:nvCxnSpPr>
          <p:cNvPr id="6" name="Straight Connector 5">
            <a:extLst>
              <a:ext uri="{FF2B5EF4-FFF2-40B4-BE49-F238E27FC236}">
                <a16:creationId xmlns:a16="http://schemas.microsoft.com/office/drawing/2014/main" id="{A5DD8D37-6747-1B79-AFD3-18A9BF74DAA3}"/>
              </a:ext>
            </a:extLst>
          </p:cNvPr>
          <p:cNvCxnSpPr/>
          <p:nvPr/>
        </p:nvCxnSpPr>
        <p:spPr>
          <a:xfrm>
            <a:off x="33345" y="709127"/>
            <a:ext cx="5486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8A658AE-DE98-DC8E-02ED-D0CC76093474}"/>
              </a:ext>
            </a:extLst>
          </p:cNvPr>
          <p:cNvSpPr txBox="1"/>
          <p:nvPr/>
        </p:nvSpPr>
        <p:spPr>
          <a:xfrm>
            <a:off x="5720533" y="3429000"/>
            <a:ext cx="3408784" cy="1323439"/>
          </a:xfrm>
          <a:prstGeom prst="rect">
            <a:avLst/>
          </a:prstGeom>
          <a:noFill/>
        </p:spPr>
        <p:txBody>
          <a:bodyPr wrap="square" rtlCol="0">
            <a:spAutoFit/>
          </a:bodyPr>
          <a:lstStyle/>
          <a:p>
            <a:r>
              <a:rPr lang="en-US" sz="2000" b="1" u="sng" dirty="0">
                <a:latin typeface="Dreaming Outloud Pro" panose="03050502040302030504" pitchFamily="66" charset="0"/>
                <a:cs typeface="Dreaming Outloud Pro" panose="03050502040302030504" pitchFamily="66" charset="0"/>
              </a:rPr>
              <a:t>References</a:t>
            </a:r>
          </a:p>
          <a:p>
            <a:r>
              <a:rPr lang="en-US" sz="2000" b="1" dirty="0">
                <a:latin typeface="Dreaming Outloud Pro" panose="03050502040302030504" pitchFamily="66" charset="0"/>
                <a:cs typeface="Dreaming Outloud Pro" panose="03050502040302030504" pitchFamily="66" charset="0"/>
              </a:rPr>
              <a:t>Romans 10:17, Psalm 119:97, Matthew 6:25-30, 1 John 3:15-17, Ephesians 4:20-24</a:t>
            </a:r>
          </a:p>
        </p:txBody>
      </p:sp>
    </p:spTree>
    <p:extLst>
      <p:ext uri="{BB962C8B-B14F-4D97-AF65-F5344CB8AC3E}">
        <p14:creationId xmlns:p14="http://schemas.microsoft.com/office/powerpoint/2010/main" val="16916015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6474</TotalTime>
  <Words>706</Words>
  <Application>Microsoft Office PowerPoint</Application>
  <PresentationFormat>On-screen Show (4:3)</PresentationFormat>
  <Paragraphs>58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Dreaming Outloud Pro</vt:lpstr>
      <vt:lpstr>Segoe UI</vt:lpstr>
      <vt:lpstr>Office Theme</vt:lpstr>
      <vt:lpstr>PowerPoint Presentation</vt:lpstr>
      <vt:lpstr>Making Shipwreck of My Faith</vt:lpstr>
      <vt:lpstr>Making Shipwreck of My Faith</vt:lpstr>
      <vt:lpstr>Choking the Seed</vt:lpstr>
      <vt:lpstr>Choking the Seed</vt:lpstr>
      <vt:lpstr>In Love With This Present World</vt:lpstr>
      <vt:lpstr>Entangled!</vt:lpstr>
      <vt:lpstr>Evil, Unbelieving Hearts</vt:lpstr>
      <vt:lpstr>Avoiding Shipwrecks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Shipwreck of My Faith</dc:title>
  <dc:creator>Jeb</dc:creator>
  <cp:lastModifiedBy>Jeb</cp:lastModifiedBy>
  <cp:revision>11</cp:revision>
  <dcterms:created xsi:type="dcterms:W3CDTF">2022-10-26T00:43:27Z</dcterms:created>
  <dcterms:modified xsi:type="dcterms:W3CDTF">2022-10-30T12:37:43Z</dcterms:modified>
</cp:coreProperties>
</file>