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307" r:id="rId3"/>
    <p:sldId id="308" r:id="rId4"/>
    <p:sldId id="322" r:id="rId5"/>
    <p:sldId id="315" r:id="rId6"/>
    <p:sldId id="314" r:id="rId7"/>
    <p:sldId id="316" r:id="rId8"/>
    <p:sldId id="317" r:id="rId9"/>
    <p:sldId id="323" r:id="rId10"/>
    <p:sldId id="324" r:id="rId11"/>
    <p:sldId id="319" r:id="rId12"/>
    <p:sldId id="32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87" autoAdjust="0"/>
    <p:restoredTop sz="94660"/>
  </p:normalViewPr>
  <p:slideViewPr>
    <p:cSldViewPr>
      <p:cViewPr varScale="1">
        <p:scale>
          <a:sx n="73" d="100"/>
          <a:sy n="73" d="100"/>
        </p:scale>
        <p:origin x="-1290" y="-108"/>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90891D4A-D2CB-42BD-8B8A-CE37828CA312}" type="datetimeFigureOut">
              <a:rPr lang="en-US" smtClean="0"/>
              <a:pPr/>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0FDB1-0FA7-4650-BABF-D324666E2D1E}"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891D4A-D2CB-42BD-8B8A-CE37828CA312}" type="datetimeFigureOut">
              <a:rPr lang="en-US" smtClean="0"/>
              <a:pPr/>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0FDB1-0FA7-4650-BABF-D324666E2D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891D4A-D2CB-42BD-8B8A-CE37828CA312}" type="datetimeFigureOut">
              <a:rPr lang="en-US" smtClean="0"/>
              <a:pPr/>
              <a:t>8/14/2016</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D940FDB1-0FA7-4650-BABF-D324666E2D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891D4A-D2CB-42BD-8B8A-CE37828CA312}" type="datetimeFigureOut">
              <a:rPr lang="en-US" smtClean="0"/>
              <a:pPr/>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0FDB1-0FA7-4650-BABF-D324666E2D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0891D4A-D2CB-42BD-8B8A-CE37828CA312}" type="datetimeFigureOut">
              <a:rPr lang="en-US" smtClean="0"/>
              <a:pPr/>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0FDB1-0FA7-4650-BABF-D324666E2D1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0891D4A-D2CB-42BD-8B8A-CE37828CA312}" type="datetimeFigureOut">
              <a:rPr lang="en-US" smtClean="0"/>
              <a:pPr/>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0FDB1-0FA7-4650-BABF-D324666E2D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0891D4A-D2CB-42BD-8B8A-CE37828CA312}" type="datetimeFigureOut">
              <a:rPr lang="en-US" smtClean="0"/>
              <a:pPr/>
              <a:t>8/14/2016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40FDB1-0FA7-4650-BABF-D324666E2D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0891D4A-D2CB-42BD-8B8A-CE37828CA312}" type="datetimeFigureOut">
              <a:rPr lang="en-US" smtClean="0"/>
              <a:pPr/>
              <a:t>8/14/2016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40FDB1-0FA7-4650-BABF-D324666E2D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891D4A-D2CB-42BD-8B8A-CE37828CA312}" type="datetimeFigureOut">
              <a:rPr lang="en-US" smtClean="0"/>
              <a:pPr/>
              <a:t>8/14/2016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40FDB1-0FA7-4650-BABF-D324666E2D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0891D4A-D2CB-42BD-8B8A-CE37828CA312}" type="datetimeFigureOut">
              <a:rPr lang="en-US" smtClean="0"/>
              <a:pPr/>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0FDB1-0FA7-4650-BABF-D324666E2D1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90891D4A-D2CB-42BD-8B8A-CE37828CA312}" type="datetimeFigureOut">
              <a:rPr lang="en-US" smtClean="0"/>
              <a:pPr/>
              <a:t>8/14/2016</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D940FDB1-0FA7-4650-BABF-D324666E2D1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90891D4A-D2CB-42BD-8B8A-CE37828CA312}" type="datetimeFigureOut">
              <a:rPr lang="en-US" smtClean="0"/>
              <a:pPr/>
              <a:t>8/14/2016</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940FDB1-0FA7-4650-BABF-D324666E2D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Helping Others Come To Jesus</a:t>
            </a:r>
            <a:endParaRPr lang="en-US" dirty="0"/>
          </a:p>
        </p:txBody>
      </p:sp>
      <p:sp>
        <p:nvSpPr>
          <p:cNvPr id="3" name="Subtitle 2"/>
          <p:cNvSpPr>
            <a:spLocks noGrp="1"/>
          </p:cNvSpPr>
          <p:nvPr>
            <p:ph type="subTitle" idx="1"/>
          </p:nvPr>
        </p:nvSpPr>
        <p:spPr/>
        <p:txBody>
          <a:bodyPr/>
          <a:lstStyle/>
          <a:p>
            <a:r>
              <a:rPr lang="en-US" dirty="0" smtClean="0"/>
              <a:t>8/14/16</a:t>
            </a:r>
            <a:endParaRPr lang="en-US" dirty="0"/>
          </a:p>
        </p:txBody>
      </p:sp>
    </p:spTree>
  </p:cSld>
  <p:clrMapOvr>
    <a:masterClrMapping/>
  </p:clrMapOvr>
  <p:transition spd="slow">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The Essentials of Church Growth</a:t>
            </a:r>
          </a:p>
        </p:txBody>
      </p:sp>
      <p:sp>
        <p:nvSpPr>
          <p:cNvPr id="3" name="Content Placeholder 2"/>
          <p:cNvSpPr>
            <a:spLocks noGrp="1"/>
          </p:cNvSpPr>
          <p:nvPr>
            <p:ph idx="1"/>
          </p:nvPr>
        </p:nvSpPr>
        <p:spPr/>
        <p:txBody>
          <a:bodyPr/>
          <a:lstStyle/>
          <a:p>
            <a:pPr marL="514350" indent="-514350">
              <a:buFont typeface="Arial" charset="0"/>
              <a:buAutoNum type="arabicPeriod"/>
            </a:pPr>
            <a:r>
              <a:rPr lang="en-US" dirty="0" smtClean="0"/>
              <a:t>Strong Bible Teaching</a:t>
            </a:r>
          </a:p>
          <a:p>
            <a:pPr marL="514350" indent="-514350">
              <a:buFont typeface="Arial" charset="0"/>
              <a:buAutoNum type="arabicPeriod"/>
            </a:pPr>
            <a:r>
              <a:rPr lang="en-US" dirty="0" smtClean="0"/>
              <a:t>Totally Committed Disciples</a:t>
            </a:r>
          </a:p>
          <a:p>
            <a:pPr marL="514350" indent="-514350">
              <a:buFont typeface="Arial" charset="0"/>
              <a:buAutoNum type="arabicPeriod"/>
            </a:pPr>
            <a:r>
              <a:rPr lang="en-US" dirty="0" smtClean="0"/>
              <a:t>Happy Moral Lives</a:t>
            </a:r>
          </a:p>
          <a:p>
            <a:pPr marL="514350" indent="-514350">
              <a:buFont typeface="Arial" charset="0"/>
              <a:buAutoNum type="arabicPeriod"/>
            </a:pPr>
            <a:r>
              <a:rPr lang="en-US" dirty="0" smtClean="0"/>
              <a:t>Close, Caring, “Family” Love</a:t>
            </a:r>
          </a:p>
          <a:p>
            <a:pPr marL="514350" indent="-514350">
              <a:buFont typeface="Arial" charset="0"/>
              <a:buAutoNum type="arabicPeriod"/>
            </a:pPr>
            <a:r>
              <a:rPr lang="en-US" dirty="0" smtClean="0"/>
              <a:t>Every Member Committed To Growth</a:t>
            </a:r>
          </a:p>
          <a:p>
            <a:pPr marL="514350" indent="-514350">
              <a:buFont typeface="Arial" charset="0"/>
              <a:buAutoNum type="arabicPeriod"/>
            </a:pPr>
            <a:r>
              <a:rPr lang="en-US" dirty="0" smtClean="0"/>
              <a:t>Great Enthusiastic Bible Classes</a:t>
            </a:r>
          </a:p>
          <a:p>
            <a:pPr marL="514350" indent="-514350">
              <a:buFont typeface="Arial" charset="0"/>
              <a:buAutoNum type="arabicPeriod"/>
            </a:pPr>
            <a:r>
              <a:rPr lang="en-US" dirty="0" smtClean="0"/>
              <a:t>Good Calm Steady Leadership</a:t>
            </a:r>
          </a:p>
        </p:txBody>
      </p:sp>
      <p:sp>
        <p:nvSpPr>
          <p:cNvPr id="30724" name="TextBox 3"/>
          <p:cNvSpPr txBox="1">
            <a:spLocks noChangeArrowheads="1"/>
          </p:cNvSpPr>
          <p:nvPr/>
        </p:nvSpPr>
        <p:spPr bwMode="auto">
          <a:xfrm>
            <a:off x="609600" y="5943600"/>
            <a:ext cx="4953000" cy="381000"/>
          </a:xfrm>
          <a:prstGeom prst="rect">
            <a:avLst/>
          </a:prstGeom>
          <a:noFill/>
          <a:ln w="9525">
            <a:noFill/>
            <a:miter lim="800000"/>
            <a:headEnd/>
            <a:tailEnd/>
          </a:ln>
        </p:spPr>
        <p:txBody>
          <a:bodyPr>
            <a:spAutoFit/>
          </a:bodyPr>
          <a:lstStyle/>
          <a:p>
            <a:r>
              <a:rPr lang="en-US" dirty="0"/>
              <a:t>(Biblical Evangelism, P. 19-23)</a:t>
            </a:r>
          </a:p>
        </p:txBody>
      </p:sp>
      <p:pic>
        <p:nvPicPr>
          <p:cNvPr id="5" name="Picture 4" descr="876DR.jpg"/>
          <p:cNvPicPr>
            <a:picLocks noChangeAspect="1"/>
          </p:cNvPicPr>
          <p:nvPr/>
        </p:nvPicPr>
        <p:blipFill>
          <a:blip r:embed="rId2"/>
          <a:stretch>
            <a:fillRect/>
          </a:stretch>
        </p:blipFill>
        <p:spPr>
          <a:xfrm>
            <a:off x="7010400" y="1524000"/>
            <a:ext cx="2133600" cy="2133600"/>
          </a:xfrm>
          <a:prstGeom prst="rect">
            <a:avLst/>
          </a:prstGeom>
        </p:spPr>
      </p:pic>
    </p:spTree>
  </p:cSld>
  <p:clrMapOvr>
    <a:masterClrMapping/>
  </p:clrMapOvr>
  <p:transition spd="slow">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We Must Help Anyone Drowning!</a:t>
            </a:r>
            <a:endParaRPr lang="en-US" sz="4400" dirty="0"/>
          </a:p>
        </p:txBody>
      </p:sp>
      <p:pic>
        <p:nvPicPr>
          <p:cNvPr id="4" name="Content Placeholder 3" descr="Drowning people.jpg"/>
          <p:cNvPicPr>
            <a:picLocks noGrp="1" noChangeAspect="1"/>
          </p:cNvPicPr>
          <p:nvPr>
            <p:ph idx="1"/>
          </p:nvPr>
        </p:nvPicPr>
        <p:blipFill>
          <a:blip r:embed="rId2"/>
          <a:stretch>
            <a:fillRect/>
          </a:stretch>
        </p:blipFill>
        <p:spPr>
          <a:xfrm>
            <a:off x="2133600" y="1676400"/>
            <a:ext cx="4953000" cy="4953000"/>
          </a:xfrm>
        </p:spPr>
      </p:pic>
    </p:spTree>
  </p:cSld>
  <p:clrMapOvr>
    <a:masterClrMapping/>
  </p:clrMapOvr>
  <p:transition spd="slow">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smtClean="0"/>
              <a:t>Making Contact Outline by Steve Higginbotham</a:t>
            </a:r>
          </a:p>
          <a:p>
            <a:r>
              <a:rPr lang="en-US" dirty="0" smtClean="0"/>
              <a:t>Biblical Evangelism – Harold Comer</a:t>
            </a:r>
          </a:p>
          <a:p>
            <a:r>
              <a:rPr lang="en-US" dirty="0" smtClean="0"/>
              <a:t>You Can Do Personal Work – Otis </a:t>
            </a:r>
            <a:r>
              <a:rPr lang="en-US" dirty="0" err="1" smtClean="0"/>
              <a:t>Gatewood</a:t>
            </a:r>
            <a:endParaRPr lang="en-US" dirty="0" smtClean="0"/>
          </a:p>
          <a:p>
            <a:endParaRPr lang="en-US" dirty="0"/>
          </a:p>
        </p:txBody>
      </p:sp>
    </p:spTree>
  </p:cSld>
  <p:clrMapOvr>
    <a:masterClrMapping/>
  </p:clrMapOvr>
  <p:transition spd="slow">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Wants </a:t>
            </a:r>
            <a:r>
              <a:rPr lang="en-US" u="sng" dirty="0" smtClean="0"/>
              <a:t>All</a:t>
            </a:r>
            <a:r>
              <a:rPr lang="en-US" dirty="0" smtClean="0"/>
              <a:t> To Be Saved…</a:t>
            </a:r>
            <a:endParaRPr lang="en-US" dirty="0"/>
          </a:p>
        </p:txBody>
      </p:sp>
      <p:sp>
        <p:nvSpPr>
          <p:cNvPr id="3" name="Content Placeholder 2"/>
          <p:cNvSpPr>
            <a:spLocks noGrp="1"/>
          </p:cNvSpPr>
          <p:nvPr>
            <p:ph sz="half" idx="1"/>
          </p:nvPr>
        </p:nvSpPr>
        <p:spPr>
          <a:xfrm>
            <a:off x="152400" y="1524000"/>
            <a:ext cx="4364736" cy="5105400"/>
          </a:xfrm>
        </p:spPr>
        <p:txBody>
          <a:bodyPr>
            <a:noAutofit/>
          </a:bodyPr>
          <a:lstStyle/>
          <a:p>
            <a:r>
              <a:rPr lang="en-US" sz="3100" u="sng" dirty="0" smtClean="0"/>
              <a:t>The Great Commission</a:t>
            </a:r>
          </a:p>
          <a:p>
            <a:pPr lvl="1"/>
            <a:r>
              <a:rPr lang="en-US" sz="3100" dirty="0" smtClean="0"/>
              <a:t> (Matthew 28:19-20)</a:t>
            </a:r>
          </a:p>
          <a:p>
            <a:pPr lvl="1"/>
            <a:r>
              <a:rPr lang="en-US" sz="3100" dirty="0" smtClean="0"/>
              <a:t>(Mark 16:15-16)</a:t>
            </a:r>
          </a:p>
          <a:p>
            <a:pPr lvl="1"/>
            <a:r>
              <a:rPr lang="en-US" sz="3100" dirty="0" smtClean="0"/>
              <a:t>(Luke 24:46-47)</a:t>
            </a:r>
          </a:p>
          <a:p>
            <a:pPr lvl="1"/>
            <a:r>
              <a:rPr lang="en-US" sz="3100" dirty="0" smtClean="0"/>
              <a:t>(John 20:21)</a:t>
            </a:r>
          </a:p>
          <a:p>
            <a:r>
              <a:rPr lang="en-US" sz="3100" dirty="0" smtClean="0"/>
              <a:t>The Great Commission Is Not  A Talent, It Is A Command!</a:t>
            </a:r>
            <a:endParaRPr lang="en-US" sz="3100" dirty="0"/>
          </a:p>
        </p:txBody>
      </p:sp>
      <p:pic>
        <p:nvPicPr>
          <p:cNvPr id="5" name="Content Placeholder 4" descr="ArUld_eCIAEjydC.jpg"/>
          <p:cNvPicPr>
            <a:picLocks noGrp="1" noChangeAspect="1"/>
          </p:cNvPicPr>
          <p:nvPr>
            <p:ph sz="half" idx="2"/>
          </p:nvPr>
        </p:nvPicPr>
        <p:blipFill>
          <a:blip r:embed="rId2"/>
          <a:stretch>
            <a:fillRect/>
          </a:stretch>
        </p:blipFill>
        <p:spPr>
          <a:xfrm>
            <a:off x="4648200" y="1579562"/>
            <a:ext cx="4059238" cy="4059238"/>
          </a:xfrm>
        </p:spPr>
      </p:pic>
      <p:sp>
        <p:nvSpPr>
          <p:cNvPr id="6" name="TextBox 5"/>
          <p:cNvSpPr txBox="1"/>
          <p:nvPr/>
        </p:nvSpPr>
        <p:spPr>
          <a:xfrm>
            <a:off x="4648200" y="5657671"/>
            <a:ext cx="4038600" cy="1200329"/>
          </a:xfrm>
          <a:prstGeom prst="rect">
            <a:avLst/>
          </a:prstGeom>
          <a:noFill/>
        </p:spPr>
        <p:txBody>
          <a:bodyPr wrap="square" rtlCol="0">
            <a:spAutoFit/>
          </a:bodyPr>
          <a:lstStyle/>
          <a:p>
            <a:pPr algn="ctr"/>
            <a:r>
              <a:rPr lang="en-US" sz="2400" b="1" dirty="0" smtClean="0"/>
              <a:t>Do not forget how powerful the Word of God is! (Romans 1:16)</a:t>
            </a:r>
            <a:endParaRPr lang="en-US" sz="2400" b="1"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How Did Paul </a:t>
            </a:r>
            <a:r>
              <a:rPr lang="en-US" dirty="0" smtClean="0"/>
              <a:t>Carry This Out</a:t>
            </a:r>
            <a:r>
              <a:rPr smtClean="0"/>
              <a:t>?</a:t>
            </a:r>
            <a:endParaRPr lang="en-US" dirty="0"/>
          </a:p>
        </p:txBody>
      </p:sp>
      <p:sp>
        <p:nvSpPr>
          <p:cNvPr id="2" name="Content Placeholder 1"/>
          <p:cNvSpPr>
            <a:spLocks noGrp="1"/>
          </p:cNvSpPr>
          <p:nvPr>
            <p:ph idx="1"/>
          </p:nvPr>
        </p:nvSpPr>
        <p:spPr>
          <a:xfrm>
            <a:off x="0" y="1775191"/>
            <a:ext cx="5638800" cy="4625609"/>
          </a:xfrm>
        </p:spPr>
        <p:txBody>
          <a:bodyPr>
            <a:normAutofit fontScale="92500" lnSpcReduction="20000"/>
          </a:bodyPr>
          <a:lstStyle/>
          <a:p>
            <a:r>
              <a:rPr lang="en-US" sz="2800" i="1" dirty="0" smtClean="0"/>
              <a:t>When I came to you, brethren, I did not come proclaiming to you the testimony of God in lofty words or wisdom. For I decided to know nothing among you except Jesus Christ and him crucified. And I was with you in weakness and in much fear and trembling; and my speech and my message were not in plausible words of wisdom, but in demonstration of the Spirit and of power, that your faith might not rest in the wisdom of men but in the power of God</a:t>
            </a:r>
            <a:r>
              <a:rPr lang="en-US" sz="2800" dirty="0" smtClean="0"/>
              <a:t>. (1 Corinthians 2:1-5 RSV)</a:t>
            </a:r>
            <a:endParaRPr lang="en-US" sz="2800" dirty="0"/>
          </a:p>
        </p:txBody>
      </p:sp>
      <p:pic>
        <p:nvPicPr>
          <p:cNvPr id="4" name="Picture 3" descr="imagesCA89WEBC.jpg"/>
          <p:cNvPicPr>
            <a:picLocks noChangeAspect="1"/>
          </p:cNvPicPr>
          <p:nvPr/>
        </p:nvPicPr>
        <p:blipFill>
          <a:blip r:embed="rId2"/>
          <a:stretch>
            <a:fillRect/>
          </a:stretch>
        </p:blipFill>
        <p:spPr>
          <a:xfrm>
            <a:off x="6477000" y="1676400"/>
            <a:ext cx="1866900" cy="2447925"/>
          </a:xfrm>
          <a:prstGeom prst="rect">
            <a:avLst/>
          </a:prstGeom>
        </p:spPr>
      </p:pic>
      <p:sp>
        <p:nvSpPr>
          <p:cNvPr id="6" name="TextBox 5"/>
          <p:cNvSpPr txBox="1"/>
          <p:nvPr/>
        </p:nvSpPr>
        <p:spPr>
          <a:xfrm>
            <a:off x="5715000" y="4191000"/>
            <a:ext cx="3352800" cy="2308324"/>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dirty="0" smtClean="0"/>
              <a:t>For I delivered to you as of first importance what I also received, that Christ died for our sins in accordance with the scriptures, that he was buried, that he was raised on the third day in accordance with the scriptures, (1 Corinthians 15:3-4 RSV)</a:t>
            </a:r>
            <a:endParaRPr lang="en-US" dirty="0"/>
          </a:p>
        </p:txBody>
      </p:sp>
    </p:spTree>
  </p:cSld>
  <p:clrMapOvr>
    <a:masterClrMapping/>
  </p:clrMapOvr>
  <p:transition spd="slow">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Method And Message</a:t>
            </a:r>
          </a:p>
        </p:txBody>
      </p:sp>
      <p:sp>
        <p:nvSpPr>
          <p:cNvPr id="27651" name="Content Placeholder 2"/>
          <p:cNvSpPr>
            <a:spLocks noGrp="1"/>
          </p:cNvSpPr>
          <p:nvPr>
            <p:ph idx="1"/>
          </p:nvPr>
        </p:nvSpPr>
        <p:spPr>
          <a:xfrm>
            <a:off x="228600" y="1524000"/>
            <a:ext cx="8458200" cy="4625609"/>
          </a:xfrm>
        </p:spPr>
        <p:txBody>
          <a:bodyPr>
            <a:noAutofit/>
          </a:bodyPr>
          <a:lstStyle/>
          <a:p>
            <a:r>
              <a:rPr lang="en-US" sz="2600" dirty="0" smtClean="0"/>
              <a:t>We must be able to recognize the difference between method and message.</a:t>
            </a:r>
          </a:p>
          <a:p>
            <a:r>
              <a:rPr lang="en-US" sz="2600" dirty="0" smtClean="0"/>
              <a:t>Message is set and unchangeable! It may begin with water (John 4:7-10). Idolatry (Acts 17:23) or Old Testament stories (Acts 7:2ff) but it still ends with the same commands.</a:t>
            </a:r>
          </a:p>
          <a:p>
            <a:r>
              <a:rPr lang="en-US" sz="2600" dirty="0" smtClean="0"/>
              <a:t>Expediency and methods are variable.</a:t>
            </a:r>
          </a:p>
          <a:p>
            <a:r>
              <a:rPr lang="en-US" sz="2600" dirty="0" smtClean="0"/>
              <a:t>Our hunger for souls will demand that we use the best method and one that works.</a:t>
            </a:r>
          </a:p>
          <a:p>
            <a:r>
              <a:rPr lang="en-US" sz="2600" dirty="0" smtClean="0"/>
              <a:t>“In </a:t>
            </a:r>
            <a:r>
              <a:rPr lang="en-US" sz="2600" dirty="0" smtClean="0"/>
              <a:t>a rapidly changing world we must work to find the method that is scriptural and gets the gospel to the receptive listener</a:t>
            </a:r>
            <a:r>
              <a:rPr lang="en-US" sz="2600" dirty="0" smtClean="0"/>
              <a:t>.”</a:t>
            </a:r>
            <a:endParaRPr lang="en-US" sz="2600" dirty="0" smtClean="0"/>
          </a:p>
          <a:p>
            <a:pPr>
              <a:buFont typeface="Wingdings" pitchFamily="2" charset="2"/>
              <a:buNone/>
            </a:pPr>
            <a:endParaRPr lang="en-US" sz="2600" dirty="0" smtClean="0"/>
          </a:p>
          <a:p>
            <a:endParaRPr lang="en-US" sz="2600" dirty="0" smtClean="0"/>
          </a:p>
        </p:txBody>
      </p:sp>
      <p:sp>
        <p:nvSpPr>
          <p:cNvPr id="27652" name="Rectangle 3"/>
          <p:cNvSpPr>
            <a:spLocks noChangeArrowheads="1"/>
          </p:cNvSpPr>
          <p:nvPr/>
        </p:nvSpPr>
        <p:spPr bwMode="auto">
          <a:xfrm>
            <a:off x="304800" y="6488113"/>
            <a:ext cx="3878263" cy="369887"/>
          </a:xfrm>
          <a:prstGeom prst="rect">
            <a:avLst/>
          </a:prstGeom>
          <a:noFill/>
          <a:ln w="9525">
            <a:noFill/>
            <a:miter lim="800000"/>
            <a:headEnd/>
            <a:tailEnd/>
          </a:ln>
        </p:spPr>
        <p:txBody>
          <a:bodyPr wrap="none">
            <a:spAutoFit/>
          </a:bodyPr>
          <a:lstStyle/>
          <a:p>
            <a:r>
              <a:rPr lang="en-US"/>
              <a:t>(Harold Comer, Biblical Evangelism)</a:t>
            </a:r>
          </a:p>
        </p:txBody>
      </p:sp>
    </p:spTree>
  </p:cSld>
  <p:clrMapOvr>
    <a:masterClrMapping/>
  </p:clrMapOvr>
  <p:transition spd="slow">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Contact…</a:t>
            </a:r>
            <a:endParaRPr lang="en-US" dirty="0"/>
          </a:p>
        </p:txBody>
      </p:sp>
      <p:sp>
        <p:nvSpPr>
          <p:cNvPr id="3" name="Content Placeholder 2"/>
          <p:cNvSpPr>
            <a:spLocks noGrp="1"/>
          </p:cNvSpPr>
          <p:nvPr>
            <p:ph sz="half" idx="1"/>
          </p:nvPr>
        </p:nvSpPr>
        <p:spPr>
          <a:xfrm>
            <a:off x="304800" y="1773936"/>
            <a:ext cx="6248400" cy="4855464"/>
          </a:xfrm>
        </p:spPr>
        <p:txBody>
          <a:bodyPr>
            <a:noAutofit/>
          </a:bodyPr>
          <a:lstStyle/>
          <a:p>
            <a:r>
              <a:rPr lang="en-US" sz="3200" b="1" u="sng" dirty="0" smtClean="0"/>
              <a:t>Philip &amp; The Eunuch (Acts 8:26-39)</a:t>
            </a:r>
          </a:p>
          <a:p>
            <a:pPr lvl="1"/>
            <a:r>
              <a:rPr lang="en-US" sz="2800" dirty="0" smtClean="0"/>
              <a:t>He made himself available (8:26)</a:t>
            </a:r>
          </a:p>
          <a:p>
            <a:pPr lvl="1"/>
            <a:r>
              <a:rPr lang="en-US" sz="2800" dirty="0" smtClean="0"/>
              <a:t>He had initiative (8:27-30)</a:t>
            </a:r>
          </a:p>
          <a:p>
            <a:pPr lvl="1"/>
            <a:r>
              <a:rPr lang="en-US" sz="2800" dirty="0" smtClean="0"/>
              <a:t>He started where the Eunuch was (8:35)</a:t>
            </a:r>
          </a:p>
          <a:p>
            <a:pPr lvl="1"/>
            <a:r>
              <a:rPr lang="en-US" sz="2800" dirty="0" smtClean="0"/>
              <a:t>He had tact (8:30-35).</a:t>
            </a:r>
          </a:p>
          <a:p>
            <a:pPr lvl="1"/>
            <a:r>
              <a:rPr lang="en-US" sz="2800" dirty="0" smtClean="0"/>
              <a:t>He had courage (8:30; Romans 8:31)</a:t>
            </a:r>
          </a:p>
          <a:p>
            <a:pPr lvl="1"/>
            <a:r>
              <a:rPr lang="en-US" sz="2800" dirty="0" smtClean="0"/>
              <a:t>He preached Jesus (8:35)</a:t>
            </a:r>
            <a:endParaRPr lang="en-US" sz="2800" dirty="0"/>
          </a:p>
        </p:txBody>
      </p:sp>
      <p:pic>
        <p:nvPicPr>
          <p:cNvPr id="5" name="Content Placeholder 4" descr="Drowning person.png"/>
          <p:cNvPicPr>
            <a:picLocks noGrp="1" noChangeAspect="1"/>
          </p:cNvPicPr>
          <p:nvPr>
            <p:ph sz="half" idx="2"/>
          </p:nvPr>
        </p:nvPicPr>
        <p:blipFill>
          <a:blip r:embed="rId2"/>
          <a:stretch>
            <a:fillRect/>
          </a:stretch>
        </p:blipFill>
        <p:spPr>
          <a:xfrm>
            <a:off x="6858000" y="2209800"/>
            <a:ext cx="1800225" cy="1800225"/>
          </a:xfrm>
        </p:spPr>
      </p:pic>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Contact…</a:t>
            </a:r>
            <a:endParaRPr lang="en-US" dirty="0"/>
          </a:p>
        </p:txBody>
      </p:sp>
      <p:sp>
        <p:nvSpPr>
          <p:cNvPr id="3" name="Content Placeholder 2"/>
          <p:cNvSpPr>
            <a:spLocks noGrp="1"/>
          </p:cNvSpPr>
          <p:nvPr>
            <p:ph sz="half" idx="1"/>
          </p:nvPr>
        </p:nvSpPr>
        <p:spPr/>
        <p:txBody>
          <a:bodyPr>
            <a:normAutofit fontScale="92500"/>
          </a:bodyPr>
          <a:lstStyle/>
          <a:p>
            <a:r>
              <a:rPr lang="en-US" b="1" u="sng" dirty="0" smtClean="0"/>
              <a:t>Jesus &amp; The Woman At The Well (John 4:1-38)</a:t>
            </a:r>
          </a:p>
          <a:p>
            <a:pPr lvl="1"/>
            <a:r>
              <a:rPr lang="en-US" dirty="0" smtClean="0"/>
              <a:t>Jesus initiates contact (4:7)</a:t>
            </a:r>
          </a:p>
          <a:p>
            <a:pPr lvl="1"/>
            <a:r>
              <a:rPr lang="en-US" dirty="0" smtClean="0"/>
              <a:t>Jesus crosses societal barriers (4:7)</a:t>
            </a:r>
          </a:p>
          <a:p>
            <a:pPr lvl="1"/>
            <a:r>
              <a:rPr lang="en-US" dirty="0" smtClean="0"/>
              <a:t>He peaks her interest (4:10, 13-14)</a:t>
            </a:r>
          </a:p>
          <a:p>
            <a:pPr lvl="1"/>
            <a:r>
              <a:rPr lang="en-US" dirty="0" smtClean="0"/>
              <a:t>He addresses her need (4:17-18)</a:t>
            </a:r>
          </a:p>
          <a:p>
            <a:pPr lvl="1"/>
            <a:r>
              <a:rPr lang="en-US" dirty="0" smtClean="0"/>
              <a:t>He won’t get sidetracked (4:19-26)</a:t>
            </a:r>
            <a:endParaRPr lang="en-US" dirty="0"/>
          </a:p>
        </p:txBody>
      </p:sp>
      <p:sp>
        <p:nvSpPr>
          <p:cNvPr id="4" name="Content Placeholder 3"/>
          <p:cNvSpPr>
            <a:spLocks noGrp="1"/>
          </p:cNvSpPr>
          <p:nvPr>
            <p:ph sz="half" idx="2"/>
          </p:nvPr>
        </p:nvSpPr>
        <p:spPr/>
        <p:txBody>
          <a:bodyPr>
            <a:normAutofit fontScale="92500"/>
          </a:bodyPr>
          <a:lstStyle/>
          <a:p>
            <a:r>
              <a:rPr lang="en-US" b="1" u="sng" dirty="0" smtClean="0"/>
              <a:t>Peter On The Day Of Pentecost (Acts 2:14-47)</a:t>
            </a:r>
          </a:p>
          <a:p>
            <a:pPr lvl="1"/>
            <a:r>
              <a:rPr lang="en-US" dirty="0" smtClean="0"/>
              <a:t>Peter knew his hearers (2:14,22,36)</a:t>
            </a:r>
          </a:p>
          <a:p>
            <a:pPr lvl="1"/>
            <a:r>
              <a:rPr lang="en-US" dirty="0" smtClean="0"/>
              <a:t>He appealed to common ground that he held with his hearers (2:17-21; 25-28; 34-35)</a:t>
            </a:r>
          </a:p>
          <a:p>
            <a:pPr lvl="1"/>
            <a:r>
              <a:rPr lang="en-US" dirty="0" smtClean="0"/>
              <a:t>He identified their problem (2:22-24)</a:t>
            </a:r>
          </a:p>
          <a:p>
            <a:pPr lvl="1"/>
            <a:r>
              <a:rPr lang="en-US" dirty="0" smtClean="0"/>
              <a:t>He offered them a solution (2:38)</a:t>
            </a:r>
            <a:endParaRPr lang="en-US"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wipe(down)">
                                      <p:cBhvr>
                                        <p:cTn id="27" dur="500"/>
                                        <p:tgtEl>
                                          <p:spTgt spid="4">
                                            <p:txEl>
                                              <p:pRg st="0" end="0"/>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4">
                                            <p:txEl>
                                              <p:pRg st="1" end="1"/>
                                            </p:txEl>
                                          </p:spTgt>
                                        </p:tgtEl>
                                        <p:attrNameLst>
                                          <p:attrName>style.visibility</p:attrName>
                                        </p:attrNameLst>
                                      </p:cBhvr>
                                      <p:to>
                                        <p:strVal val="visible"/>
                                      </p:to>
                                    </p:set>
                                    <p:animEffect transition="in" filter="wipe(down)">
                                      <p:cBhvr>
                                        <p:cTn id="30" dur="500"/>
                                        <p:tgtEl>
                                          <p:spTgt spid="4">
                                            <p:txEl>
                                              <p:pRg st="1" end="1"/>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Effect transition="in" filter="wipe(down)">
                                      <p:cBhvr>
                                        <p:cTn id="33" dur="500"/>
                                        <p:tgtEl>
                                          <p:spTgt spid="4">
                                            <p:txEl>
                                              <p:pRg st="2" end="2"/>
                                            </p:tx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4">
                                            <p:txEl>
                                              <p:pRg st="3" end="3"/>
                                            </p:txEl>
                                          </p:spTgt>
                                        </p:tgtEl>
                                        <p:attrNameLst>
                                          <p:attrName>style.visibility</p:attrName>
                                        </p:attrNameLst>
                                      </p:cBhvr>
                                      <p:to>
                                        <p:strVal val="visible"/>
                                      </p:to>
                                    </p:set>
                                    <p:animEffect transition="in" filter="wipe(down)">
                                      <p:cBhvr>
                                        <p:cTn id="36" dur="500"/>
                                        <p:tgtEl>
                                          <p:spTgt spid="4">
                                            <p:txEl>
                                              <p:pRg st="3" end="3"/>
                                            </p:tx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Effect transition="in" filter="wipe(down)">
                                      <p:cBhvr>
                                        <p:cTn id="39"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Various Biblical Approaches</a:t>
            </a:r>
            <a:endParaRPr lang="en-US" dirty="0"/>
          </a:p>
        </p:txBody>
      </p:sp>
      <p:sp>
        <p:nvSpPr>
          <p:cNvPr id="3" name="Content Placeholder 2"/>
          <p:cNvSpPr>
            <a:spLocks noGrp="1"/>
          </p:cNvSpPr>
          <p:nvPr>
            <p:ph sz="half" idx="1"/>
          </p:nvPr>
        </p:nvSpPr>
        <p:spPr/>
        <p:txBody>
          <a:bodyPr>
            <a:normAutofit/>
          </a:bodyPr>
          <a:lstStyle/>
          <a:p>
            <a:r>
              <a:rPr lang="en-US" b="1" dirty="0" smtClean="0"/>
              <a:t>Confrontational</a:t>
            </a:r>
            <a:r>
              <a:rPr lang="en-US" dirty="0" smtClean="0"/>
              <a:t> (Acts 2:22,36; 24:25; Mt. 19:16-22)</a:t>
            </a:r>
          </a:p>
          <a:p>
            <a:r>
              <a:rPr lang="en-US" b="1" dirty="0" smtClean="0"/>
              <a:t>Intellectual</a:t>
            </a:r>
            <a:r>
              <a:rPr lang="en-US" dirty="0" smtClean="0"/>
              <a:t> </a:t>
            </a:r>
            <a:r>
              <a:rPr lang="nl-NL" dirty="0" smtClean="0"/>
              <a:t>(Acts 17:16-34; Heb. 3:4; 1 Cor. 15:30)</a:t>
            </a:r>
          </a:p>
          <a:p>
            <a:r>
              <a:rPr lang="en-US" b="1" dirty="0" smtClean="0"/>
              <a:t>Testimonial</a:t>
            </a:r>
            <a:r>
              <a:rPr lang="en-US" dirty="0" smtClean="0"/>
              <a:t> (John 9:25-33; Acts 22:1-23)</a:t>
            </a:r>
            <a:endParaRPr lang="en-US" dirty="0"/>
          </a:p>
        </p:txBody>
      </p:sp>
      <p:sp>
        <p:nvSpPr>
          <p:cNvPr id="4" name="Content Placeholder 3"/>
          <p:cNvSpPr>
            <a:spLocks noGrp="1"/>
          </p:cNvSpPr>
          <p:nvPr>
            <p:ph sz="half" idx="2"/>
          </p:nvPr>
        </p:nvSpPr>
        <p:spPr>
          <a:xfrm>
            <a:off x="4953000" y="1773936"/>
            <a:ext cx="3733800" cy="4623816"/>
          </a:xfrm>
        </p:spPr>
        <p:txBody>
          <a:bodyPr>
            <a:normAutofit/>
          </a:bodyPr>
          <a:lstStyle/>
          <a:p>
            <a:r>
              <a:rPr lang="en-US" b="1" dirty="0" smtClean="0"/>
              <a:t>Interpersonal</a:t>
            </a:r>
            <a:r>
              <a:rPr lang="en-US" dirty="0" smtClean="0"/>
              <a:t> (Luke 5:27-32)</a:t>
            </a:r>
          </a:p>
          <a:p>
            <a:r>
              <a:rPr lang="en-US" b="1" dirty="0" smtClean="0"/>
              <a:t>Invitational</a:t>
            </a:r>
            <a:r>
              <a:rPr lang="en-US" dirty="0" smtClean="0"/>
              <a:t> (John 1:43-51; John 4:28-29)</a:t>
            </a:r>
          </a:p>
          <a:p>
            <a:r>
              <a:rPr lang="en-US" b="1" dirty="0" smtClean="0"/>
              <a:t>Service Oriented </a:t>
            </a:r>
            <a:r>
              <a:rPr lang="en-US" dirty="0" smtClean="0"/>
              <a:t>(Acts 4:36-37; Acts 9:36-43)</a:t>
            </a:r>
            <a:endParaRPr lang="en-US"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wipe(down)">
                                      <p:cBhvr>
                                        <p:cTn id="22" dur="5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wipe(down)">
                                      <p:cBhvr>
                                        <p:cTn id="27" dur="500"/>
                                        <p:tgtEl>
                                          <p:spTgt spid="4">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wipe(down)">
                                      <p:cBhvr>
                                        <p:cTn id="3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Helping People…</a:t>
            </a:r>
            <a:endParaRPr lang="en-US" dirty="0"/>
          </a:p>
        </p:txBody>
      </p:sp>
      <p:sp>
        <p:nvSpPr>
          <p:cNvPr id="3" name="Content Placeholder 2"/>
          <p:cNvSpPr>
            <a:spLocks noGrp="1"/>
          </p:cNvSpPr>
          <p:nvPr>
            <p:ph sz="half" idx="1"/>
          </p:nvPr>
        </p:nvSpPr>
        <p:spPr>
          <a:xfrm>
            <a:off x="457200" y="1773936"/>
            <a:ext cx="3429000" cy="4623816"/>
          </a:xfrm>
        </p:spPr>
        <p:txBody>
          <a:bodyPr>
            <a:normAutofit/>
          </a:bodyPr>
          <a:lstStyle/>
          <a:p>
            <a:r>
              <a:rPr lang="en-US" dirty="0" smtClean="0"/>
              <a:t>Be Humble &amp; Teachable (1 Corinthians 8:2)</a:t>
            </a:r>
          </a:p>
          <a:p>
            <a:r>
              <a:rPr lang="en-US" dirty="0" smtClean="0"/>
              <a:t>Illustrate Truths (Matthew 21:33-45)</a:t>
            </a:r>
          </a:p>
          <a:p>
            <a:r>
              <a:rPr lang="en-US" dirty="0" smtClean="0"/>
              <a:t>Avoid Profitless Diversions (John 4:5-26)</a:t>
            </a:r>
            <a:endParaRPr lang="en-US" dirty="0"/>
          </a:p>
        </p:txBody>
      </p:sp>
      <p:sp>
        <p:nvSpPr>
          <p:cNvPr id="4" name="Content Placeholder 3"/>
          <p:cNvSpPr>
            <a:spLocks noGrp="1"/>
          </p:cNvSpPr>
          <p:nvPr>
            <p:ph sz="half" idx="2"/>
          </p:nvPr>
        </p:nvSpPr>
        <p:spPr>
          <a:xfrm>
            <a:off x="4876800" y="1773936"/>
            <a:ext cx="3810000" cy="4623816"/>
          </a:xfrm>
        </p:spPr>
        <p:txBody>
          <a:bodyPr>
            <a:normAutofit/>
          </a:bodyPr>
          <a:lstStyle/>
          <a:p>
            <a:r>
              <a:rPr lang="en-US" dirty="0" smtClean="0"/>
              <a:t>Start With Areas Of Agreement Rather Than Areas Of Disagreement (Acts 22:1-5)</a:t>
            </a:r>
          </a:p>
          <a:p>
            <a:r>
              <a:rPr lang="en-US" dirty="0" smtClean="0"/>
              <a:t>Don’t Criticize The Church (Ephesians 5:25-33)</a:t>
            </a:r>
          </a:p>
          <a:p>
            <a:r>
              <a:rPr lang="en-US" dirty="0" smtClean="0"/>
              <a:t>Remember Your Goal (Matthew 28:19-20)</a:t>
            </a:r>
            <a:endParaRPr lang="en-US"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wipe(down)">
                                      <p:cBhvr>
                                        <p:cTn id="22" dur="5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wipe(down)">
                                      <p:cBhvr>
                                        <p:cTn id="27" dur="500"/>
                                        <p:tgtEl>
                                          <p:spTgt spid="4">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wipe(down)">
                                      <p:cBhvr>
                                        <p:cTn id="3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title"/>
          </p:nvPr>
        </p:nvSpPr>
        <p:spPr/>
        <p:txBody>
          <a:bodyPr>
            <a:normAutofit fontScale="90000"/>
          </a:bodyPr>
          <a:lstStyle/>
          <a:p>
            <a:pPr eaLnBrk="1" hangingPunct="1"/>
            <a:r>
              <a:rPr lang="en-US" u="sng" smtClean="0"/>
              <a:t>Remember:</a:t>
            </a:r>
            <a:r>
              <a:rPr lang="en-US" smtClean="0"/>
              <a:t> Sources of Prospects</a:t>
            </a:r>
          </a:p>
        </p:txBody>
      </p:sp>
      <p:sp>
        <p:nvSpPr>
          <p:cNvPr id="28675" name="Rectangle 5"/>
          <p:cNvSpPr>
            <a:spLocks noGrp="1" noChangeArrowheads="1"/>
          </p:cNvSpPr>
          <p:nvPr>
            <p:ph type="body" sz="half" idx="1"/>
          </p:nvPr>
        </p:nvSpPr>
        <p:spPr>
          <a:xfrm>
            <a:off x="228600" y="1719263"/>
            <a:ext cx="4800600" cy="5138737"/>
          </a:xfrm>
        </p:spPr>
        <p:txBody>
          <a:bodyPr>
            <a:normAutofit/>
          </a:bodyPr>
          <a:lstStyle/>
          <a:p>
            <a:pPr eaLnBrk="1" hangingPunct="1">
              <a:lnSpc>
                <a:spcPct val="80000"/>
              </a:lnSpc>
            </a:pPr>
            <a:r>
              <a:rPr lang="en-US" sz="2000" dirty="0" smtClean="0"/>
              <a:t>Non-Christian Mates</a:t>
            </a:r>
          </a:p>
          <a:p>
            <a:pPr eaLnBrk="1" hangingPunct="1">
              <a:lnSpc>
                <a:spcPct val="80000"/>
              </a:lnSpc>
            </a:pPr>
            <a:r>
              <a:rPr lang="en-US" sz="2000" dirty="0" smtClean="0"/>
              <a:t>Non-Christian Children and Relatives</a:t>
            </a:r>
          </a:p>
          <a:p>
            <a:pPr eaLnBrk="1" hangingPunct="1">
              <a:lnSpc>
                <a:spcPct val="80000"/>
              </a:lnSpc>
            </a:pPr>
            <a:r>
              <a:rPr lang="en-US" sz="2000" dirty="0" smtClean="0"/>
              <a:t>Delinquent Christians</a:t>
            </a:r>
          </a:p>
          <a:p>
            <a:pPr eaLnBrk="1" hangingPunct="1">
              <a:lnSpc>
                <a:spcPct val="80000"/>
              </a:lnSpc>
            </a:pPr>
            <a:r>
              <a:rPr lang="en-US" sz="2000" dirty="0" smtClean="0"/>
              <a:t>Visitors</a:t>
            </a:r>
          </a:p>
          <a:p>
            <a:pPr lvl="1" eaLnBrk="1" hangingPunct="1">
              <a:lnSpc>
                <a:spcPct val="80000"/>
              </a:lnSpc>
            </a:pPr>
            <a:r>
              <a:rPr lang="en-US" sz="1800" dirty="0" smtClean="0"/>
              <a:t>Worship</a:t>
            </a:r>
          </a:p>
          <a:p>
            <a:pPr lvl="1" eaLnBrk="1" hangingPunct="1">
              <a:lnSpc>
                <a:spcPct val="80000"/>
              </a:lnSpc>
            </a:pPr>
            <a:r>
              <a:rPr lang="en-US" sz="1800" dirty="0" smtClean="0"/>
              <a:t>Bible Study (Sunday, midweek, Ladies Classes; Youth Classes)</a:t>
            </a:r>
          </a:p>
          <a:p>
            <a:pPr lvl="1" eaLnBrk="1" hangingPunct="1">
              <a:lnSpc>
                <a:spcPct val="80000"/>
              </a:lnSpc>
            </a:pPr>
            <a:r>
              <a:rPr lang="en-US" sz="1800" dirty="0" smtClean="0"/>
              <a:t>Gospel Meetings; VBS</a:t>
            </a:r>
          </a:p>
          <a:p>
            <a:pPr lvl="1" eaLnBrk="1" hangingPunct="1">
              <a:lnSpc>
                <a:spcPct val="80000"/>
              </a:lnSpc>
            </a:pPr>
            <a:r>
              <a:rPr lang="en-US" sz="1800" dirty="0" smtClean="0"/>
              <a:t>Baptisms (Other than regular services)</a:t>
            </a:r>
          </a:p>
          <a:p>
            <a:pPr lvl="1" eaLnBrk="1" hangingPunct="1">
              <a:lnSpc>
                <a:spcPct val="80000"/>
              </a:lnSpc>
            </a:pPr>
            <a:r>
              <a:rPr lang="en-US" sz="1800" dirty="0" smtClean="0"/>
              <a:t>Social activities of Christians</a:t>
            </a:r>
          </a:p>
          <a:p>
            <a:pPr eaLnBrk="1" hangingPunct="1">
              <a:lnSpc>
                <a:spcPct val="80000"/>
              </a:lnSpc>
            </a:pPr>
            <a:r>
              <a:rPr lang="en-US" sz="2000" dirty="0" smtClean="0"/>
              <a:t>Neighbors</a:t>
            </a:r>
          </a:p>
          <a:p>
            <a:pPr eaLnBrk="1" hangingPunct="1">
              <a:lnSpc>
                <a:spcPct val="80000"/>
              </a:lnSpc>
            </a:pPr>
            <a:r>
              <a:rPr lang="en-US" sz="2000" dirty="0" smtClean="0"/>
              <a:t>Newcomers</a:t>
            </a:r>
          </a:p>
          <a:p>
            <a:pPr eaLnBrk="1" hangingPunct="1">
              <a:lnSpc>
                <a:spcPct val="80000"/>
              </a:lnSpc>
            </a:pPr>
            <a:r>
              <a:rPr lang="en-US" sz="2000" dirty="0" smtClean="0"/>
              <a:t>Referrals</a:t>
            </a:r>
          </a:p>
          <a:p>
            <a:pPr eaLnBrk="1" hangingPunct="1">
              <a:lnSpc>
                <a:spcPct val="80000"/>
              </a:lnSpc>
            </a:pPr>
            <a:r>
              <a:rPr lang="en-US" sz="2000" dirty="0" smtClean="0"/>
              <a:t>Counseling</a:t>
            </a:r>
          </a:p>
          <a:p>
            <a:pPr eaLnBrk="1" hangingPunct="1">
              <a:lnSpc>
                <a:spcPct val="80000"/>
              </a:lnSpc>
            </a:pPr>
            <a:r>
              <a:rPr lang="en-US" sz="2000" dirty="0" smtClean="0"/>
              <a:t>Bible Correspondence Course Enrollees</a:t>
            </a:r>
          </a:p>
          <a:p>
            <a:pPr eaLnBrk="1" hangingPunct="1">
              <a:lnSpc>
                <a:spcPct val="80000"/>
              </a:lnSpc>
            </a:pPr>
            <a:r>
              <a:rPr lang="en-US" sz="2000" dirty="0" smtClean="0"/>
              <a:t>Website / email participants</a:t>
            </a:r>
          </a:p>
          <a:p>
            <a:pPr eaLnBrk="1" hangingPunct="1">
              <a:lnSpc>
                <a:spcPct val="80000"/>
              </a:lnSpc>
            </a:pPr>
            <a:r>
              <a:rPr lang="en-US" sz="2000" dirty="0" smtClean="0"/>
              <a:t>Questioners</a:t>
            </a:r>
          </a:p>
          <a:p>
            <a:pPr eaLnBrk="1" hangingPunct="1">
              <a:lnSpc>
                <a:spcPct val="80000"/>
              </a:lnSpc>
            </a:pPr>
            <a:r>
              <a:rPr lang="en-US" sz="2000" dirty="0" err="1" smtClean="0"/>
              <a:t>Objectioners</a:t>
            </a:r>
            <a:endParaRPr lang="en-US" sz="2000" dirty="0" smtClean="0"/>
          </a:p>
        </p:txBody>
      </p:sp>
      <p:sp>
        <p:nvSpPr>
          <p:cNvPr id="28676" name="Rectangle 6"/>
          <p:cNvSpPr>
            <a:spLocks noGrp="1" noChangeArrowheads="1"/>
          </p:cNvSpPr>
          <p:nvPr>
            <p:ph type="body" sz="half" idx="2"/>
          </p:nvPr>
        </p:nvSpPr>
        <p:spPr>
          <a:xfrm>
            <a:off x="5029200" y="1524000"/>
            <a:ext cx="4038600" cy="5334000"/>
          </a:xfrm>
        </p:spPr>
        <p:txBody>
          <a:bodyPr>
            <a:normAutofit/>
          </a:bodyPr>
          <a:lstStyle/>
          <a:p>
            <a:pPr eaLnBrk="1" hangingPunct="1">
              <a:lnSpc>
                <a:spcPct val="80000"/>
              </a:lnSpc>
            </a:pPr>
            <a:endParaRPr lang="en-US" sz="2000" dirty="0" smtClean="0"/>
          </a:p>
          <a:p>
            <a:pPr eaLnBrk="1" hangingPunct="1">
              <a:lnSpc>
                <a:spcPct val="80000"/>
              </a:lnSpc>
            </a:pPr>
            <a:r>
              <a:rPr lang="en-US" sz="2000" dirty="0" smtClean="0"/>
              <a:t>Hospitals</a:t>
            </a:r>
          </a:p>
          <a:p>
            <a:pPr eaLnBrk="1" hangingPunct="1">
              <a:lnSpc>
                <a:spcPct val="80000"/>
              </a:lnSpc>
            </a:pPr>
            <a:r>
              <a:rPr lang="en-US" sz="2000" dirty="0" smtClean="0"/>
              <a:t>Rest homes – convalescent homes</a:t>
            </a:r>
          </a:p>
          <a:p>
            <a:pPr eaLnBrk="1" hangingPunct="1">
              <a:lnSpc>
                <a:spcPct val="80000"/>
              </a:lnSpc>
            </a:pPr>
            <a:r>
              <a:rPr lang="en-US" sz="2000" dirty="0" smtClean="0"/>
              <a:t>House to House</a:t>
            </a:r>
          </a:p>
          <a:p>
            <a:pPr eaLnBrk="1" hangingPunct="1">
              <a:lnSpc>
                <a:spcPct val="80000"/>
              </a:lnSpc>
            </a:pPr>
            <a:r>
              <a:rPr lang="en-US" sz="2000" dirty="0" smtClean="0"/>
              <a:t>Door to Door Workers</a:t>
            </a:r>
          </a:p>
          <a:p>
            <a:pPr eaLnBrk="1" hangingPunct="1">
              <a:lnSpc>
                <a:spcPct val="80000"/>
              </a:lnSpc>
            </a:pPr>
            <a:r>
              <a:rPr lang="en-US" sz="2000" dirty="0" smtClean="0"/>
              <a:t>Benevolent Contacts</a:t>
            </a:r>
          </a:p>
          <a:p>
            <a:pPr eaLnBrk="1" hangingPunct="1">
              <a:lnSpc>
                <a:spcPct val="80000"/>
              </a:lnSpc>
            </a:pPr>
            <a:r>
              <a:rPr lang="en-US" sz="2000" dirty="0" smtClean="0"/>
              <a:t>Parent of Day School Enrollee</a:t>
            </a:r>
          </a:p>
          <a:p>
            <a:pPr eaLnBrk="1" hangingPunct="1">
              <a:lnSpc>
                <a:spcPct val="80000"/>
              </a:lnSpc>
            </a:pPr>
            <a:r>
              <a:rPr lang="en-US" sz="2000" dirty="0" smtClean="0"/>
              <a:t>Youth Camps</a:t>
            </a:r>
          </a:p>
          <a:p>
            <a:pPr eaLnBrk="1" hangingPunct="1">
              <a:lnSpc>
                <a:spcPct val="80000"/>
              </a:lnSpc>
            </a:pPr>
            <a:r>
              <a:rPr lang="en-US" sz="2000" dirty="0" smtClean="0"/>
              <a:t>College Campuses</a:t>
            </a:r>
          </a:p>
          <a:p>
            <a:pPr eaLnBrk="1" hangingPunct="1">
              <a:lnSpc>
                <a:spcPct val="80000"/>
              </a:lnSpc>
            </a:pPr>
            <a:r>
              <a:rPr lang="en-US" sz="2000" dirty="0" smtClean="0"/>
              <a:t>Radio / TV / Newspaper contacts</a:t>
            </a:r>
          </a:p>
          <a:p>
            <a:pPr eaLnBrk="1" hangingPunct="1">
              <a:lnSpc>
                <a:spcPct val="80000"/>
              </a:lnSpc>
            </a:pPr>
            <a:r>
              <a:rPr lang="en-US" sz="2000" dirty="0" smtClean="0"/>
              <a:t>Telephone Directory</a:t>
            </a:r>
          </a:p>
          <a:p>
            <a:pPr eaLnBrk="1" hangingPunct="1">
              <a:lnSpc>
                <a:spcPct val="80000"/>
              </a:lnSpc>
            </a:pPr>
            <a:r>
              <a:rPr lang="en-US" sz="2000" dirty="0" smtClean="0"/>
              <a:t>Contacts at Birth</a:t>
            </a:r>
          </a:p>
          <a:p>
            <a:pPr eaLnBrk="1" hangingPunct="1">
              <a:lnSpc>
                <a:spcPct val="80000"/>
              </a:lnSpc>
            </a:pPr>
            <a:r>
              <a:rPr lang="en-US" sz="2000" dirty="0" smtClean="0"/>
              <a:t>Wedding Contacts</a:t>
            </a:r>
          </a:p>
          <a:p>
            <a:pPr eaLnBrk="1" hangingPunct="1">
              <a:lnSpc>
                <a:spcPct val="80000"/>
              </a:lnSpc>
            </a:pPr>
            <a:r>
              <a:rPr lang="en-US" sz="2000" dirty="0" smtClean="0"/>
              <a:t>Funerals</a:t>
            </a:r>
          </a:p>
          <a:p>
            <a:pPr eaLnBrk="1" hangingPunct="1">
              <a:lnSpc>
                <a:spcPct val="80000"/>
              </a:lnSpc>
            </a:pPr>
            <a:r>
              <a:rPr lang="en-US" sz="2000" dirty="0" smtClean="0"/>
              <a:t>Business Contacts</a:t>
            </a:r>
          </a:p>
          <a:p>
            <a:pPr eaLnBrk="1" hangingPunct="1">
              <a:lnSpc>
                <a:spcPct val="80000"/>
              </a:lnSpc>
            </a:pPr>
            <a:r>
              <a:rPr lang="en-US" sz="2000" dirty="0" smtClean="0"/>
              <a:t>Fair Booth / Shopping Center</a:t>
            </a:r>
          </a:p>
          <a:p>
            <a:pPr eaLnBrk="1" hangingPunct="1">
              <a:lnSpc>
                <a:spcPct val="80000"/>
              </a:lnSpc>
            </a:pPr>
            <a:r>
              <a:rPr lang="en-US" sz="2000" dirty="0" smtClean="0"/>
              <a:t>Jail / Prison Contacts</a:t>
            </a:r>
          </a:p>
        </p:txBody>
      </p:sp>
    </p:spTree>
  </p:cSld>
  <p:clrMapOvr>
    <a:masterClrMapping/>
  </p:clrMapOvr>
  <p:transition spd="slow">
    <p:blinds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24531</TotalTime>
  <Words>772</Words>
  <Application>Microsoft Office PowerPoint</Application>
  <PresentationFormat>On-screen Show (4:3)</PresentationFormat>
  <Paragraphs>103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Module</vt:lpstr>
      <vt:lpstr>Helping Others Come To Jesus</vt:lpstr>
      <vt:lpstr>God Wants All To Be Saved…</vt:lpstr>
      <vt:lpstr>How Did Paul Carry This Out?</vt:lpstr>
      <vt:lpstr>Method And Message</vt:lpstr>
      <vt:lpstr>Making Contact…</vt:lpstr>
      <vt:lpstr>Making Contact…</vt:lpstr>
      <vt:lpstr>Various Biblical Approaches</vt:lpstr>
      <vt:lpstr>Tips For Helping People…</vt:lpstr>
      <vt:lpstr>Remember: Sources of Prospects</vt:lpstr>
      <vt:lpstr>The Essentials of Church Growth</vt:lpstr>
      <vt:lpstr>We Must Help Anyone Drowning!</vt:lpstr>
      <vt:lpstr>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Lessons From Noah &amp; The Flood</dc:title>
  <dc:creator>DELL</dc:creator>
  <cp:lastModifiedBy>DELL</cp:lastModifiedBy>
  <cp:revision>65</cp:revision>
  <dcterms:created xsi:type="dcterms:W3CDTF">2015-12-06T03:39:56Z</dcterms:created>
  <dcterms:modified xsi:type="dcterms:W3CDTF">2016-08-14T12:15:47Z</dcterms:modified>
</cp:coreProperties>
</file>