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7" r:id="rId3"/>
    <p:sldId id="256"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4168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99866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5439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31273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18190B-26D8-4D08-B8CF-D5A7738B2D5E}"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00337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8190B-26D8-4D08-B8CF-D5A7738B2D5E}"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5834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18190B-26D8-4D08-B8CF-D5A7738B2D5E}"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1973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18190B-26D8-4D08-B8CF-D5A7738B2D5E}"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96901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8190B-26D8-4D08-B8CF-D5A7738B2D5E}" type="datetimeFigureOut">
              <a:rPr lang="en-US" smtClean="0"/>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9805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18190B-26D8-4D08-B8CF-D5A7738B2D5E}"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805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18190B-26D8-4D08-B8CF-D5A7738B2D5E}"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31229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689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337481"/>
            <a:ext cx="9144000" cy="48394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190B-26D8-4D08-B8CF-D5A7738B2D5E}" type="datetimeFigureOut">
              <a:rPr lang="en-US" smtClean="0"/>
              <a:t>2/25/2017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58294-CC78-44C6-8F54-3936F32242A7}" type="slidenum">
              <a:rPr lang="en-US" smtClean="0"/>
              <a:t>‹#›</a:t>
            </a:fld>
            <a:endParaRPr lang="en-US"/>
          </a:p>
        </p:txBody>
      </p:sp>
      <p:sp>
        <p:nvSpPr>
          <p:cNvPr id="8" name="Rectangle: Rounded Corners 7"/>
          <p:cNvSpPr/>
          <p:nvPr userDrawn="1"/>
        </p:nvSpPr>
        <p:spPr>
          <a:xfrm>
            <a:off x="0" y="968991"/>
            <a:ext cx="9144000" cy="368490"/>
          </a:xfrm>
          <a:prstGeom prst="roundRect">
            <a:avLst/>
          </a:prstGeom>
          <a:gradFill>
            <a:gsLst>
              <a:gs pos="0">
                <a:schemeClr val="accent1">
                  <a:lumMod val="5000"/>
                  <a:lumOff val="95000"/>
                </a:schemeClr>
              </a:gs>
              <a:gs pos="45000">
                <a:schemeClr val="accent1">
                  <a:lumMod val="45000"/>
                  <a:lumOff val="55000"/>
                </a:schemeClr>
              </a:gs>
              <a:gs pos="100000">
                <a:schemeClr val="tx1"/>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userDrawn="1"/>
        </p:nvSpPr>
        <p:spPr>
          <a:xfrm>
            <a:off x="2272" y="6212009"/>
            <a:ext cx="9144000" cy="368490"/>
          </a:xfrm>
          <a:prstGeom prst="roundRect">
            <a:avLst/>
          </a:prstGeom>
          <a:gradFill>
            <a:gsLst>
              <a:gs pos="0">
                <a:schemeClr val="accent1">
                  <a:lumMod val="5000"/>
                  <a:lumOff val="95000"/>
                </a:schemeClr>
              </a:gs>
              <a:gs pos="45000">
                <a:schemeClr val="accent1">
                  <a:lumMod val="45000"/>
                  <a:lumOff val="55000"/>
                </a:schemeClr>
              </a:gs>
              <a:gs pos="100000">
                <a:schemeClr val="tx1"/>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16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57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Claims of Jesus</a:t>
            </a:r>
          </a:p>
        </p:txBody>
      </p:sp>
      <p:sp>
        <p:nvSpPr>
          <p:cNvPr id="3" name="Content Placeholder 2"/>
          <p:cNvSpPr>
            <a:spLocks noGrp="1"/>
          </p:cNvSpPr>
          <p:nvPr>
            <p:ph idx="1"/>
          </p:nvPr>
        </p:nvSpPr>
        <p:spPr>
          <a:xfrm>
            <a:off x="0" y="1337481"/>
            <a:ext cx="4253345" cy="4855501"/>
          </a:xfrm>
        </p:spPr>
        <p:txBody>
          <a:bodyPr>
            <a:normAutofit/>
          </a:bodyPr>
          <a:lstStyle/>
          <a:p>
            <a:r>
              <a:rPr lang="en-US" dirty="0">
                <a:latin typeface="AR CENA" panose="02000000000000000000" pitchFamily="2" charset="0"/>
              </a:rPr>
              <a:t>He was equal with the Father.</a:t>
            </a:r>
          </a:p>
          <a:p>
            <a:r>
              <a:rPr lang="en-US" dirty="0">
                <a:latin typeface="AR CENA" panose="02000000000000000000" pitchFamily="2" charset="0"/>
              </a:rPr>
              <a:t>He is the only Son of God – a special relationship.</a:t>
            </a:r>
          </a:p>
          <a:p>
            <a:r>
              <a:rPr lang="en-US" dirty="0">
                <a:latin typeface="AR CENA" panose="02000000000000000000" pitchFamily="2" charset="0"/>
              </a:rPr>
              <a:t>He is able to forgive sins, which is reserved for God alone.</a:t>
            </a:r>
          </a:p>
          <a:p>
            <a:r>
              <a:rPr lang="en-US" dirty="0">
                <a:latin typeface="AR CENA" panose="02000000000000000000" pitchFamily="2" charset="0"/>
              </a:rPr>
              <a:t>He was worshipped, which is only accepted when given to God.</a:t>
            </a:r>
          </a:p>
          <a:p>
            <a:r>
              <a:rPr lang="en-US" dirty="0">
                <a:latin typeface="AR CENA" panose="02000000000000000000" pitchFamily="2" charset="0"/>
              </a:rPr>
              <a:t>He spoke with the authority of God, because He is God.</a:t>
            </a:r>
          </a:p>
        </p:txBody>
      </p:sp>
      <p:pic>
        <p:nvPicPr>
          <p:cNvPr id="2050" name="Picture 2" descr="Image result for Matthew 16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036" y="1842655"/>
            <a:ext cx="4673599"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A Conversation in Caesarea Philippi</a:t>
            </a:r>
          </a:p>
        </p:txBody>
      </p:sp>
      <p:sp>
        <p:nvSpPr>
          <p:cNvPr id="3" name="Content Placeholder 2"/>
          <p:cNvSpPr>
            <a:spLocks noGrp="1"/>
          </p:cNvSpPr>
          <p:nvPr>
            <p:ph idx="1"/>
          </p:nvPr>
        </p:nvSpPr>
        <p:spPr>
          <a:xfrm>
            <a:off x="0" y="1337481"/>
            <a:ext cx="9144000" cy="5021755"/>
          </a:xfrm>
        </p:spPr>
        <p:txBody>
          <a:bodyPr>
            <a:normAutofit lnSpcReduction="10000"/>
          </a:bodyPr>
          <a:lstStyle/>
          <a:p>
            <a:pPr marL="0" indent="0">
              <a:buNone/>
            </a:pPr>
            <a:r>
              <a:rPr lang="en-US" dirty="0">
                <a:latin typeface="AR CENA" panose="02000000000000000000" pitchFamily="2" charset="0"/>
              </a:rPr>
              <a:t>Now when Jesus came into the district of Caesarea Philippi, he asked his disciples, “Who do people say that the Son of Man is?” And they said, “Some say John the Baptist, others say Elijah, and ot</a:t>
            </a:r>
            <a:r>
              <a:rPr lang="en-US" dirty="0">
                <a:latin typeface="AR CENA" panose="02000000000000000000" pitchFamily="2" charset="0"/>
              </a:rPr>
              <a:t>her</a:t>
            </a:r>
            <a:r>
              <a:rPr lang="en-US" dirty="0">
                <a:latin typeface="AR CENA" panose="02000000000000000000" pitchFamily="2" charset="0"/>
              </a:rPr>
              <a:t>s Jeremiah or one of the prophets.”  He said to them, “But who do you say that I am?” Simon Peter replied, “You are the Christ, the Son of the living God.”  And Jesus answered him, “Blessed are you, Simon Bar-Jonah! For flesh and blood has not revealed this to you, but my Father who is in heaven. And I tell you, you are Peter, and on this rock I will build my church, and the gates of hell shall not prevail against it.  I will give you the keys of the kingdom of heaven, and whatever you bind on earth shall be bound in heaven, and whatever you loose on earth shall be loosed in heaven.” Then he strictly charged the disciples to tell no one that he was the Christ. </a:t>
            </a:r>
          </a:p>
          <a:p>
            <a:pPr marL="0" indent="0" algn="r">
              <a:buNone/>
            </a:pPr>
            <a:r>
              <a:rPr lang="en-US" dirty="0">
                <a:latin typeface="AR CENA" panose="02000000000000000000" pitchFamily="2" charset="0"/>
              </a:rPr>
              <a:t>- Matthew 16:13-20, ESV</a:t>
            </a:r>
            <a:endParaRPr lang="en-US" dirty="0">
              <a:latin typeface="AR CENA" panose="02000000000000000000" pitchFamily="2" charset="0"/>
            </a:endParaRPr>
          </a:p>
        </p:txBody>
      </p:sp>
    </p:spTree>
    <p:extLst>
      <p:ext uri="{BB962C8B-B14F-4D97-AF65-F5344CB8AC3E}">
        <p14:creationId xmlns:p14="http://schemas.microsoft.com/office/powerpoint/2010/main" val="315952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0145"/>
            <a:ext cx="7772400" cy="1999818"/>
          </a:xfrm>
        </p:spPr>
        <p:txBody>
          <a:bodyPr/>
          <a:lstStyle/>
          <a:p>
            <a:r>
              <a:rPr lang="en-US" dirty="0">
                <a:solidFill>
                  <a:srgbClr val="C00000"/>
                </a:solidFill>
                <a:latin typeface="AR BLANCA" panose="02000000000000000000" pitchFamily="2" charset="0"/>
              </a:rPr>
              <a:t>“But Who Do You Say That I Am?</a:t>
            </a:r>
          </a:p>
        </p:txBody>
      </p:sp>
      <p:sp>
        <p:nvSpPr>
          <p:cNvPr id="5" name="Subtitle 4"/>
          <p:cNvSpPr>
            <a:spLocks noGrp="1"/>
          </p:cNvSpPr>
          <p:nvPr>
            <p:ph type="subTitle" idx="1"/>
          </p:nvPr>
        </p:nvSpPr>
        <p:spPr>
          <a:xfrm>
            <a:off x="2286000" y="5250872"/>
            <a:ext cx="6858000" cy="921327"/>
          </a:xfrm>
        </p:spPr>
        <p:txBody>
          <a:bodyPr/>
          <a:lstStyle/>
          <a:p>
            <a:pPr algn="r"/>
            <a:r>
              <a:rPr lang="en-US" dirty="0"/>
              <a:t>Church of Christ at Medina</a:t>
            </a:r>
          </a:p>
          <a:p>
            <a:pPr algn="r"/>
            <a:r>
              <a:rPr lang="en-US" dirty="0"/>
              <a:t>February 26</a:t>
            </a:r>
            <a:r>
              <a:rPr lang="en-US" baseline="30000" dirty="0"/>
              <a:t>th</a:t>
            </a:r>
            <a:r>
              <a:rPr lang="en-US" dirty="0"/>
              <a:t>, 2017</a:t>
            </a:r>
          </a:p>
        </p:txBody>
      </p:sp>
    </p:spTree>
    <p:extLst>
      <p:ext uri="{BB962C8B-B14F-4D97-AF65-F5344CB8AC3E}">
        <p14:creationId xmlns:p14="http://schemas.microsoft.com/office/powerpoint/2010/main" val="244481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C00000"/>
                </a:solidFill>
              </a:rPr>
              <a:t>The Claims of Jesus:  Equality with the Father</a:t>
            </a:r>
          </a:p>
        </p:txBody>
      </p:sp>
      <p:sp>
        <p:nvSpPr>
          <p:cNvPr id="3" name="Content Placeholder 2"/>
          <p:cNvSpPr>
            <a:spLocks noGrp="1"/>
          </p:cNvSpPr>
          <p:nvPr>
            <p:ph idx="1"/>
          </p:nvPr>
        </p:nvSpPr>
        <p:spPr>
          <a:xfrm>
            <a:off x="0" y="1337481"/>
            <a:ext cx="5126182" cy="4855501"/>
          </a:xfrm>
        </p:spPr>
        <p:txBody>
          <a:bodyPr>
            <a:normAutofit lnSpcReduction="10000"/>
          </a:bodyPr>
          <a:lstStyle/>
          <a:p>
            <a:r>
              <a:rPr lang="en-US" dirty="0">
                <a:latin typeface="AR CENA" panose="02000000000000000000" pitchFamily="2" charset="0"/>
              </a:rPr>
              <a:t>The Healing of a Lame Man (John 5)</a:t>
            </a:r>
          </a:p>
          <a:p>
            <a:pPr marL="457200" lvl="1"/>
            <a:r>
              <a:rPr lang="en-US" sz="2000" dirty="0"/>
              <a:t>’My Father is working until now, and I am working.’  This was why the Jews were seeking all the more to kill Him, because not only was He breaking the Sabbath, but He was even calling God His own Father, making Himself equal with God.” (5:17-18)</a:t>
            </a:r>
            <a:endParaRPr lang="en-US" sz="2000" dirty="0">
              <a:latin typeface="AR CENA" panose="02000000000000000000" pitchFamily="2" charset="0"/>
            </a:endParaRPr>
          </a:p>
          <a:p>
            <a:r>
              <a:rPr lang="en-US" dirty="0">
                <a:latin typeface="AR CENA" panose="02000000000000000000" pitchFamily="2" charset="0"/>
              </a:rPr>
              <a:t>Jesus, the I AM (John 8)</a:t>
            </a:r>
          </a:p>
          <a:p>
            <a:pPr marL="457200" lvl="1"/>
            <a:r>
              <a:rPr lang="en-US" sz="2000" dirty="0"/>
              <a:t>“Jesus said to them, ‘Truly, truly, I say to you, before Abraham was, I am.’” (8:58)</a:t>
            </a:r>
            <a:endParaRPr lang="en-US" sz="2000" dirty="0">
              <a:latin typeface="AR CENA" panose="02000000000000000000" pitchFamily="2" charset="0"/>
            </a:endParaRPr>
          </a:p>
          <a:p>
            <a:r>
              <a:rPr lang="en-US" dirty="0">
                <a:latin typeface="AR CENA" panose="02000000000000000000" pitchFamily="2" charset="0"/>
              </a:rPr>
              <a:t>One with the Father (John 10)</a:t>
            </a:r>
          </a:p>
          <a:p>
            <a:pPr marL="457200"/>
            <a:r>
              <a:rPr lang="en-US" sz="2000" dirty="0"/>
              <a:t>“My Father, who has given them to me, is greater than all, and no one is able to snatch them out of the Father’s hand.  I and the Father are one.”  (10:29-30)</a:t>
            </a:r>
            <a:endParaRPr lang="en-US" sz="2000" dirty="0">
              <a:latin typeface="AR CENA" panose="02000000000000000000" pitchFamily="2" charset="0"/>
            </a:endParaRPr>
          </a:p>
        </p:txBody>
      </p:sp>
      <p:pic>
        <p:nvPicPr>
          <p:cNvPr id="1026" name="Picture 2" descr="Image result for John 5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45" y="1628342"/>
            <a:ext cx="3690404"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0145" y="4544291"/>
            <a:ext cx="3690404" cy="923330"/>
          </a:xfrm>
          <a:prstGeom prst="rect">
            <a:avLst/>
          </a:prstGeom>
          <a:noFill/>
        </p:spPr>
        <p:txBody>
          <a:bodyPr wrap="square" rtlCol="0">
            <a:spAutoFit/>
          </a:bodyPr>
          <a:lstStyle/>
          <a:p>
            <a:r>
              <a:rPr lang="en-US" dirty="0"/>
              <a:t>“So they picked up stones to throw at Him, but Jesus hid Himself and went out of the temple.”  (John 8:59)</a:t>
            </a:r>
          </a:p>
        </p:txBody>
      </p:sp>
    </p:spTree>
    <p:extLst>
      <p:ext uri="{BB962C8B-B14F-4D97-AF65-F5344CB8AC3E}">
        <p14:creationId xmlns:p14="http://schemas.microsoft.com/office/powerpoint/2010/main" val="2770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C00000"/>
                </a:solidFill>
              </a:rPr>
              <a:t>The Claims of Jesus:  Equality with the Father</a:t>
            </a:r>
          </a:p>
        </p:txBody>
      </p:sp>
      <p:sp>
        <p:nvSpPr>
          <p:cNvPr id="3" name="Content Placeholder 2"/>
          <p:cNvSpPr>
            <a:spLocks noGrp="1"/>
          </p:cNvSpPr>
          <p:nvPr>
            <p:ph idx="1"/>
          </p:nvPr>
        </p:nvSpPr>
        <p:spPr>
          <a:xfrm>
            <a:off x="-1" y="1337481"/>
            <a:ext cx="5209309" cy="4855501"/>
          </a:xfrm>
        </p:spPr>
        <p:txBody>
          <a:bodyPr>
            <a:normAutofit/>
          </a:bodyPr>
          <a:lstStyle/>
          <a:p>
            <a:r>
              <a:rPr lang="en-US" dirty="0">
                <a:latin typeface="AR CENA" panose="02000000000000000000" pitchFamily="2" charset="0"/>
              </a:rPr>
              <a:t>Confession before Caiaphas (Mark 14)</a:t>
            </a:r>
          </a:p>
          <a:p>
            <a:pPr marL="457200" lvl="1"/>
            <a:r>
              <a:rPr lang="en-US" sz="2000" dirty="0"/>
              <a:t>“Again the high priest asked Him, ‘Are you the Christ, the Son of the Blessed?’  And Jesus said, ‘I am, and you will see the Son of Man seated at the right hand of Power, and coming with the clouds of heaven.’” (14:61a-62)</a:t>
            </a:r>
            <a:endParaRPr lang="en-US" sz="2000" dirty="0">
              <a:latin typeface="AR CENA" panose="02000000000000000000" pitchFamily="2" charset="0"/>
            </a:endParaRPr>
          </a:p>
        </p:txBody>
      </p:sp>
      <p:pic>
        <p:nvPicPr>
          <p:cNvPr id="1026" name="Picture 2" descr="Image result for John 5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45" y="1628342"/>
            <a:ext cx="3690404"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0145" y="4544291"/>
            <a:ext cx="3690404" cy="923330"/>
          </a:xfrm>
          <a:prstGeom prst="rect">
            <a:avLst/>
          </a:prstGeom>
          <a:noFill/>
        </p:spPr>
        <p:txBody>
          <a:bodyPr wrap="square" rtlCol="0">
            <a:spAutoFit/>
          </a:bodyPr>
          <a:lstStyle/>
          <a:p>
            <a:r>
              <a:rPr lang="en-US" dirty="0"/>
              <a:t>“So they picked up stones to throw at Him, but Jesus hid Himself and went out of the temple.”  (John 8:59)</a:t>
            </a:r>
          </a:p>
        </p:txBody>
      </p:sp>
    </p:spTree>
    <p:extLst>
      <p:ext uri="{BB962C8B-B14F-4D97-AF65-F5344CB8AC3E}">
        <p14:creationId xmlns:p14="http://schemas.microsoft.com/office/powerpoint/2010/main" val="16642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145" y="1540075"/>
            <a:ext cx="3657600" cy="4450311"/>
          </a:xfrm>
          <a:prstGeom prst="rect">
            <a:avLst/>
          </a:prstGeom>
        </p:spPr>
      </p:pic>
      <p:sp>
        <p:nvSpPr>
          <p:cNvPr id="2" name="Title 1"/>
          <p:cNvSpPr>
            <a:spLocks noGrp="1"/>
          </p:cNvSpPr>
          <p:nvPr>
            <p:ph type="title"/>
          </p:nvPr>
        </p:nvSpPr>
        <p:spPr/>
        <p:txBody>
          <a:bodyPr>
            <a:normAutofit/>
          </a:bodyPr>
          <a:lstStyle/>
          <a:p>
            <a:r>
              <a:rPr lang="en-US" b="1" i="1" dirty="0">
                <a:solidFill>
                  <a:srgbClr val="C00000"/>
                </a:solidFill>
              </a:rPr>
              <a:t>The Claims of Jesus:  Only Son of God</a:t>
            </a:r>
          </a:p>
        </p:txBody>
      </p:sp>
      <p:sp>
        <p:nvSpPr>
          <p:cNvPr id="3" name="Content Placeholder 2"/>
          <p:cNvSpPr>
            <a:spLocks noGrp="1"/>
          </p:cNvSpPr>
          <p:nvPr>
            <p:ph idx="1"/>
          </p:nvPr>
        </p:nvSpPr>
        <p:spPr>
          <a:xfrm>
            <a:off x="-1" y="1337481"/>
            <a:ext cx="5209309" cy="4855501"/>
          </a:xfrm>
        </p:spPr>
        <p:txBody>
          <a:bodyPr>
            <a:normAutofit/>
          </a:bodyPr>
          <a:lstStyle/>
          <a:p>
            <a:r>
              <a:rPr lang="en-US" dirty="0">
                <a:latin typeface="AR CENA" panose="02000000000000000000" pitchFamily="2" charset="0"/>
              </a:rPr>
              <a:t>Jesus visits the temple. (Luke 2:49)</a:t>
            </a:r>
          </a:p>
          <a:p>
            <a:pPr marL="457200" lvl="1"/>
            <a:r>
              <a:rPr lang="en-US" dirty="0"/>
              <a:t>“Why were you looking for Me?  Did you not know that I must be in My Father’s house?” </a:t>
            </a:r>
            <a:endParaRPr lang="en-US" sz="2000" dirty="0">
              <a:latin typeface="AR CENA" panose="02000000000000000000" pitchFamily="2" charset="0"/>
            </a:endParaRPr>
          </a:p>
          <a:p>
            <a:r>
              <a:rPr lang="en-US" dirty="0">
                <a:latin typeface="AR CENA" panose="02000000000000000000" pitchFamily="2" charset="0"/>
              </a:rPr>
              <a:t>The mission of Jesus (John 5:39)</a:t>
            </a:r>
          </a:p>
          <a:p>
            <a:pPr marL="457200" lvl="1"/>
            <a:r>
              <a:rPr lang="en-US" sz="2000" dirty="0"/>
              <a:t>In this one statement – “I have come in my Father’s name – we have the authority, mission and relationship of Jesus stated with respect to the Father.</a:t>
            </a:r>
          </a:p>
          <a:p>
            <a:r>
              <a:rPr lang="en-US" dirty="0">
                <a:latin typeface="AR CENA" panose="02000000000000000000" pitchFamily="2" charset="0"/>
              </a:rPr>
              <a:t>One with the Father (John 14:8-13)</a:t>
            </a:r>
          </a:p>
          <a:p>
            <a:pPr marL="457200" lvl="1"/>
            <a:r>
              <a:rPr lang="en-US" sz="2000" dirty="0"/>
              <a:t>“Whoever has seen Me has seen the Father…Believe Me that I am in the Father and the Father is in Me.”</a:t>
            </a:r>
          </a:p>
        </p:txBody>
      </p:sp>
    </p:spTree>
    <p:extLst>
      <p:ext uri="{BB962C8B-B14F-4D97-AF65-F5344CB8AC3E}">
        <p14:creationId xmlns:p14="http://schemas.microsoft.com/office/powerpoint/2010/main" val="94005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Claims of Jesus:  Power to Forgive</a:t>
            </a:r>
          </a:p>
        </p:txBody>
      </p:sp>
      <p:sp>
        <p:nvSpPr>
          <p:cNvPr id="3" name="Content Placeholder 2"/>
          <p:cNvSpPr>
            <a:spLocks noGrp="1"/>
          </p:cNvSpPr>
          <p:nvPr>
            <p:ph idx="1"/>
          </p:nvPr>
        </p:nvSpPr>
        <p:spPr>
          <a:xfrm>
            <a:off x="-1" y="1337481"/>
            <a:ext cx="5209309" cy="4855501"/>
          </a:xfrm>
        </p:spPr>
        <p:txBody>
          <a:bodyPr>
            <a:normAutofit/>
          </a:bodyPr>
          <a:lstStyle/>
          <a:p>
            <a:r>
              <a:rPr lang="en-US" dirty="0">
                <a:latin typeface="AR CENA" panose="02000000000000000000" pitchFamily="2" charset="0"/>
              </a:rPr>
              <a:t>Jesus heals a paralytic. (Mark 2)</a:t>
            </a:r>
          </a:p>
          <a:p>
            <a:pPr marL="457200" lvl="1"/>
            <a:r>
              <a:rPr lang="en-US" sz="2000" dirty="0"/>
              <a:t>“And when Jesus saw their faith, He said to the paralytic, ‘Son, your sins are forgiven.’”  (2:5)</a:t>
            </a:r>
          </a:p>
          <a:p>
            <a:pPr marL="457200" lvl="1"/>
            <a:r>
              <a:rPr lang="en-US" sz="2000" dirty="0"/>
              <a:t>And scribes…”Why does this man speak like that?  He is blaspheming!  Who can forgive sins but God alone?”  (2:7)</a:t>
            </a:r>
          </a:p>
          <a:p>
            <a:pPr marL="457200" lvl="1"/>
            <a:r>
              <a:rPr lang="en-US" sz="2000" dirty="0"/>
              <a:t>“Which is easier, to say to the paralytic, ‘Your sins are forgiven’, or to say, ‘Rise, take up your bed and walk?’  (2:9)</a:t>
            </a:r>
          </a:p>
          <a:p>
            <a:pPr marL="457200" lvl="1"/>
            <a:r>
              <a:rPr lang="en-US" sz="2000" dirty="0"/>
              <a:t>“But that you may know that the Son of Man has authority on earth to forgive sins – He said to the paralytic – ‘I say to you, rise, pick up your bed, and go home.’”  (2:10-11)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425060"/>
            <a:ext cx="3657600" cy="4680341"/>
          </a:xfrm>
          <a:prstGeom prst="rect">
            <a:avLst/>
          </a:prstGeom>
        </p:spPr>
      </p:pic>
    </p:spTree>
    <p:extLst>
      <p:ext uri="{BB962C8B-B14F-4D97-AF65-F5344CB8AC3E}">
        <p14:creationId xmlns:p14="http://schemas.microsoft.com/office/powerpoint/2010/main" val="207064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Claims of Jesus:  Accepted Worship</a:t>
            </a:r>
          </a:p>
        </p:txBody>
      </p:sp>
      <p:sp>
        <p:nvSpPr>
          <p:cNvPr id="3" name="Content Placeholder 2"/>
          <p:cNvSpPr>
            <a:spLocks noGrp="1"/>
          </p:cNvSpPr>
          <p:nvPr>
            <p:ph idx="1"/>
          </p:nvPr>
        </p:nvSpPr>
        <p:spPr>
          <a:xfrm>
            <a:off x="-1" y="1337481"/>
            <a:ext cx="5209309" cy="4855501"/>
          </a:xfrm>
        </p:spPr>
        <p:txBody>
          <a:bodyPr>
            <a:normAutofit fontScale="92500" lnSpcReduction="20000"/>
          </a:bodyPr>
          <a:lstStyle/>
          <a:p>
            <a:r>
              <a:rPr lang="en-US" dirty="0">
                <a:latin typeface="AR CENA" panose="02000000000000000000" pitchFamily="2" charset="0"/>
              </a:rPr>
              <a:t>Jesus walks on water.  (Matthew 14)</a:t>
            </a:r>
          </a:p>
          <a:p>
            <a:pPr marL="457200" lvl="1"/>
            <a:r>
              <a:rPr lang="en-US" sz="2000" dirty="0"/>
              <a:t>After the feeding of the 5,000 and the walking on water, the disciples “worshipped Him, saying, ‘Truly You are the Son of God.’”  (14:33)</a:t>
            </a:r>
          </a:p>
          <a:p>
            <a:pPr marL="457200" lvl="1"/>
            <a:r>
              <a:rPr lang="en-US" sz="2000" dirty="0"/>
              <a:t>Worship is an action that is only acceptable to God.  </a:t>
            </a:r>
          </a:p>
          <a:p>
            <a:pPr marL="692150" lvl="2"/>
            <a:r>
              <a:rPr lang="en-US" dirty="0"/>
              <a:t>Peter refused it from Cornelius.  (Acts 10:25-26)</a:t>
            </a:r>
          </a:p>
          <a:p>
            <a:pPr marL="692150" lvl="2"/>
            <a:r>
              <a:rPr lang="en-US" dirty="0"/>
              <a:t>Paul &amp; Barnabas refused it in </a:t>
            </a:r>
            <a:r>
              <a:rPr lang="en-US" dirty="0" err="1"/>
              <a:t>Lystra</a:t>
            </a:r>
            <a:r>
              <a:rPr lang="en-US" dirty="0"/>
              <a:t>.  (Acts 14:11-18)</a:t>
            </a:r>
          </a:p>
          <a:p>
            <a:pPr marL="692150" lvl="2"/>
            <a:r>
              <a:rPr lang="en-US" dirty="0"/>
              <a:t>An angel prevented it from John.  (Revelation 19:10)</a:t>
            </a:r>
          </a:p>
          <a:p>
            <a:pPr marL="457200" lvl="1"/>
            <a:r>
              <a:rPr lang="en-US" sz="2000" dirty="0"/>
              <a:t>The blind man who was healed worshipped Jesus.  (John 9:38)</a:t>
            </a:r>
          </a:p>
          <a:p>
            <a:pPr marL="457200" lvl="1"/>
            <a:r>
              <a:rPr lang="en-US" sz="2000" dirty="0"/>
              <a:t>Jesus did not prevent worship of Him, which shows He proclaimed to be God.</a:t>
            </a:r>
          </a:p>
          <a:p>
            <a:r>
              <a:rPr lang="en-US" dirty="0">
                <a:latin typeface="AR CENA" panose="02000000000000000000" pitchFamily="2" charset="0"/>
              </a:rPr>
              <a:t>The women who saw the resurrected Jesus worshipped Him.  (Mt. 28:9)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804" y="2036618"/>
            <a:ext cx="3657600" cy="2926080"/>
          </a:xfrm>
          <a:prstGeom prst="rect">
            <a:avLst/>
          </a:prstGeom>
        </p:spPr>
      </p:pic>
    </p:spTree>
    <p:extLst>
      <p:ext uri="{BB962C8B-B14F-4D97-AF65-F5344CB8AC3E}">
        <p14:creationId xmlns:p14="http://schemas.microsoft.com/office/powerpoint/2010/main" val="36457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C00000"/>
                </a:solidFill>
              </a:rPr>
              <a:t>The Claims of Jesus:  Authoritative Words</a:t>
            </a:r>
          </a:p>
        </p:txBody>
      </p:sp>
      <p:sp>
        <p:nvSpPr>
          <p:cNvPr id="3" name="Content Placeholder 2"/>
          <p:cNvSpPr>
            <a:spLocks noGrp="1"/>
          </p:cNvSpPr>
          <p:nvPr>
            <p:ph idx="1"/>
          </p:nvPr>
        </p:nvSpPr>
        <p:spPr>
          <a:xfrm>
            <a:off x="-1" y="1337481"/>
            <a:ext cx="5209309" cy="4855501"/>
          </a:xfrm>
        </p:spPr>
        <p:txBody>
          <a:bodyPr>
            <a:normAutofit fontScale="92500" lnSpcReduction="10000"/>
          </a:bodyPr>
          <a:lstStyle/>
          <a:p>
            <a:r>
              <a:rPr lang="en-US" dirty="0">
                <a:latin typeface="AR CENA" panose="02000000000000000000" pitchFamily="2" charset="0"/>
              </a:rPr>
              <a:t>No one else spoke like Him.  (Matt. 5)</a:t>
            </a:r>
          </a:p>
          <a:p>
            <a:pPr marL="457200" lvl="1"/>
            <a:r>
              <a:rPr lang="en-US" sz="2000" dirty="0"/>
              <a:t>The Sermon on the Mount was further explanation of the Law of Moses and a baseline for the character of the citizen of the Heavenly Kingdom.</a:t>
            </a:r>
          </a:p>
          <a:p>
            <a:pPr marL="457200" lvl="1"/>
            <a:r>
              <a:rPr lang="en-US" sz="2000" dirty="0"/>
              <a:t>In His explanation, Jesus did not rely on other interpretations or teachers.  Rather, He told them – “But I say to you…”</a:t>
            </a:r>
          </a:p>
          <a:p>
            <a:pPr marL="457200" lvl="1"/>
            <a:r>
              <a:rPr lang="en-US" sz="2000" dirty="0"/>
              <a:t>By the end of the sermon, Jesus pronounced blessings and cursings based upon their willingness to listen to Him.</a:t>
            </a:r>
          </a:p>
          <a:p>
            <a:pPr marL="457200" lvl="1"/>
            <a:r>
              <a:rPr lang="en-US" sz="2000" dirty="0"/>
              <a:t>The crowd recognized the difference – “for He was teaching them as one who had authority.”</a:t>
            </a:r>
          </a:p>
          <a:p>
            <a:r>
              <a:rPr lang="en-US" dirty="0">
                <a:latin typeface="AR CENA" panose="02000000000000000000" pitchFamily="2" charset="0"/>
              </a:rPr>
              <a:t>Matthew 24:35 – “Heaven and earth will pass away, but my words will not pass away.”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335" y="1454173"/>
            <a:ext cx="3429000" cy="3845378"/>
          </a:xfrm>
          <a:prstGeom prst="rect">
            <a:avLst/>
          </a:prstGeom>
        </p:spPr>
      </p:pic>
      <p:sp>
        <p:nvSpPr>
          <p:cNvPr id="6" name="TextBox 5"/>
          <p:cNvSpPr txBox="1"/>
          <p:nvPr/>
        </p:nvSpPr>
        <p:spPr>
          <a:xfrm>
            <a:off x="5378335" y="5323068"/>
            <a:ext cx="3690404" cy="923330"/>
          </a:xfrm>
          <a:prstGeom prst="rect">
            <a:avLst/>
          </a:prstGeom>
          <a:noFill/>
        </p:spPr>
        <p:txBody>
          <a:bodyPr wrap="square" rtlCol="0">
            <a:spAutoFit/>
          </a:bodyPr>
          <a:lstStyle/>
          <a:p>
            <a:r>
              <a:rPr lang="en-US" dirty="0"/>
              <a:t>“…for He was teaching them as one who had authority, and not as their scribes.”  (Matthew 7:29)</a:t>
            </a:r>
          </a:p>
        </p:txBody>
      </p:sp>
    </p:spTree>
    <p:extLst>
      <p:ext uri="{BB962C8B-B14F-4D97-AF65-F5344CB8AC3E}">
        <p14:creationId xmlns:p14="http://schemas.microsoft.com/office/powerpoint/2010/main" val="146107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1116</Words>
  <Application>Microsoft Office PowerPoint</Application>
  <PresentationFormat>On-screen Show (4:3)</PresentationFormat>
  <Paragraphs>55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 BLANCA</vt:lpstr>
      <vt:lpstr>AR CENA</vt:lpstr>
      <vt:lpstr>Arial</vt:lpstr>
      <vt:lpstr>Calibri</vt:lpstr>
      <vt:lpstr>Calibri Light</vt:lpstr>
      <vt:lpstr>Office Theme</vt:lpstr>
      <vt:lpstr>PowerPoint Presentation</vt:lpstr>
      <vt:lpstr>A Conversation in Caesarea Philippi</vt:lpstr>
      <vt:lpstr>“But Who Do You Say That I Am?</vt:lpstr>
      <vt:lpstr>The Claims of Jesus:  Equality with the Father</vt:lpstr>
      <vt:lpstr>The Claims of Jesus:  Equality with the Father</vt:lpstr>
      <vt:lpstr>The Claims of Jesus:  Only Son of God</vt:lpstr>
      <vt:lpstr>The Claims of Jesus:  Power to Forgive</vt:lpstr>
      <vt:lpstr>The Claims of Jesus:  Accepted Worship</vt:lpstr>
      <vt:lpstr>The Claims of Jesus:  Authoritative Words</vt:lpstr>
      <vt:lpstr>The Claims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Who Do You Say That I Am?</dc:title>
  <dc:creator>Ben Holt</dc:creator>
  <cp:lastModifiedBy>Ben Holt</cp:lastModifiedBy>
  <cp:revision>15</cp:revision>
  <dcterms:created xsi:type="dcterms:W3CDTF">2017-02-25T21:11:04Z</dcterms:created>
  <dcterms:modified xsi:type="dcterms:W3CDTF">2017-02-26T04:04:22Z</dcterms:modified>
</cp:coreProperties>
</file>