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3" r:id="rId2"/>
    <p:sldId id="258" r:id="rId3"/>
    <p:sldId id="257" r:id="rId4"/>
    <p:sldId id="259" r:id="rId5"/>
    <p:sldId id="260" r:id="rId6"/>
    <p:sldId id="265" r:id="rId7"/>
    <p:sldId id="262" r:id="rId8"/>
    <p:sldId id="261" r:id="rId9"/>
    <p:sldId id="264" r:id="rId10"/>
    <p:sldId id="267"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CEFA"/>
    <a:srgbClr val="FFA18B"/>
    <a:srgbClr val="FF7A5B"/>
    <a:srgbClr val="FF3300"/>
    <a:srgbClr val="66CC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1474" autoAdjust="0"/>
  </p:normalViewPr>
  <p:slideViewPr>
    <p:cSldViewPr>
      <p:cViewPr varScale="1">
        <p:scale>
          <a:sx n="47" d="100"/>
          <a:sy n="47" d="100"/>
        </p:scale>
        <p:origin x="-204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43C65B2-D124-4A3D-8C58-E6A160B244A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“Stood afar off” because</a:t>
            </a:r>
            <a:r>
              <a:rPr lang="en-US" baseline="0" dirty="0" smtClean="0"/>
              <a:t> of leprosy – loathsome, destructive, infectious, often in curable, almost always fatal (cf. Lev. 13:46), and therefore type of sin.</a:t>
            </a:r>
            <a:endParaRPr lang="en-US" dirty="0"/>
          </a:p>
        </p:txBody>
      </p:sp>
      <p:sp>
        <p:nvSpPr>
          <p:cNvPr id="4" name="Slide Number Placeholder 3"/>
          <p:cNvSpPr>
            <a:spLocks noGrp="1"/>
          </p:cNvSpPr>
          <p:nvPr>
            <p:ph type="sldNum" sz="quarter" idx="10"/>
          </p:nvPr>
        </p:nvSpPr>
        <p:spPr/>
        <p:txBody>
          <a:bodyPr/>
          <a:lstStyle/>
          <a:p>
            <a:fld id="{043C65B2-D124-4A3D-8C58-E6A160B244A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28E3CB-4C11-4085-B713-F6E1F049D744}" type="slidenum">
              <a:rPr lang="en-US"/>
              <a:pPr/>
              <a:t>3</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a:t>Slide two allows you to briefly comment on each of the verses.  Regarding verse 14, accent the matter of saving faith and contrast it with denominational teaching relative to faith (Jas. 2: 14-26).  Pertaining to verses 15, 16, address the matter of one being a Samaritan and point out Jesus’ lack of intimidation to involve himself in the prejudicial social issues of his day (cp. John 4: 7-26, 27; Luke 10: 25-37).  Regarding verses 17, 18, show how you do not normally observe large percentages in terms of spiritual accomplishments (cp. Matt. 13: 3-9).  </a:t>
            </a:r>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C2CA7E-6160-424E-8B4E-9D0986CAC5F2}" type="slidenum">
              <a:rPr lang="en-US"/>
              <a:pPr/>
              <a:t>4</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dirty="0"/>
              <a:t>Activate each leper (graphic) until all have left</a:t>
            </a:r>
            <a:r>
              <a:rPr lang="en-US" dirty="0" smtClean="0"/>
              <a:t>.</a:t>
            </a:r>
          </a:p>
          <a:p>
            <a:r>
              <a:rPr lang="en-US" sz="1200" kern="1200" dirty="0" smtClean="0">
                <a:solidFill>
                  <a:schemeClr val="tx1"/>
                </a:solidFill>
                <a:latin typeface="Arial" pitchFamily="34" charset="0"/>
                <a:ea typeface="+mn-ea"/>
                <a:cs typeface="+mn-cs"/>
              </a:rPr>
              <a:t>God gives people marriage &amp; people throw it away…  He gives people children &amp; they don’t care about </a:t>
            </a:r>
          </a:p>
          <a:p>
            <a:r>
              <a:rPr lang="en-US" sz="1200" kern="1200" dirty="0" smtClean="0">
                <a:solidFill>
                  <a:schemeClr val="tx1"/>
                </a:solidFill>
                <a:latin typeface="Arial" pitchFamily="34" charset="0"/>
                <a:ea typeface="+mn-ea"/>
                <a:cs typeface="+mn-cs"/>
              </a:rPr>
              <a:t>	them...  He gives salvation, &amp; people fail to love being in Christ…  He gives people life and they want to </a:t>
            </a:r>
          </a:p>
          <a:p>
            <a:r>
              <a:rPr lang="en-US" sz="1200" kern="1200" dirty="0" smtClean="0">
                <a:solidFill>
                  <a:schemeClr val="tx1"/>
                </a:solidFill>
                <a:latin typeface="Arial" pitchFamily="34" charset="0"/>
                <a:ea typeface="+mn-ea"/>
                <a:cs typeface="+mn-cs"/>
              </a:rPr>
              <a:t>	take it…  He gives people the church, and they want to turn it to a corporation &amp; entertainment center…</a:t>
            </a:r>
          </a:p>
          <a:p>
            <a:r>
              <a:rPr lang="en-US" sz="1200" kern="1200" dirty="0" smtClean="0">
                <a:solidFill>
                  <a:schemeClr val="tx1"/>
                </a:solidFill>
                <a:latin typeface="Arial" pitchFamily="34" charset="0"/>
                <a:ea typeface="+mn-ea"/>
                <a:cs typeface="+mn-cs"/>
              </a:rPr>
              <a:t>	Beloved, God commands thanks for the blessings, favors, &amp; gifts He has given us…  There is no option…</a:t>
            </a:r>
          </a:p>
          <a:p>
            <a:r>
              <a:rPr lang="en-US" sz="1200" kern="1200" dirty="0" smtClean="0">
                <a:solidFill>
                  <a:schemeClr val="tx1"/>
                </a:solidFill>
                <a:latin typeface="Arial" pitchFamily="34" charset="0"/>
                <a:ea typeface="+mn-ea"/>
                <a:cs typeface="+mn-cs"/>
              </a:rPr>
              <a:t>	And the reason a person will be thankful is because of his faith in God (</a:t>
            </a:r>
            <a:r>
              <a:rPr lang="en-US" sz="1200" b="1" kern="1200" dirty="0" smtClean="0">
                <a:solidFill>
                  <a:schemeClr val="tx1"/>
                </a:solidFill>
                <a:latin typeface="Arial" pitchFamily="34" charset="0"/>
                <a:ea typeface="+mn-ea"/>
                <a:cs typeface="+mn-cs"/>
              </a:rPr>
              <a:t>Col 2:7</a:t>
            </a:r>
            <a:r>
              <a:rPr lang="en-US" sz="1200" kern="1200" dirty="0" smtClean="0">
                <a:solidFill>
                  <a:schemeClr val="tx1"/>
                </a:solidFill>
                <a:latin typeface="Arial" pitchFamily="34" charset="0"/>
                <a:ea typeface="+mn-ea"/>
                <a:cs typeface="+mn-cs"/>
              </a:rPr>
              <a:t>)….</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2DAB2C-0576-402A-ACA5-AF746E04BC68}" type="slidenum">
              <a:rPr lang="en-US"/>
              <a:pPr/>
              <a:t>5</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a:t>Talk more about the disposition to be thankful in the matter of the ten lepers.  Notice the rationalization that, “The nine were Jews; therefore, in compliance to the Law of Moses, they could not return to give thanks when the Samaritan did.  Also notice the denominational teaching that, “The nine were healed, which is symbolic of salvation; therefore, there are degrees of grace, the Samaritan who was healed, returned, and had the ultimate degree of grace.”  They thus reason this way regarding salvation (degrees of salvation).  The scriptures know nothing of such a concept of “degrees of grace.”  Some even teach that one can even “fall from grace” and remain saved, due to their warped understanding of the “degrees of grace” (cp. Gal. 5: 4).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040FB1-B744-49A8-A25E-0B1D4C3FD7A9}" type="slidenum">
              <a:rPr lang="en-US"/>
              <a:pPr/>
              <a:t>7</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t>Gratitude is a commandment!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0DEE4-1582-4D96-8E50-9842A6F5A858}" type="slidenum">
              <a:rPr lang="en-US"/>
              <a:pPr/>
              <a:t>8</a:t>
            </a:fld>
            <a:endParaRPr 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a:t>The person who is not thankful, especially the Christian, just has not separated himself from his selfishness long enough to realize all </a:t>
            </a:r>
            <a:r>
              <a:rPr lang="en-US" dirty="0" smtClean="0"/>
              <a:t>he </a:t>
            </a:r>
            <a:r>
              <a:rPr lang="en-US" dirty="0"/>
              <a:t>has for which to be thankful!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4D93D36-49A9-4F0C-842D-0434F673814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9B58F-85D6-4871-8052-A22C08BA3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7347-6C50-4801-8743-D1E6C4C136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4C59-01E8-4D4E-AA64-2F1B505DCEB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0FA948-9B13-4073-9320-452B677D0D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FAAFE-EA54-49BA-965A-6085B898E9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812EF-2363-4BF7-A361-428A359DC65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FF0D2-4315-40B1-A53A-933910759B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8530B-3CE9-4247-8C6C-67B6A435E2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0AD43-3B6E-47AD-9342-CD284350F69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F8518DC-6AAE-4072-8C29-28377E3124E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68A9060-B2AE-468B-A23B-023F14D567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3200" dirty="0" smtClean="0"/>
              <a:t>Luke 17:12-19</a:t>
            </a:r>
            <a:endParaRPr lang="en-US" sz="3200" dirty="0"/>
          </a:p>
        </p:txBody>
      </p:sp>
      <p:sp>
        <p:nvSpPr>
          <p:cNvPr id="3" name="Title 2"/>
          <p:cNvSpPr>
            <a:spLocks noGrp="1"/>
          </p:cNvSpPr>
          <p:nvPr>
            <p:ph type="ctrTitle"/>
          </p:nvPr>
        </p:nvSpPr>
        <p:spPr/>
        <p:txBody>
          <a:bodyPr>
            <a:normAutofit/>
          </a:bodyPr>
          <a:lstStyle/>
          <a:p>
            <a:r>
              <a:rPr sz="5400" b="1" smtClean="0"/>
              <a:t>Where are the Nine?</a:t>
            </a:r>
            <a:endParaRPr lang="en-US" sz="5400" b="1"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82000" cy="1036638"/>
          </a:xfrm>
        </p:spPr>
        <p:txBody>
          <a:bodyPr>
            <a:normAutofit/>
          </a:bodyPr>
          <a:lstStyle/>
          <a:p>
            <a:r>
              <a:rPr lang="en-US" sz="4400" b="1" dirty="0" smtClean="0"/>
              <a:t>Leprosy And Sin…</a:t>
            </a:r>
            <a:endParaRPr lang="en-US" sz="4400" b="1" dirty="0"/>
          </a:p>
        </p:txBody>
      </p:sp>
      <p:sp>
        <p:nvSpPr>
          <p:cNvPr id="3" name="Content Placeholder 2"/>
          <p:cNvSpPr>
            <a:spLocks noGrp="1"/>
          </p:cNvSpPr>
          <p:nvPr>
            <p:ph sz="quarter" idx="1"/>
          </p:nvPr>
        </p:nvSpPr>
        <p:spPr>
          <a:xfrm>
            <a:off x="152400" y="1295400"/>
            <a:ext cx="6324600" cy="4953000"/>
          </a:xfrm>
        </p:spPr>
        <p:txBody>
          <a:bodyPr>
            <a:noAutofit/>
          </a:bodyPr>
          <a:lstStyle/>
          <a:p>
            <a:r>
              <a:rPr lang="en-US" sz="3600" b="1" u="sng" dirty="0" smtClean="0"/>
              <a:t>The physical disease is like the spiritual malady.</a:t>
            </a:r>
          </a:p>
          <a:p>
            <a:pPr lvl="1"/>
            <a:r>
              <a:rPr lang="en-US" sz="3600" dirty="0" smtClean="0"/>
              <a:t>Loss of sensitivity (1 Tim. 4:2)</a:t>
            </a:r>
          </a:p>
          <a:p>
            <a:pPr lvl="1"/>
            <a:r>
              <a:rPr lang="en-US" sz="3600" dirty="0" smtClean="0"/>
              <a:t>Uncleanness (Eph. 5:1-7)</a:t>
            </a:r>
          </a:p>
          <a:p>
            <a:pPr lvl="1"/>
            <a:r>
              <a:rPr lang="en-US" sz="3600" dirty="0" smtClean="0"/>
              <a:t>Contagious danger to others (1 Cor. 15:33)</a:t>
            </a:r>
          </a:p>
          <a:p>
            <a:pPr lvl="1"/>
            <a:r>
              <a:rPr lang="en-US" sz="3600" dirty="0" smtClean="0"/>
              <a:t>Separation (Isa. 59:1,2)</a:t>
            </a:r>
          </a:p>
          <a:p>
            <a:pPr lvl="1"/>
            <a:r>
              <a:rPr lang="en-US" sz="3600" dirty="0" smtClean="0"/>
              <a:t>Decay (James 1:14-16)</a:t>
            </a:r>
          </a:p>
          <a:p>
            <a:pPr lvl="1"/>
            <a:r>
              <a:rPr lang="en-US" sz="3600" dirty="0" smtClean="0"/>
              <a:t>Death (Rom. 6:23; Eph. 2:1-3)</a:t>
            </a:r>
            <a:endParaRPr lang="en-US" sz="3600" dirty="0"/>
          </a:p>
        </p:txBody>
      </p:sp>
      <p:pic>
        <p:nvPicPr>
          <p:cNvPr id="5" name="Picture 7" descr="Leprosy 1"/>
          <p:cNvPicPr>
            <a:picLocks noGrp="1" noChangeAspect="1" noChangeArrowheads="1"/>
          </p:cNvPicPr>
          <p:nvPr>
            <p:ph sz="quarter" idx="2"/>
          </p:nvPr>
        </p:nvPicPr>
        <p:blipFill>
          <a:blip r:embed="rId2"/>
          <a:srcRect/>
          <a:stretch>
            <a:fillRect/>
          </a:stretch>
        </p:blipFill>
        <p:spPr>
          <a:xfrm>
            <a:off x="6548651" y="1447800"/>
            <a:ext cx="2138149" cy="4572000"/>
          </a:xfrm>
          <a:noFill/>
          <a:ln/>
        </p:spPr>
      </p:pic>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sz="quarter" idx="1"/>
          </p:nvPr>
        </p:nvSpPr>
        <p:spPr/>
        <p:txBody>
          <a:bodyPr/>
          <a:lstStyle/>
          <a:p>
            <a:r>
              <a:rPr lang="en-US" dirty="0" smtClean="0"/>
              <a:t>Truth Commentary on Luke by C.G. Caldwell</a:t>
            </a:r>
          </a:p>
          <a:p>
            <a:r>
              <a:rPr lang="en-US" dirty="0" smtClean="0"/>
              <a:t>A life of gratitude by Shawn Bain</a:t>
            </a:r>
          </a:p>
          <a:p>
            <a:r>
              <a:rPr lang="en-US" dirty="0" smtClean="0"/>
              <a:t>Where are the nine – Presentation clip art graphics by unknown source</a:t>
            </a:r>
          </a:p>
          <a:p>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FFF00">
                <a:gamma/>
                <a:shade val="46275"/>
                <a:invGamma/>
              </a:srgbClr>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gradFill rotWithShape="1">
            <a:gsLst>
              <a:gs pos="0">
                <a:schemeClr val="bg1">
                  <a:gamma/>
                  <a:shade val="46275"/>
                  <a:invGamma/>
                </a:schemeClr>
              </a:gs>
              <a:gs pos="50000">
                <a:schemeClr val="bg1"/>
              </a:gs>
              <a:gs pos="100000">
                <a:schemeClr val="bg1">
                  <a:gamma/>
                  <a:shade val="46275"/>
                  <a:invGamma/>
                </a:schemeClr>
              </a:gs>
            </a:gsLst>
            <a:lin ang="18900000" scaled="1"/>
          </a:gradFill>
          <a:ln>
            <a:solidFill>
              <a:schemeClr val="tx1"/>
            </a:solidFill>
          </a:ln>
        </p:spPr>
        <p:txBody>
          <a:bodyPr>
            <a:normAutofit/>
          </a:bodyPr>
          <a:lstStyle/>
          <a:p>
            <a:r>
              <a:rPr lang="en-US" sz="4000" dirty="0" smtClean="0">
                <a:solidFill>
                  <a:srgbClr val="FF3300"/>
                </a:solidFill>
              </a:rPr>
              <a:t>Leprosy In Jesus’ Day…</a:t>
            </a:r>
            <a:endParaRPr lang="en-US" sz="4000" dirty="0">
              <a:solidFill>
                <a:srgbClr val="FF3300"/>
              </a:solidFill>
            </a:endParaRPr>
          </a:p>
        </p:txBody>
      </p:sp>
      <p:sp>
        <p:nvSpPr>
          <p:cNvPr id="4099" name="Rectangle 3"/>
          <p:cNvSpPr>
            <a:spLocks noGrp="1" noChangeArrowheads="1"/>
          </p:cNvSpPr>
          <p:nvPr>
            <p:ph type="subTitle" idx="4294967295"/>
          </p:nvPr>
        </p:nvSpPr>
        <p:spPr>
          <a:xfrm>
            <a:off x="152400" y="1676400"/>
            <a:ext cx="6400800" cy="3505200"/>
          </a:xfrm>
          <a:solidFill>
            <a:schemeClr val="bg1"/>
          </a:solidFill>
        </p:spPr>
        <p:txBody>
          <a:bodyPr>
            <a:normAutofit/>
          </a:bodyPr>
          <a:lstStyle/>
          <a:p>
            <a:pPr algn="l"/>
            <a:r>
              <a:rPr lang="en-US" sz="2800" dirty="0"/>
              <a:t>Leprosy was a horrible disease during Bible days.  Members would fall off at the joints:</a:t>
            </a:r>
          </a:p>
        </p:txBody>
      </p:sp>
      <p:pic>
        <p:nvPicPr>
          <p:cNvPr id="4100" name="Picture 4" descr="leprosy"/>
          <p:cNvPicPr>
            <a:picLocks noChangeAspect="1" noChangeArrowheads="1"/>
          </p:cNvPicPr>
          <p:nvPr/>
        </p:nvPicPr>
        <p:blipFill>
          <a:blip r:embed="rId3"/>
          <a:srcRect/>
          <a:stretch>
            <a:fillRect/>
          </a:stretch>
        </p:blipFill>
        <p:spPr bwMode="auto">
          <a:xfrm>
            <a:off x="228600" y="2895600"/>
            <a:ext cx="3264635" cy="1828800"/>
          </a:xfrm>
          <a:prstGeom prst="rect">
            <a:avLst/>
          </a:prstGeom>
          <a:noFill/>
        </p:spPr>
      </p:pic>
      <p:pic>
        <p:nvPicPr>
          <p:cNvPr id="7" name="Picture 11" descr="Leprosy 6"/>
          <p:cNvPicPr>
            <a:picLocks noChangeAspect="1" noChangeArrowheads="1"/>
          </p:cNvPicPr>
          <p:nvPr/>
        </p:nvPicPr>
        <p:blipFill>
          <a:blip r:embed="rId4" cstate="print"/>
          <a:srcRect/>
          <a:stretch>
            <a:fillRect/>
          </a:stretch>
        </p:blipFill>
        <p:spPr>
          <a:xfrm>
            <a:off x="3962400" y="2689225"/>
            <a:ext cx="1552575" cy="2187575"/>
          </a:xfrm>
          <a:prstGeom prst="rect">
            <a:avLst/>
          </a:prstGeom>
          <a:noFill/>
          <a:ln/>
        </p:spPr>
      </p:pic>
      <p:sp>
        <p:nvSpPr>
          <p:cNvPr id="8" name="Rectangle 7"/>
          <p:cNvSpPr/>
          <p:nvPr/>
        </p:nvSpPr>
        <p:spPr>
          <a:xfrm>
            <a:off x="5867400" y="2624280"/>
            <a:ext cx="3200400" cy="3471720"/>
          </a:xfrm>
          <a:prstGeom prst="rect">
            <a:avLst/>
          </a:prstGeom>
        </p:spPr>
        <p:txBody>
          <a:bodyPr wrap="square">
            <a:spAutoFit/>
          </a:bodyPr>
          <a:lstStyle/>
          <a:p>
            <a:pPr>
              <a:spcBef>
                <a:spcPct val="20000"/>
              </a:spcBef>
            </a:pPr>
            <a:r>
              <a:rPr lang="en-US" dirty="0" smtClean="0"/>
              <a:t>These people were isolated from the world:</a:t>
            </a:r>
          </a:p>
          <a:p>
            <a:pPr>
              <a:spcBef>
                <a:spcPct val="20000"/>
              </a:spcBef>
            </a:pPr>
            <a:r>
              <a:rPr lang="en-US" b="1" u="sng" dirty="0" smtClean="0"/>
              <a:t>Imagine:</a:t>
            </a:r>
          </a:p>
          <a:p>
            <a:pPr>
              <a:spcBef>
                <a:spcPct val="20000"/>
              </a:spcBef>
              <a:buFontTx/>
              <a:buChar char="•"/>
            </a:pPr>
            <a:r>
              <a:rPr lang="en-US" dirty="0" smtClean="0"/>
              <a:t> Your body just rotting away. </a:t>
            </a:r>
          </a:p>
          <a:p>
            <a:pPr>
              <a:spcBef>
                <a:spcPct val="20000"/>
              </a:spcBef>
              <a:buFontTx/>
              <a:buChar char="•"/>
            </a:pPr>
            <a:r>
              <a:rPr lang="en-US" dirty="0" smtClean="0"/>
              <a:t>Not being able to touch anyone; friends, family.</a:t>
            </a:r>
          </a:p>
          <a:p>
            <a:pPr>
              <a:spcBef>
                <a:spcPct val="20000"/>
              </a:spcBef>
              <a:buFontTx/>
              <a:buChar char="•"/>
            </a:pPr>
            <a:r>
              <a:rPr lang="en-US" dirty="0" smtClean="0"/>
              <a:t> Loss of life as you know it.</a:t>
            </a:r>
          </a:p>
          <a:p>
            <a:pPr>
              <a:spcBef>
                <a:spcPct val="20000"/>
              </a:spcBef>
              <a:buFontTx/>
              <a:buChar char="•"/>
            </a:pPr>
            <a:r>
              <a:rPr lang="en-US" dirty="0" smtClean="0"/>
              <a:t> Forced to live in a colony with others who will suffer the same fate.</a:t>
            </a:r>
          </a:p>
          <a:p>
            <a:pPr>
              <a:spcBef>
                <a:spcPct val="20000"/>
              </a:spcBef>
              <a:buFontTx/>
              <a:buChar char="•"/>
            </a:pPr>
            <a:r>
              <a:rPr lang="en-US" dirty="0" smtClean="0"/>
              <a:t>Suffering for 10-20 years.</a:t>
            </a:r>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FFF00">
                <a:gamma/>
                <a:shade val="46275"/>
                <a:invGamma/>
              </a:srgbClr>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gradFill rotWithShape="1">
            <a:gsLst>
              <a:gs pos="0">
                <a:schemeClr val="bg1">
                  <a:gamma/>
                  <a:shade val="46275"/>
                  <a:invGamma/>
                </a:schemeClr>
              </a:gs>
              <a:gs pos="50000">
                <a:schemeClr val="bg1"/>
              </a:gs>
              <a:gs pos="100000">
                <a:schemeClr val="bg1">
                  <a:gamma/>
                  <a:shade val="46275"/>
                  <a:invGamma/>
                </a:schemeClr>
              </a:gs>
            </a:gsLst>
            <a:lin ang="18900000" scaled="1"/>
          </a:gradFill>
          <a:ln>
            <a:solidFill>
              <a:schemeClr val="tx1"/>
            </a:solidFill>
          </a:ln>
        </p:spPr>
        <p:txBody>
          <a:bodyPr>
            <a:noAutofit/>
          </a:bodyPr>
          <a:lstStyle/>
          <a:p>
            <a:r>
              <a:rPr lang="en-US" sz="4400">
                <a:solidFill>
                  <a:srgbClr val="FF3300"/>
                </a:solidFill>
              </a:rPr>
              <a:t>The Ten Lepers and Gratitude</a:t>
            </a:r>
          </a:p>
        </p:txBody>
      </p:sp>
      <p:sp>
        <p:nvSpPr>
          <p:cNvPr id="3075" name="Rectangle 3"/>
          <p:cNvSpPr>
            <a:spLocks noGrp="1" noChangeArrowheads="1"/>
          </p:cNvSpPr>
          <p:nvPr>
            <p:ph type="subTitle" idx="4294967295"/>
          </p:nvPr>
        </p:nvSpPr>
        <p:spPr>
          <a:xfrm>
            <a:off x="76200" y="1524000"/>
            <a:ext cx="8991600" cy="5334000"/>
          </a:xfrm>
          <a:solidFill>
            <a:schemeClr val="bg1"/>
          </a:solidFill>
        </p:spPr>
        <p:txBody>
          <a:bodyPr>
            <a:normAutofit/>
          </a:bodyPr>
          <a:lstStyle/>
          <a:p>
            <a:r>
              <a:rPr lang="en-US" sz="3600" b="1" dirty="0">
                <a:solidFill>
                  <a:schemeClr val="accent2"/>
                </a:solidFill>
              </a:rPr>
              <a:t>Observations:</a:t>
            </a:r>
          </a:p>
          <a:p>
            <a:pPr lvl="1"/>
            <a:r>
              <a:rPr lang="en-US" sz="3200" b="1" dirty="0">
                <a:solidFill>
                  <a:srgbClr val="FF3300"/>
                </a:solidFill>
              </a:rPr>
              <a:t>Vs. 12, 13</a:t>
            </a:r>
            <a:r>
              <a:rPr lang="en-US" sz="3200" dirty="0"/>
              <a:t>: Lepers were isolated (</a:t>
            </a:r>
            <a:r>
              <a:rPr lang="en-US" sz="3200" dirty="0">
                <a:solidFill>
                  <a:srgbClr val="FF3300"/>
                </a:solidFill>
              </a:rPr>
              <a:t>Lev. 13: 46</a:t>
            </a:r>
            <a:r>
              <a:rPr lang="en-US" sz="3200" dirty="0"/>
              <a:t>).  The ten lepers appeared to have known of Jesus (cp. </a:t>
            </a:r>
            <a:r>
              <a:rPr lang="en-US" sz="3200" dirty="0">
                <a:solidFill>
                  <a:srgbClr val="FF3300"/>
                </a:solidFill>
              </a:rPr>
              <a:t>Matt. 4: 23, 8: 2, 3</a:t>
            </a:r>
            <a:r>
              <a:rPr lang="en-US" sz="3200" dirty="0"/>
              <a:t>).  </a:t>
            </a:r>
          </a:p>
          <a:p>
            <a:pPr lvl="1"/>
            <a:r>
              <a:rPr lang="en-US" sz="3200" b="1" dirty="0">
                <a:solidFill>
                  <a:srgbClr val="FF3300"/>
                </a:solidFill>
              </a:rPr>
              <a:t>Vs. 14</a:t>
            </a:r>
            <a:r>
              <a:rPr lang="en-US" sz="3200" dirty="0"/>
              <a:t>: Jesus tested their faith.</a:t>
            </a:r>
          </a:p>
          <a:p>
            <a:pPr lvl="1"/>
            <a:r>
              <a:rPr lang="en-US" sz="3200" b="1" dirty="0">
                <a:solidFill>
                  <a:srgbClr val="FF3300"/>
                </a:solidFill>
              </a:rPr>
              <a:t>Vs. 15, 16</a:t>
            </a:r>
            <a:r>
              <a:rPr lang="en-US" sz="3200" dirty="0"/>
              <a:t>: Healed on the way.  The Samaritan returned (others probably Jews).</a:t>
            </a:r>
          </a:p>
          <a:p>
            <a:pPr lvl="1"/>
            <a:r>
              <a:rPr lang="en-US" sz="3200" b="1" dirty="0">
                <a:solidFill>
                  <a:srgbClr val="FF3300"/>
                </a:solidFill>
              </a:rPr>
              <a:t>Vs. 17, 18</a:t>
            </a:r>
            <a:r>
              <a:rPr lang="en-US" sz="3200" dirty="0"/>
              <a:t>: Ten per cent gave thanks.</a:t>
            </a:r>
          </a:p>
          <a:p>
            <a:pPr lvl="1"/>
            <a:r>
              <a:rPr lang="en-US" sz="3200" b="1" dirty="0">
                <a:solidFill>
                  <a:srgbClr val="FF3300"/>
                </a:solidFill>
              </a:rPr>
              <a:t>Vs. 19</a:t>
            </a:r>
            <a:r>
              <a:rPr lang="en-US" sz="3200" dirty="0"/>
              <a:t>: Faith made whole (</a:t>
            </a:r>
            <a:r>
              <a:rPr lang="en-US" sz="3200" dirty="0">
                <a:solidFill>
                  <a:srgbClr val="FF3300"/>
                </a:solidFill>
              </a:rPr>
              <a:t>Gal. 5: 6</a:t>
            </a:r>
            <a:r>
              <a:rPr lang="en-US" sz="3200" dirty="0"/>
              <a:t>).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dissolv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dissolv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dissolv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dissolv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dissolve">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FFF00">
                <a:gamma/>
                <a:shade val="46275"/>
                <a:invGamma/>
              </a:srgbClr>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gradFill rotWithShape="1">
            <a:gsLst>
              <a:gs pos="0">
                <a:schemeClr val="bg1">
                  <a:gamma/>
                  <a:shade val="46275"/>
                  <a:invGamma/>
                </a:schemeClr>
              </a:gs>
              <a:gs pos="50000">
                <a:schemeClr val="bg1"/>
              </a:gs>
              <a:gs pos="100000">
                <a:schemeClr val="bg1">
                  <a:gamma/>
                  <a:shade val="46275"/>
                  <a:invGamma/>
                </a:schemeClr>
              </a:gs>
            </a:gsLst>
            <a:lin ang="18900000" scaled="1"/>
          </a:gradFill>
          <a:ln>
            <a:solidFill>
              <a:schemeClr val="tx1"/>
            </a:solidFill>
          </a:ln>
        </p:spPr>
        <p:txBody>
          <a:bodyPr>
            <a:normAutofit/>
          </a:bodyPr>
          <a:lstStyle/>
          <a:p>
            <a:r>
              <a:rPr lang="en-US" sz="4000">
                <a:solidFill>
                  <a:srgbClr val="FF3300"/>
                </a:solidFill>
              </a:rPr>
              <a:t>The Ten Lepers and Gratitude</a:t>
            </a:r>
          </a:p>
        </p:txBody>
      </p:sp>
      <p:sp>
        <p:nvSpPr>
          <p:cNvPr id="5123" name="Rectangle 3"/>
          <p:cNvSpPr>
            <a:spLocks noGrp="1" noChangeArrowheads="1"/>
          </p:cNvSpPr>
          <p:nvPr>
            <p:ph type="subTitle" idx="4294967295"/>
          </p:nvPr>
        </p:nvSpPr>
        <p:spPr>
          <a:xfrm>
            <a:off x="6934200" y="1600200"/>
            <a:ext cx="1981200" cy="1295400"/>
          </a:xfrm>
          <a:solidFill>
            <a:schemeClr val="tx1"/>
          </a:solidFill>
        </p:spPr>
        <p:txBody>
          <a:bodyPr>
            <a:normAutofit/>
          </a:bodyPr>
          <a:lstStyle/>
          <a:p>
            <a:pPr algn="l"/>
            <a:r>
              <a:rPr lang="en-US" sz="2400">
                <a:solidFill>
                  <a:schemeClr val="bg1"/>
                </a:solidFill>
              </a:rPr>
              <a:t>Ten left and were healed on the way.</a:t>
            </a:r>
          </a:p>
        </p:txBody>
      </p:sp>
      <p:pic>
        <p:nvPicPr>
          <p:cNvPr id="5125" name="Picture 5" descr="one leper"/>
          <p:cNvPicPr>
            <a:picLocks noChangeAspect="1" noChangeArrowheads="1"/>
          </p:cNvPicPr>
          <p:nvPr/>
        </p:nvPicPr>
        <p:blipFill>
          <a:blip r:embed="rId3"/>
          <a:srcRect/>
          <a:stretch>
            <a:fillRect/>
          </a:stretch>
        </p:blipFill>
        <p:spPr bwMode="auto">
          <a:xfrm>
            <a:off x="381000" y="1524000"/>
            <a:ext cx="1157288" cy="1704975"/>
          </a:xfrm>
          <a:prstGeom prst="rect">
            <a:avLst/>
          </a:prstGeom>
          <a:noFill/>
        </p:spPr>
      </p:pic>
      <p:pic>
        <p:nvPicPr>
          <p:cNvPr id="5126" name="Picture 6" descr="one leper"/>
          <p:cNvPicPr>
            <a:picLocks noChangeAspect="1" noChangeArrowheads="1"/>
          </p:cNvPicPr>
          <p:nvPr/>
        </p:nvPicPr>
        <p:blipFill>
          <a:blip r:embed="rId3"/>
          <a:srcRect/>
          <a:stretch>
            <a:fillRect/>
          </a:stretch>
        </p:blipFill>
        <p:spPr bwMode="auto">
          <a:xfrm>
            <a:off x="1600200" y="1524000"/>
            <a:ext cx="1157288" cy="1704975"/>
          </a:xfrm>
          <a:prstGeom prst="rect">
            <a:avLst/>
          </a:prstGeom>
          <a:noFill/>
        </p:spPr>
      </p:pic>
      <p:pic>
        <p:nvPicPr>
          <p:cNvPr id="5127" name="Picture 7" descr="one leper"/>
          <p:cNvPicPr>
            <a:picLocks noChangeAspect="1" noChangeArrowheads="1"/>
          </p:cNvPicPr>
          <p:nvPr/>
        </p:nvPicPr>
        <p:blipFill>
          <a:blip r:embed="rId3"/>
          <a:srcRect/>
          <a:stretch>
            <a:fillRect/>
          </a:stretch>
        </p:blipFill>
        <p:spPr bwMode="auto">
          <a:xfrm>
            <a:off x="2819400" y="1524000"/>
            <a:ext cx="1157288" cy="1704975"/>
          </a:xfrm>
          <a:prstGeom prst="rect">
            <a:avLst/>
          </a:prstGeom>
          <a:noFill/>
        </p:spPr>
      </p:pic>
      <p:pic>
        <p:nvPicPr>
          <p:cNvPr id="5128" name="Picture 8" descr="one leper"/>
          <p:cNvPicPr>
            <a:picLocks noChangeAspect="1" noChangeArrowheads="1"/>
          </p:cNvPicPr>
          <p:nvPr/>
        </p:nvPicPr>
        <p:blipFill>
          <a:blip r:embed="rId3"/>
          <a:srcRect/>
          <a:stretch>
            <a:fillRect/>
          </a:stretch>
        </p:blipFill>
        <p:spPr bwMode="auto">
          <a:xfrm>
            <a:off x="4038600" y="1524000"/>
            <a:ext cx="1157288" cy="1704975"/>
          </a:xfrm>
          <a:prstGeom prst="rect">
            <a:avLst/>
          </a:prstGeom>
          <a:noFill/>
        </p:spPr>
      </p:pic>
      <p:pic>
        <p:nvPicPr>
          <p:cNvPr id="5129" name="Picture 9" descr="one leper"/>
          <p:cNvPicPr>
            <a:picLocks noChangeAspect="1" noChangeArrowheads="1"/>
          </p:cNvPicPr>
          <p:nvPr/>
        </p:nvPicPr>
        <p:blipFill>
          <a:blip r:embed="rId3"/>
          <a:srcRect/>
          <a:stretch>
            <a:fillRect/>
          </a:stretch>
        </p:blipFill>
        <p:spPr bwMode="auto">
          <a:xfrm>
            <a:off x="5257800" y="1524000"/>
            <a:ext cx="1157288" cy="1704975"/>
          </a:xfrm>
          <a:prstGeom prst="rect">
            <a:avLst/>
          </a:prstGeom>
          <a:noFill/>
        </p:spPr>
      </p:pic>
      <p:pic>
        <p:nvPicPr>
          <p:cNvPr id="5130" name="Picture 10" descr="one leper"/>
          <p:cNvPicPr>
            <a:picLocks noChangeAspect="1" noChangeArrowheads="1"/>
          </p:cNvPicPr>
          <p:nvPr/>
        </p:nvPicPr>
        <p:blipFill>
          <a:blip r:embed="rId3"/>
          <a:srcRect/>
          <a:stretch>
            <a:fillRect/>
          </a:stretch>
        </p:blipFill>
        <p:spPr bwMode="auto">
          <a:xfrm>
            <a:off x="381000" y="3352800"/>
            <a:ext cx="1157288" cy="1704975"/>
          </a:xfrm>
          <a:prstGeom prst="rect">
            <a:avLst/>
          </a:prstGeom>
          <a:noFill/>
        </p:spPr>
      </p:pic>
      <p:pic>
        <p:nvPicPr>
          <p:cNvPr id="5131" name="Picture 11" descr="one leper"/>
          <p:cNvPicPr>
            <a:picLocks noChangeAspect="1" noChangeArrowheads="1"/>
          </p:cNvPicPr>
          <p:nvPr/>
        </p:nvPicPr>
        <p:blipFill>
          <a:blip r:embed="rId3"/>
          <a:srcRect/>
          <a:stretch>
            <a:fillRect/>
          </a:stretch>
        </p:blipFill>
        <p:spPr bwMode="auto">
          <a:xfrm>
            <a:off x="1600200" y="3352800"/>
            <a:ext cx="1157288" cy="1704975"/>
          </a:xfrm>
          <a:prstGeom prst="rect">
            <a:avLst/>
          </a:prstGeom>
          <a:noFill/>
        </p:spPr>
      </p:pic>
      <p:pic>
        <p:nvPicPr>
          <p:cNvPr id="5132" name="Picture 12" descr="one leper"/>
          <p:cNvPicPr>
            <a:picLocks noChangeAspect="1" noChangeArrowheads="1"/>
          </p:cNvPicPr>
          <p:nvPr/>
        </p:nvPicPr>
        <p:blipFill>
          <a:blip r:embed="rId3"/>
          <a:srcRect/>
          <a:stretch>
            <a:fillRect/>
          </a:stretch>
        </p:blipFill>
        <p:spPr bwMode="auto">
          <a:xfrm>
            <a:off x="2819400" y="3352800"/>
            <a:ext cx="1157288" cy="1704975"/>
          </a:xfrm>
          <a:prstGeom prst="rect">
            <a:avLst/>
          </a:prstGeom>
          <a:noFill/>
        </p:spPr>
      </p:pic>
      <p:pic>
        <p:nvPicPr>
          <p:cNvPr id="5133" name="Picture 13" descr="one leper"/>
          <p:cNvPicPr>
            <a:picLocks noChangeAspect="1" noChangeArrowheads="1"/>
          </p:cNvPicPr>
          <p:nvPr/>
        </p:nvPicPr>
        <p:blipFill>
          <a:blip r:embed="rId3"/>
          <a:srcRect/>
          <a:stretch>
            <a:fillRect/>
          </a:stretch>
        </p:blipFill>
        <p:spPr bwMode="auto">
          <a:xfrm>
            <a:off x="4038600" y="3352800"/>
            <a:ext cx="1157288" cy="1704975"/>
          </a:xfrm>
          <a:prstGeom prst="rect">
            <a:avLst/>
          </a:prstGeom>
          <a:noFill/>
        </p:spPr>
      </p:pic>
      <p:pic>
        <p:nvPicPr>
          <p:cNvPr id="5134" name="Picture 14" descr="one leper"/>
          <p:cNvPicPr>
            <a:picLocks noChangeAspect="1" noChangeArrowheads="1"/>
          </p:cNvPicPr>
          <p:nvPr/>
        </p:nvPicPr>
        <p:blipFill>
          <a:blip r:embed="rId3"/>
          <a:srcRect/>
          <a:stretch>
            <a:fillRect/>
          </a:stretch>
        </p:blipFill>
        <p:spPr bwMode="auto">
          <a:xfrm>
            <a:off x="5257800" y="3352800"/>
            <a:ext cx="1157288" cy="1704975"/>
          </a:xfrm>
          <a:prstGeom prst="rect">
            <a:avLst/>
          </a:prstGeom>
          <a:noFill/>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nodeType="clickEffect">
                                  <p:stCondLst>
                                    <p:cond delay="0"/>
                                  </p:stCondLst>
                                  <p:childTnLst>
                                    <p:anim calcmode="lin" valueType="num">
                                      <p:cBhvr additive="base">
                                        <p:cTn id="6" dur="500"/>
                                        <p:tgtEl>
                                          <p:spTgt spid="5125"/>
                                        </p:tgtEl>
                                        <p:attrNameLst>
                                          <p:attrName>ppt_x</p:attrName>
                                        </p:attrNameLst>
                                      </p:cBhvr>
                                      <p:tavLst>
                                        <p:tav tm="0">
                                          <p:val>
                                            <p:strVal val="ppt_x"/>
                                          </p:val>
                                        </p:tav>
                                        <p:tav tm="100000">
                                          <p:val>
                                            <p:strVal val="ppt_x"/>
                                          </p:val>
                                        </p:tav>
                                      </p:tavLst>
                                    </p:anim>
                                    <p:anim calcmode="lin" valueType="num">
                                      <p:cBhvr additive="base">
                                        <p:cTn id="7" dur="500"/>
                                        <p:tgtEl>
                                          <p:spTgt spid="5125"/>
                                        </p:tgtEl>
                                        <p:attrNameLst>
                                          <p:attrName>ppt_y</p:attrName>
                                        </p:attrNameLst>
                                      </p:cBhvr>
                                      <p:tavLst>
                                        <p:tav tm="0">
                                          <p:val>
                                            <p:strVal val="ppt_y"/>
                                          </p:val>
                                        </p:tav>
                                        <p:tav tm="100000">
                                          <p:val>
                                            <p:strVal val="0-ppt_h/2"/>
                                          </p:val>
                                        </p:tav>
                                      </p:tavLst>
                                    </p:anim>
                                    <p:set>
                                      <p:cBhvr>
                                        <p:cTn id="8" dur="1" fill="hold">
                                          <p:stCondLst>
                                            <p:cond delay="499"/>
                                          </p:stCondLst>
                                        </p:cTn>
                                        <p:tgtEl>
                                          <p:spTgt spid="512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1" fill="hold" nodeType="clickEffect">
                                  <p:stCondLst>
                                    <p:cond delay="0"/>
                                  </p:stCondLst>
                                  <p:childTnLst>
                                    <p:anim calcmode="lin" valueType="num">
                                      <p:cBhvr additive="base">
                                        <p:cTn id="12" dur="500"/>
                                        <p:tgtEl>
                                          <p:spTgt spid="5126"/>
                                        </p:tgtEl>
                                        <p:attrNameLst>
                                          <p:attrName>ppt_x</p:attrName>
                                        </p:attrNameLst>
                                      </p:cBhvr>
                                      <p:tavLst>
                                        <p:tav tm="0">
                                          <p:val>
                                            <p:strVal val="ppt_x"/>
                                          </p:val>
                                        </p:tav>
                                        <p:tav tm="100000">
                                          <p:val>
                                            <p:strVal val="ppt_x"/>
                                          </p:val>
                                        </p:tav>
                                      </p:tavLst>
                                    </p:anim>
                                    <p:anim calcmode="lin" valueType="num">
                                      <p:cBhvr additive="base">
                                        <p:cTn id="13" dur="500"/>
                                        <p:tgtEl>
                                          <p:spTgt spid="5126"/>
                                        </p:tgtEl>
                                        <p:attrNameLst>
                                          <p:attrName>ppt_y</p:attrName>
                                        </p:attrNameLst>
                                      </p:cBhvr>
                                      <p:tavLst>
                                        <p:tav tm="0">
                                          <p:val>
                                            <p:strVal val="ppt_y"/>
                                          </p:val>
                                        </p:tav>
                                        <p:tav tm="100000">
                                          <p:val>
                                            <p:strVal val="0-ppt_h/2"/>
                                          </p:val>
                                        </p:tav>
                                      </p:tavLst>
                                    </p:anim>
                                    <p:set>
                                      <p:cBhvr>
                                        <p:cTn id="14" dur="1" fill="hold">
                                          <p:stCondLst>
                                            <p:cond delay="499"/>
                                          </p:stCondLst>
                                        </p:cTn>
                                        <p:tgtEl>
                                          <p:spTgt spid="512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1" fill="hold" nodeType="clickEffect">
                                  <p:stCondLst>
                                    <p:cond delay="0"/>
                                  </p:stCondLst>
                                  <p:childTnLst>
                                    <p:anim calcmode="lin" valueType="num">
                                      <p:cBhvr additive="base">
                                        <p:cTn id="18" dur="500"/>
                                        <p:tgtEl>
                                          <p:spTgt spid="5127"/>
                                        </p:tgtEl>
                                        <p:attrNameLst>
                                          <p:attrName>ppt_x</p:attrName>
                                        </p:attrNameLst>
                                      </p:cBhvr>
                                      <p:tavLst>
                                        <p:tav tm="0">
                                          <p:val>
                                            <p:strVal val="ppt_x"/>
                                          </p:val>
                                        </p:tav>
                                        <p:tav tm="100000">
                                          <p:val>
                                            <p:strVal val="ppt_x"/>
                                          </p:val>
                                        </p:tav>
                                      </p:tavLst>
                                    </p:anim>
                                    <p:anim calcmode="lin" valueType="num">
                                      <p:cBhvr additive="base">
                                        <p:cTn id="19" dur="500"/>
                                        <p:tgtEl>
                                          <p:spTgt spid="5127"/>
                                        </p:tgtEl>
                                        <p:attrNameLst>
                                          <p:attrName>ppt_y</p:attrName>
                                        </p:attrNameLst>
                                      </p:cBhvr>
                                      <p:tavLst>
                                        <p:tav tm="0">
                                          <p:val>
                                            <p:strVal val="ppt_y"/>
                                          </p:val>
                                        </p:tav>
                                        <p:tav tm="100000">
                                          <p:val>
                                            <p:strVal val="0-ppt_h/2"/>
                                          </p:val>
                                        </p:tav>
                                      </p:tavLst>
                                    </p:anim>
                                    <p:set>
                                      <p:cBhvr>
                                        <p:cTn id="20" dur="1" fill="hold">
                                          <p:stCondLst>
                                            <p:cond delay="499"/>
                                          </p:stCondLst>
                                        </p:cTn>
                                        <p:tgtEl>
                                          <p:spTgt spid="512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1" fill="hold" nodeType="clickEffect">
                                  <p:stCondLst>
                                    <p:cond delay="0"/>
                                  </p:stCondLst>
                                  <p:childTnLst>
                                    <p:anim calcmode="lin" valueType="num">
                                      <p:cBhvr additive="base">
                                        <p:cTn id="24" dur="500"/>
                                        <p:tgtEl>
                                          <p:spTgt spid="5128"/>
                                        </p:tgtEl>
                                        <p:attrNameLst>
                                          <p:attrName>ppt_x</p:attrName>
                                        </p:attrNameLst>
                                      </p:cBhvr>
                                      <p:tavLst>
                                        <p:tav tm="0">
                                          <p:val>
                                            <p:strVal val="ppt_x"/>
                                          </p:val>
                                        </p:tav>
                                        <p:tav tm="100000">
                                          <p:val>
                                            <p:strVal val="ppt_x"/>
                                          </p:val>
                                        </p:tav>
                                      </p:tavLst>
                                    </p:anim>
                                    <p:anim calcmode="lin" valueType="num">
                                      <p:cBhvr additive="base">
                                        <p:cTn id="25" dur="500"/>
                                        <p:tgtEl>
                                          <p:spTgt spid="5128"/>
                                        </p:tgtEl>
                                        <p:attrNameLst>
                                          <p:attrName>ppt_y</p:attrName>
                                        </p:attrNameLst>
                                      </p:cBhvr>
                                      <p:tavLst>
                                        <p:tav tm="0">
                                          <p:val>
                                            <p:strVal val="ppt_y"/>
                                          </p:val>
                                        </p:tav>
                                        <p:tav tm="100000">
                                          <p:val>
                                            <p:strVal val="0-ppt_h/2"/>
                                          </p:val>
                                        </p:tav>
                                      </p:tavLst>
                                    </p:anim>
                                    <p:set>
                                      <p:cBhvr>
                                        <p:cTn id="26" dur="1" fill="hold">
                                          <p:stCondLst>
                                            <p:cond delay="499"/>
                                          </p:stCondLst>
                                        </p:cTn>
                                        <p:tgtEl>
                                          <p:spTgt spid="512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1" fill="hold" nodeType="clickEffect">
                                  <p:stCondLst>
                                    <p:cond delay="0"/>
                                  </p:stCondLst>
                                  <p:childTnLst>
                                    <p:anim calcmode="lin" valueType="num">
                                      <p:cBhvr additive="base">
                                        <p:cTn id="30" dur="500"/>
                                        <p:tgtEl>
                                          <p:spTgt spid="5129"/>
                                        </p:tgtEl>
                                        <p:attrNameLst>
                                          <p:attrName>ppt_x</p:attrName>
                                        </p:attrNameLst>
                                      </p:cBhvr>
                                      <p:tavLst>
                                        <p:tav tm="0">
                                          <p:val>
                                            <p:strVal val="ppt_x"/>
                                          </p:val>
                                        </p:tav>
                                        <p:tav tm="100000">
                                          <p:val>
                                            <p:strVal val="ppt_x"/>
                                          </p:val>
                                        </p:tav>
                                      </p:tavLst>
                                    </p:anim>
                                    <p:anim calcmode="lin" valueType="num">
                                      <p:cBhvr additive="base">
                                        <p:cTn id="31" dur="500"/>
                                        <p:tgtEl>
                                          <p:spTgt spid="5129"/>
                                        </p:tgtEl>
                                        <p:attrNameLst>
                                          <p:attrName>ppt_y</p:attrName>
                                        </p:attrNameLst>
                                      </p:cBhvr>
                                      <p:tavLst>
                                        <p:tav tm="0">
                                          <p:val>
                                            <p:strVal val="ppt_y"/>
                                          </p:val>
                                        </p:tav>
                                        <p:tav tm="100000">
                                          <p:val>
                                            <p:strVal val="0-ppt_h/2"/>
                                          </p:val>
                                        </p:tav>
                                      </p:tavLst>
                                    </p:anim>
                                    <p:set>
                                      <p:cBhvr>
                                        <p:cTn id="32" dur="1" fill="hold">
                                          <p:stCondLst>
                                            <p:cond delay="499"/>
                                          </p:stCondLst>
                                        </p:cTn>
                                        <p:tgtEl>
                                          <p:spTgt spid="512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1" fill="hold" nodeType="clickEffect">
                                  <p:stCondLst>
                                    <p:cond delay="0"/>
                                  </p:stCondLst>
                                  <p:childTnLst>
                                    <p:anim calcmode="lin" valueType="num">
                                      <p:cBhvr additive="base">
                                        <p:cTn id="36" dur="500"/>
                                        <p:tgtEl>
                                          <p:spTgt spid="5130"/>
                                        </p:tgtEl>
                                        <p:attrNameLst>
                                          <p:attrName>ppt_x</p:attrName>
                                        </p:attrNameLst>
                                      </p:cBhvr>
                                      <p:tavLst>
                                        <p:tav tm="0">
                                          <p:val>
                                            <p:strVal val="ppt_x"/>
                                          </p:val>
                                        </p:tav>
                                        <p:tav tm="100000">
                                          <p:val>
                                            <p:strVal val="ppt_x"/>
                                          </p:val>
                                        </p:tav>
                                      </p:tavLst>
                                    </p:anim>
                                    <p:anim calcmode="lin" valueType="num">
                                      <p:cBhvr additive="base">
                                        <p:cTn id="37" dur="500"/>
                                        <p:tgtEl>
                                          <p:spTgt spid="5130"/>
                                        </p:tgtEl>
                                        <p:attrNameLst>
                                          <p:attrName>ppt_y</p:attrName>
                                        </p:attrNameLst>
                                      </p:cBhvr>
                                      <p:tavLst>
                                        <p:tav tm="0">
                                          <p:val>
                                            <p:strVal val="ppt_y"/>
                                          </p:val>
                                        </p:tav>
                                        <p:tav tm="100000">
                                          <p:val>
                                            <p:strVal val="0-ppt_h/2"/>
                                          </p:val>
                                        </p:tav>
                                      </p:tavLst>
                                    </p:anim>
                                    <p:set>
                                      <p:cBhvr>
                                        <p:cTn id="38" dur="1" fill="hold">
                                          <p:stCondLst>
                                            <p:cond delay="499"/>
                                          </p:stCondLst>
                                        </p:cTn>
                                        <p:tgtEl>
                                          <p:spTgt spid="513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1" fill="hold" nodeType="clickEffect">
                                  <p:stCondLst>
                                    <p:cond delay="0"/>
                                  </p:stCondLst>
                                  <p:childTnLst>
                                    <p:anim calcmode="lin" valueType="num">
                                      <p:cBhvr additive="base">
                                        <p:cTn id="42" dur="500"/>
                                        <p:tgtEl>
                                          <p:spTgt spid="5131"/>
                                        </p:tgtEl>
                                        <p:attrNameLst>
                                          <p:attrName>ppt_x</p:attrName>
                                        </p:attrNameLst>
                                      </p:cBhvr>
                                      <p:tavLst>
                                        <p:tav tm="0">
                                          <p:val>
                                            <p:strVal val="ppt_x"/>
                                          </p:val>
                                        </p:tav>
                                        <p:tav tm="100000">
                                          <p:val>
                                            <p:strVal val="ppt_x"/>
                                          </p:val>
                                        </p:tav>
                                      </p:tavLst>
                                    </p:anim>
                                    <p:anim calcmode="lin" valueType="num">
                                      <p:cBhvr additive="base">
                                        <p:cTn id="43" dur="500"/>
                                        <p:tgtEl>
                                          <p:spTgt spid="5131"/>
                                        </p:tgtEl>
                                        <p:attrNameLst>
                                          <p:attrName>ppt_y</p:attrName>
                                        </p:attrNameLst>
                                      </p:cBhvr>
                                      <p:tavLst>
                                        <p:tav tm="0">
                                          <p:val>
                                            <p:strVal val="ppt_y"/>
                                          </p:val>
                                        </p:tav>
                                        <p:tav tm="100000">
                                          <p:val>
                                            <p:strVal val="0-ppt_h/2"/>
                                          </p:val>
                                        </p:tav>
                                      </p:tavLst>
                                    </p:anim>
                                    <p:set>
                                      <p:cBhvr>
                                        <p:cTn id="44" dur="1" fill="hold">
                                          <p:stCondLst>
                                            <p:cond delay="499"/>
                                          </p:stCondLst>
                                        </p:cTn>
                                        <p:tgtEl>
                                          <p:spTgt spid="513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1" fill="hold" nodeType="clickEffect">
                                  <p:stCondLst>
                                    <p:cond delay="0"/>
                                  </p:stCondLst>
                                  <p:childTnLst>
                                    <p:anim calcmode="lin" valueType="num">
                                      <p:cBhvr additive="base">
                                        <p:cTn id="48" dur="500"/>
                                        <p:tgtEl>
                                          <p:spTgt spid="5132"/>
                                        </p:tgtEl>
                                        <p:attrNameLst>
                                          <p:attrName>ppt_x</p:attrName>
                                        </p:attrNameLst>
                                      </p:cBhvr>
                                      <p:tavLst>
                                        <p:tav tm="0">
                                          <p:val>
                                            <p:strVal val="ppt_x"/>
                                          </p:val>
                                        </p:tav>
                                        <p:tav tm="100000">
                                          <p:val>
                                            <p:strVal val="ppt_x"/>
                                          </p:val>
                                        </p:tav>
                                      </p:tavLst>
                                    </p:anim>
                                    <p:anim calcmode="lin" valueType="num">
                                      <p:cBhvr additive="base">
                                        <p:cTn id="49" dur="500"/>
                                        <p:tgtEl>
                                          <p:spTgt spid="5132"/>
                                        </p:tgtEl>
                                        <p:attrNameLst>
                                          <p:attrName>ppt_y</p:attrName>
                                        </p:attrNameLst>
                                      </p:cBhvr>
                                      <p:tavLst>
                                        <p:tav tm="0">
                                          <p:val>
                                            <p:strVal val="ppt_y"/>
                                          </p:val>
                                        </p:tav>
                                        <p:tav tm="100000">
                                          <p:val>
                                            <p:strVal val="0-ppt_h/2"/>
                                          </p:val>
                                        </p:tav>
                                      </p:tavLst>
                                    </p:anim>
                                    <p:set>
                                      <p:cBhvr>
                                        <p:cTn id="50" dur="1" fill="hold">
                                          <p:stCondLst>
                                            <p:cond delay="499"/>
                                          </p:stCondLst>
                                        </p:cTn>
                                        <p:tgtEl>
                                          <p:spTgt spid="513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1" fill="hold" nodeType="clickEffect">
                                  <p:stCondLst>
                                    <p:cond delay="0"/>
                                  </p:stCondLst>
                                  <p:childTnLst>
                                    <p:anim calcmode="lin" valueType="num">
                                      <p:cBhvr additive="base">
                                        <p:cTn id="54" dur="500"/>
                                        <p:tgtEl>
                                          <p:spTgt spid="5133"/>
                                        </p:tgtEl>
                                        <p:attrNameLst>
                                          <p:attrName>ppt_x</p:attrName>
                                        </p:attrNameLst>
                                      </p:cBhvr>
                                      <p:tavLst>
                                        <p:tav tm="0">
                                          <p:val>
                                            <p:strVal val="ppt_x"/>
                                          </p:val>
                                        </p:tav>
                                        <p:tav tm="100000">
                                          <p:val>
                                            <p:strVal val="ppt_x"/>
                                          </p:val>
                                        </p:tav>
                                      </p:tavLst>
                                    </p:anim>
                                    <p:anim calcmode="lin" valueType="num">
                                      <p:cBhvr additive="base">
                                        <p:cTn id="55" dur="500"/>
                                        <p:tgtEl>
                                          <p:spTgt spid="5133"/>
                                        </p:tgtEl>
                                        <p:attrNameLst>
                                          <p:attrName>ppt_y</p:attrName>
                                        </p:attrNameLst>
                                      </p:cBhvr>
                                      <p:tavLst>
                                        <p:tav tm="0">
                                          <p:val>
                                            <p:strVal val="ppt_y"/>
                                          </p:val>
                                        </p:tav>
                                        <p:tav tm="100000">
                                          <p:val>
                                            <p:strVal val="0-ppt_h/2"/>
                                          </p:val>
                                        </p:tav>
                                      </p:tavLst>
                                    </p:anim>
                                    <p:set>
                                      <p:cBhvr>
                                        <p:cTn id="56" dur="1" fill="hold">
                                          <p:stCondLst>
                                            <p:cond delay="499"/>
                                          </p:stCondLst>
                                        </p:cTn>
                                        <p:tgtEl>
                                          <p:spTgt spid="513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1" fill="hold" nodeType="clickEffect">
                                  <p:stCondLst>
                                    <p:cond delay="0"/>
                                  </p:stCondLst>
                                  <p:childTnLst>
                                    <p:anim calcmode="lin" valueType="num">
                                      <p:cBhvr additive="base">
                                        <p:cTn id="60" dur="500"/>
                                        <p:tgtEl>
                                          <p:spTgt spid="5134"/>
                                        </p:tgtEl>
                                        <p:attrNameLst>
                                          <p:attrName>ppt_x</p:attrName>
                                        </p:attrNameLst>
                                      </p:cBhvr>
                                      <p:tavLst>
                                        <p:tav tm="0">
                                          <p:val>
                                            <p:strVal val="ppt_x"/>
                                          </p:val>
                                        </p:tav>
                                        <p:tav tm="100000">
                                          <p:val>
                                            <p:strVal val="ppt_x"/>
                                          </p:val>
                                        </p:tav>
                                      </p:tavLst>
                                    </p:anim>
                                    <p:anim calcmode="lin" valueType="num">
                                      <p:cBhvr additive="base">
                                        <p:cTn id="61" dur="500"/>
                                        <p:tgtEl>
                                          <p:spTgt spid="5134"/>
                                        </p:tgtEl>
                                        <p:attrNameLst>
                                          <p:attrName>ppt_y</p:attrName>
                                        </p:attrNameLst>
                                      </p:cBhvr>
                                      <p:tavLst>
                                        <p:tav tm="0">
                                          <p:val>
                                            <p:strVal val="ppt_y"/>
                                          </p:val>
                                        </p:tav>
                                        <p:tav tm="100000">
                                          <p:val>
                                            <p:strVal val="0-ppt_h/2"/>
                                          </p:val>
                                        </p:tav>
                                      </p:tavLst>
                                    </p:anim>
                                    <p:set>
                                      <p:cBhvr>
                                        <p:cTn id="62" dur="1" fill="hold">
                                          <p:stCondLst>
                                            <p:cond delay="499"/>
                                          </p:stCondLst>
                                        </p:cTn>
                                        <p:tgtEl>
                                          <p:spTgt spid="51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FFF00">
                <a:gamma/>
                <a:shade val="46275"/>
                <a:invGamma/>
              </a:srgbClr>
            </a:gs>
          </a:gsLst>
          <a:lin ang="5400000" scaled="1"/>
        </a:gra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609600" y="1524000"/>
            <a:ext cx="7924800" cy="1447800"/>
          </a:xfrm>
          <a:solidFill>
            <a:schemeClr val="tx1"/>
          </a:solidFill>
        </p:spPr>
        <p:txBody>
          <a:bodyPr>
            <a:noAutofit/>
          </a:bodyPr>
          <a:lstStyle/>
          <a:p>
            <a:r>
              <a:rPr lang="en-US" sz="4400">
                <a:solidFill>
                  <a:schemeClr val="bg1"/>
                </a:solidFill>
              </a:rPr>
              <a:t>Only one healed leper returned to give thanks!</a:t>
            </a:r>
          </a:p>
        </p:txBody>
      </p:sp>
      <p:sp>
        <p:nvSpPr>
          <p:cNvPr id="6146" name="Rectangle 2"/>
          <p:cNvSpPr>
            <a:spLocks noGrp="1" noChangeArrowheads="1"/>
          </p:cNvSpPr>
          <p:nvPr>
            <p:ph type="ctrTitle"/>
          </p:nvPr>
        </p:nvSpPr>
        <p:spPr>
          <a:xfrm>
            <a:off x="762000" y="0"/>
            <a:ext cx="7772400" cy="609600"/>
          </a:xfrm>
          <a:gradFill rotWithShape="1">
            <a:gsLst>
              <a:gs pos="0">
                <a:schemeClr val="bg1">
                  <a:gamma/>
                  <a:shade val="46275"/>
                  <a:invGamma/>
                </a:schemeClr>
              </a:gs>
              <a:gs pos="50000">
                <a:schemeClr val="bg1"/>
              </a:gs>
              <a:gs pos="100000">
                <a:schemeClr val="bg1">
                  <a:gamma/>
                  <a:shade val="46275"/>
                  <a:invGamma/>
                </a:schemeClr>
              </a:gs>
            </a:gsLst>
            <a:lin ang="18900000" scaled="1"/>
          </a:gradFill>
          <a:ln>
            <a:solidFill>
              <a:schemeClr val="tx1"/>
            </a:solidFill>
          </a:ln>
        </p:spPr>
        <p:txBody>
          <a:bodyPr>
            <a:normAutofit fontScale="90000"/>
          </a:bodyPr>
          <a:lstStyle/>
          <a:p>
            <a:r>
              <a:rPr lang="en-US" sz="4000">
                <a:solidFill>
                  <a:srgbClr val="FF3300"/>
                </a:solidFill>
              </a:rPr>
              <a:t>The Ten Lepers and Gratitude</a:t>
            </a:r>
          </a:p>
        </p:txBody>
      </p:sp>
      <p:pic>
        <p:nvPicPr>
          <p:cNvPr id="6149" name="Picture 5" descr="thankful leper"/>
          <p:cNvPicPr>
            <a:picLocks noChangeAspect="1" noChangeArrowheads="1"/>
          </p:cNvPicPr>
          <p:nvPr/>
        </p:nvPicPr>
        <p:blipFill>
          <a:blip r:embed="rId3"/>
          <a:srcRect/>
          <a:stretch>
            <a:fillRect/>
          </a:stretch>
        </p:blipFill>
        <p:spPr bwMode="auto">
          <a:xfrm>
            <a:off x="609600" y="3297381"/>
            <a:ext cx="2971800" cy="3241963"/>
          </a:xfrm>
          <a:prstGeom prst="rect">
            <a:avLst/>
          </a:prstGeom>
          <a:noFill/>
        </p:spPr>
      </p:pic>
      <p:sp>
        <p:nvSpPr>
          <p:cNvPr id="7" name="TextBox 6"/>
          <p:cNvSpPr txBox="1"/>
          <p:nvPr/>
        </p:nvSpPr>
        <p:spPr>
          <a:xfrm>
            <a:off x="3733800" y="3048000"/>
            <a:ext cx="5181600" cy="4247317"/>
          </a:xfrm>
          <a:prstGeom prst="rect">
            <a:avLst/>
          </a:prstGeom>
          <a:noFill/>
        </p:spPr>
        <p:txBody>
          <a:bodyPr wrap="square" rtlCol="0">
            <a:spAutoFit/>
          </a:bodyPr>
          <a:lstStyle/>
          <a:p>
            <a:pPr>
              <a:buFont typeface="Wingdings" pitchFamily="2" charset="2"/>
              <a:buChar char="Ø"/>
            </a:pPr>
            <a:r>
              <a:rPr lang="en-US" sz="2800" dirty="0" smtClean="0"/>
              <a:t> Jesus wanted to know why the nine</a:t>
            </a:r>
            <a:r>
              <a:rPr lang="en-US" sz="2800" dirty="0" smtClean="0"/>
              <a:t> did not return to give God glory and praise!</a:t>
            </a:r>
          </a:p>
          <a:p>
            <a:pPr>
              <a:buFont typeface="Wingdings" pitchFamily="2" charset="2"/>
              <a:buChar char="Ø"/>
            </a:pPr>
            <a:r>
              <a:rPr lang="en-US" sz="2800" dirty="0" smtClean="0"/>
              <a:t> What about you?</a:t>
            </a:r>
          </a:p>
          <a:p>
            <a:pPr lvl="1">
              <a:buFont typeface="Wingdings" pitchFamily="2" charset="2"/>
              <a:buChar char="v"/>
            </a:pPr>
            <a:r>
              <a:rPr lang="en-US" sz="2600" dirty="0" smtClean="0"/>
              <a:t> Worship?</a:t>
            </a:r>
          </a:p>
          <a:p>
            <a:pPr lvl="1">
              <a:buFont typeface="Wingdings" pitchFamily="2" charset="2"/>
              <a:buChar char="v"/>
            </a:pPr>
            <a:r>
              <a:rPr lang="en-US" sz="2600" dirty="0"/>
              <a:t> </a:t>
            </a:r>
            <a:r>
              <a:rPr lang="en-US" sz="2600" dirty="0" smtClean="0"/>
              <a:t>Singing ?</a:t>
            </a:r>
            <a:endParaRPr lang="en-US" sz="2600" dirty="0"/>
          </a:p>
          <a:p>
            <a:pPr lvl="1">
              <a:buFont typeface="Wingdings" pitchFamily="2" charset="2"/>
              <a:buChar char="v"/>
            </a:pPr>
            <a:r>
              <a:rPr lang="en-US" sz="2600" dirty="0" smtClean="0"/>
              <a:t> Giving? – (We give to what we believe in)</a:t>
            </a:r>
          </a:p>
          <a:p>
            <a:pPr lvl="1">
              <a:buFont typeface="Wingdings" pitchFamily="2" charset="2"/>
              <a:buChar char="v"/>
            </a:pPr>
            <a:r>
              <a:rPr lang="en-US" sz="2600" dirty="0"/>
              <a:t> </a:t>
            </a:r>
            <a:r>
              <a:rPr lang="en-US" sz="2600" dirty="0" smtClean="0"/>
              <a:t>Bible Study?</a:t>
            </a:r>
          </a:p>
          <a:p>
            <a:pPr lvl="1">
              <a:buFont typeface="Wingdings" pitchFamily="2" charset="2"/>
              <a:buChar char="Ø"/>
            </a:pPr>
            <a:endParaRPr lang="en-US" sz="28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dow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down)">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534400" cy="1905000"/>
          </a:xfrm>
        </p:spPr>
        <p:txBody>
          <a:bodyPr>
            <a:noAutofit/>
          </a:bodyPr>
          <a:lstStyle/>
          <a:p>
            <a:pPr algn="ctr"/>
            <a:r>
              <a:rPr lang="en-US" sz="3600" dirty="0" smtClean="0"/>
              <a:t>The Samaritan took </a:t>
            </a:r>
            <a:r>
              <a:rPr lang="en-US" sz="3600" dirty="0" smtClean="0"/>
              <a:t>a</a:t>
            </a:r>
            <a:r>
              <a:rPr lang="en-US" sz="3600" dirty="0" smtClean="0"/>
              <a:t>dvantage of potentially His only opportunity to show </a:t>
            </a:r>
            <a:r>
              <a:rPr lang="en-US" sz="3600" dirty="0" smtClean="0"/>
              <a:t>h</a:t>
            </a:r>
            <a:r>
              <a:rPr lang="en-US" sz="3600" dirty="0" smtClean="0"/>
              <a:t>is </a:t>
            </a:r>
            <a:r>
              <a:rPr lang="en-US" sz="3600" dirty="0" smtClean="0"/>
              <a:t>t</a:t>
            </a:r>
            <a:r>
              <a:rPr lang="en-US" sz="3600" dirty="0" smtClean="0"/>
              <a:t>hankfulness.</a:t>
            </a:r>
            <a:endParaRPr lang="en-US" sz="3600" dirty="0"/>
          </a:p>
        </p:txBody>
      </p:sp>
      <p:sp>
        <p:nvSpPr>
          <p:cNvPr id="3" name="Text Placeholder 2"/>
          <p:cNvSpPr>
            <a:spLocks noGrp="1"/>
          </p:cNvSpPr>
          <p:nvPr>
            <p:ph type="body" idx="1"/>
          </p:nvPr>
        </p:nvSpPr>
        <p:spPr>
          <a:xfrm>
            <a:off x="722313" y="2547938"/>
            <a:ext cx="7772400" cy="2938462"/>
          </a:xfrm>
        </p:spPr>
        <p:txBody>
          <a:bodyPr>
            <a:noAutofit/>
          </a:bodyPr>
          <a:lstStyle/>
          <a:p>
            <a:pPr algn="ctr"/>
            <a:r>
              <a:rPr lang="en-US" sz="3600" dirty="0" smtClean="0">
                <a:solidFill>
                  <a:schemeClr val="tx1">
                    <a:lumMod val="65000"/>
                    <a:lumOff val="35000"/>
                  </a:schemeClr>
                </a:solidFill>
              </a:rPr>
              <a:t>We find ourselves in similar situations with people who do good to us. Do not let those situations pass without thanking them! (Gal. 6:10; 1 Thess. 5:18)</a:t>
            </a:r>
            <a:endParaRPr lang="en-US" sz="3600" dirty="0">
              <a:solidFill>
                <a:schemeClr val="tx1">
                  <a:lumMod val="65000"/>
                  <a:lumOff val="35000"/>
                </a:schemeClr>
              </a:solidFill>
            </a:endParaRPr>
          </a:p>
        </p:txBody>
      </p:sp>
      <p:pic>
        <p:nvPicPr>
          <p:cNvPr id="4" name="Picture 5" descr="thankful leper"/>
          <p:cNvPicPr>
            <a:picLocks noChangeAspect="1" noChangeArrowheads="1"/>
          </p:cNvPicPr>
          <p:nvPr/>
        </p:nvPicPr>
        <p:blipFill>
          <a:blip r:embed="rId2"/>
          <a:srcRect/>
          <a:stretch>
            <a:fillRect/>
          </a:stretch>
        </p:blipFill>
        <p:spPr bwMode="auto">
          <a:xfrm>
            <a:off x="304800" y="4572000"/>
            <a:ext cx="1892300" cy="2064327"/>
          </a:xfrm>
          <a:prstGeom prst="rect">
            <a:avLst/>
          </a:prstGeom>
          <a:noFill/>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FFF00">
                <a:gamma/>
                <a:shade val="46275"/>
                <a:invGamma/>
              </a:srgbClr>
            </a:gs>
          </a:gsLst>
          <a:lin ang="5400000" scaled="1"/>
        </a:gradFill>
        <a:effectLst/>
      </p:bgPr>
    </p:bg>
    <p:spTree>
      <p:nvGrpSpPr>
        <p:cNvPr id="1" name=""/>
        <p:cNvGrpSpPr/>
        <p:nvPr/>
      </p:nvGrpSpPr>
      <p:grpSpPr>
        <a:xfrm>
          <a:off x="0" y="0"/>
          <a:ext cx="0" cy="0"/>
          <a:chOff x="0" y="0"/>
          <a:chExt cx="0" cy="0"/>
        </a:xfrm>
      </p:grpSpPr>
      <p:sp>
        <p:nvSpPr>
          <p:cNvPr id="8195" name="Rectangle 3"/>
          <p:cNvSpPr>
            <a:spLocks noGrp="1" noChangeArrowheads="1"/>
          </p:cNvSpPr>
          <p:nvPr>
            <p:ph type="subTitle" idx="1"/>
          </p:nvPr>
        </p:nvSpPr>
        <p:spPr>
          <a:xfrm>
            <a:off x="381000" y="3581400"/>
            <a:ext cx="8382000" cy="2590800"/>
          </a:xfrm>
          <a:solidFill>
            <a:schemeClr val="bg1"/>
          </a:solidFill>
        </p:spPr>
        <p:txBody>
          <a:bodyPr>
            <a:noAutofit/>
          </a:bodyPr>
          <a:lstStyle/>
          <a:p>
            <a:r>
              <a:rPr lang="en-US" sz="4000" i="1" dirty="0" smtClean="0"/>
              <a:t>Rejoice evermore. Pray without ceasing. In every thing give thanks: for this is the will of God in Christ Jesus concerning you. </a:t>
            </a:r>
            <a:r>
              <a:rPr lang="en-US" sz="4000" dirty="0" smtClean="0"/>
              <a:t>(1 Thessalonians 5:16-18 KJV)</a:t>
            </a:r>
            <a:endParaRPr lang="en-US" sz="4000" dirty="0"/>
          </a:p>
        </p:txBody>
      </p:sp>
      <p:sp>
        <p:nvSpPr>
          <p:cNvPr id="8194" name="Rectangle 2"/>
          <p:cNvSpPr>
            <a:spLocks noGrp="1" noChangeArrowheads="1"/>
          </p:cNvSpPr>
          <p:nvPr>
            <p:ph type="ctrTitle"/>
          </p:nvPr>
        </p:nvSpPr>
        <p:spPr>
          <a:xfrm>
            <a:off x="762000" y="1752600"/>
            <a:ext cx="7772400" cy="990600"/>
          </a:xfrm>
          <a:gradFill rotWithShape="1">
            <a:gsLst>
              <a:gs pos="0">
                <a:schemeClr val="bg1">
                  <a:gamma/>
                  <a:shade val="46275"/>
                  <a:invGamma/>
                </a:schemeClr>
              </a:gs>
              <a:gs pos="50000">
                <a:schemeClr val="bg1"/>
              </a:gs>
              <a:gs pos="100000">
                <a:schemeClr val="bg1">
                  <a:gamma/>
                  <a:shade val="46275"/>
                  <a:invGamma/>
                </a:schemeClr>
              </a:gs>
            </a:gsLst>
            <a:lin ang="18900000" scaled="1"/>
          </a:gradFill>
          <a:ln>
            <a:solidFill>
              <a:schemeClr val="tx1"/>
            </a:solidFill>
          </a:ln>
        </p:spPr>
        <p:txBody>
          <a:bodyPr>
            <a:noAutofit/>
          </a:bodyPr>
          <a:lstStyle/>
          <a:p>
            <a:r>
              <a:rPr sz="4400" b="1" smtClean="0">
                <a:solidFill>
                  <a:srgbClr val="FF3300"/>
                </a:solidFill>
              </a:rPr>
              <a:t>"Where Are The Nine?"</a:t>
            </a:r>
            <a:endParaRPr lang="en-US" sz="4400" b="1" dirty="0">
              <a:solidFill>
                <a:srgbClr val="FF3300"/>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770" decel="100000"/>
                                        <p:tgtEl>
                                          <p:spTgt spid="8195">
                                            <p:txEl>
                                              <p:pRg st="0" end="0"/>
                                            </p:txEl>
                                          </p:spTgt>
                                        </p:tgtEl>
                                      </p:cBhvr>
                                    </p:animEffect>
                                    <p:animScale>
                                      <p:cBhvr>
                                        <p:cTn id="8" dur="770" decel="100000"/>
                                        <p:tgtEl>
                                          <p:spTgt spid="8195">
                                            <p:txEl>
                                              <p:pRg st="0" end="0"/>
                                            </p:txEl>
                                          </p:spTgt>
                                        </p:tgtEl>
                                      </p:cBhvr>
                                      <p:from x="10000" y="10000"/>
                                      <p:to x="200000" y="450000"/>
                                    </p:animScale>
                                    <p:animScale>
                                      <p:cBhvr>
                                        <p:cTn id="9" dur="1230" accel="100000" fill="hold">
                                          <p:stCondLst>
                                            <p:cond delay="770"/>
                                          </p:stCondLst>
                                        </p:cTn>
                                        <p:tgtEl>
                                          <p:spTgt spid="8195">
                                            <p:txEl>
                                              <p:pRg st="0" end="0"/>
                                            </p:txEl>
                                          </p:spTgt>
                                        </p:tgtEl>
                                      </p:cBhvr>
                                      <p:from x="200000" y="450000"/>
                                      <p:to x="100000" y="100000"/>
                                    </p:animScale>
                                    <p:set>
                                      <p:cBhvr>
                                        <p:cTn id="10" dur="770" fill="hold"/>
                                        <p:tgtEl>
                                          <p:spTgt spid="8195">
                                            <p:txEl>
                                              <p:pRg st="0" end="0"/>
                                            </p:txEl>
                                          </p:spTgt>
                                        </p:tgtEl>
                                        <p:attrNameLst>
                                          <p:attrName>ppt_x</p:attrName>
                                        </p:attrNameLst>
                                      </p:cBhvr>
                                      <p:to>
                                        <p:strVal val="(0.5)"/>
                                      </p:to>
                                    </p:set>
                                    <p:anim from="(0.5)" to="(#ppt_x)" calcmode="lin" valueType="num">
                                      <p:cBhvr>
                                        <p:cTn id="11" dur="1230" accel="100000" fill="hold">
                                          <p:stCondLst>
                                            <p:cond delay="770"/>
                                          </p:stCondLst>
                                        </p:cTn>
                                        <p:tgtEl>
                                          <p:spTgt spid="8195">
                                            <p:txEl>
                                              <p:pRg st="0" end="0"/>
                                            </p:txEl>
                                          </p:spTgt>
                                        </p:tgtEl>
                                        <p:attrNameLst>
                                          <p:attrName>ppt_x</p:attrName>
                                        </p:attrNameLst>
                                      </p:cBhvr>
                                    </p:anim>
                                    <p:set>
                                      <p:cBhvr>
                                        <p:cTn id="12" dur="770" fill="hold"/>
                                        <p:tgtEl>
                                          <p:spTgt spid="8195">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8195">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FFF00">
                <a:gamma/>
                <a:shade val="46275"/>
                <a:invGamma/>
              </a:srgbClr>
            </a:gs>
          </a:gsLst>
          <a:lin ang="54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76200"/>
            <a:ext cx="8229600" cy="1143000"/>
          </a:xfrm>
          <a:gradFill rotWithShape="1">
            <a:gsLst>
              <a:gs pos="0">
                <a:schemeClr val="bg1">
                  <a:gamma/>
                  <a:shade val="46275"/>
                  <a:invGamma/>
                </a:schemeClr>
              </a:gs>
              <a:gs pos="50000">
                <a:schemeClr val="bg1"/>
              </a:gs>
              <a:gs pos="100000">
                <a:schemeClr val="bg1">
                  <a:gamma/>
                  <a:shade val="46275"/>
                  <a:invGamma/>
                </a:schemeClr>
              </a:gs>
            </a:gsLst>
            <a:lin ang="18900000" scaled="1"/>
          </a:gradFill>
          <a:ln>
            <a:solidFill>
              <a:schemeClr val="tx1"/>
            </a:solidFill>
          </a:ln>
        </p:spPr>
        <p:txBody>
          <a:bodyPr>
            <a:normAutofit/>
          </a:bodyPr>
          <a:lstStyle/>
          <a:p>
            <a:pPr algn="ctr"/>
            <a:r>
              <a:rPr lang="en-US" sz="4800" b="1" dirty="0" smtClean="0">
                <a:solidFill>
                  <a:srgbClr val="FF3300"/>
                </a:solidFill>
              </a:rPr>
              <a:t>“Where Are The Nine?”</a:t>
            </a:r>
            <a:endParaRPr lang="en-US" sz="4800" b="1" dirty="0">
              <a:solidFill>
                <a:srgbClr val="FF3300"/>
              </a:solidFill>
            </a:endParaRPr>
          </a:p>
        </p:txBody>
      </p:sp>
      <p:sp>
        <p:nvSpPr>
          <p:cNvPr id="7171" name="Rectangle 3"/>
          <p:cNvSpPr>
            <a:spLocks noGrp="1" noChangeArrowheads="1"/>
          </p:cNvSpPr>
          <p:nvPr>
            <p:ph type="subTitle" idx="4294967295"/>
          </p:nvPr>
        </p:nvSpPr>
        <p:spPr>
          <a:xfrm>
            <a:off x="228600" y="1219200"/>
            <a:ext cx="6705600" cy="4343400"/>
          </a:xfrm>
          <a:solidFill>
            <a:schemeClr val="bg1"/>
          </a:solidFill>
        </p:spPr>
        <p:txBody>
          <a:bodyPr>
            <a:noAutofit/>
          </a:bodyPr>
          <a:lstStyle/>
          <a:p>
            <a:pPr marL="609600" indent="-609600"/>
            <a:r>
              <a:rPr lang="en-US" sz="4000" b="1" dirty="0">
                <a:solidFill>
                  <a:schemeClr val="accent2"/>
                </a:solidFill>
              </a:rPr>
              <a:t>Reasons to be thankful</a:t>
            </a:r>
            <a:r>
              <a:rPr lang="en-US" sz="4000" b="1" dirty="0" smtClean="0"/>
              <a:t>:</a:t>
            </a:r>
            <a:endParaRPr lang="en-US" sz="3600" b="1" dirty="0"/>
          </a:p>
          <a:p>
            <a:pPr marL="883920" lvl="1" indent="-609600">
              <a:buFontTx/>
              <a:buAutoNum type="arabicPeriod"/>
            </a:pPr>
            <a:r>
              <a:rPr lang="en-US" sz="3200" dirty="0" smtClean="0"/>
              <a:t>Physical blessings (</a:t>
            </a:r>
            <a:r>
              <a:rPr lang="en-US" sz="3200" dirty="0" smtClean="0">
                <a:solidFill>
                  <a:srgbClr val="FF0000"/>
                </a:solidFill>
              </a:rPr>
              <a:t>Matt. 6:33</a:t>
            </a:r>
            <a:r>
              <a:rPr lang="en-US" sz="3200" dirty="0" smtClean="0"/>
              <a:t>)</a:t>
            </a:r>
          </a:p>
          <a:p>
            <a:pPr marL="883920" lvl="1" indent="-609600">
              <a:buFontTx/>
              <a:buAutoNum type="arabicPeriod"/>
            </a:pPr>
            <a:r>
              <a:rPr lang="en-US" sz="3200" dirty="0" smtClean="0"/>
              <a:t>Remission </a:t>
            </a:r>
            <a:r>
              <a:rPr lang="en-US" sz="3200" dirty="0"/>
              <a:t>of sins (</a:t>
            </a:r>
            <a:r>
              <a:rPr lang="en-US" sz="3200" dirty="0">
                <a:solidFill>
                  <a:srgbClr val="FF3300"/>
                </a:solidFill>
              </a:rPr>
              <a:t>Acts </a:t>
            </a:r>
            <a:r>
              <a:rPr lang="en-US" sz="3200" dirty="0" smtClean="0">
                <a:solidFill>
                  <a:srgbClr val="FF3300"/>
                </a:solidFill>
              </a:rPr>
              <a:t>2:38</a:t>
            </a:r>
            <a:r>
              <a:rPr lang="en-US" sz="3200" dirty="0"/>
              <a:t>).</a:t>
            </a:r>
          </a:p>
          <a:p>
            <a:pPr marL="883920" lvl="1" indent="-609600">
              <a:buFontTx/>
              <a:buAutoNum type="arabicPeriod"/>
            </a:pPr>
            <a:r>
              <a:rPr lang="en-US" sz="3200" dirty="0"/>
              <a:t>Jesus’ </a:t>
            </a:r>
            <a:r>
              <a:rPr lang="en-US" sz="3200" dirty="0" smtClean="0"/>
              <a:t>death</a:t>
            </a:r>
            <a:r>
              <a:rPr lang="en-US" sz="3200" dirty="0" smtClean="0"/>
              <a:t> </a:t>
            </a:r>
            <a:r>
              <a:rPr lang="en-US" sz="3200" dirty="0" smtClean="0"/>
              <a:t>&amp; resurrection. </a:t>
            </a:r>
            <a:r>
              <a:rPr lang="en-US" sz="3200" dirty="0"/>
              <a:t>(</a:t>
            </a:r>
            <a:r>
              <a:rPr lang="en-US" sz="3200" dirty="0">
                <a:solidFill>
                  <a:srgbClr val="FF3300"/>
                </a:solidFill>
              </a:rPr>
              <a:t>Rom. 5: 6-10</a:t>
            </a:r>
            <a:r>
              <a:rPr lang="en-US" sz="3200" dirty="0"/>
              <a:t>).  </a:t>
            </a:r>
          </a:p>
          <a:p>
            <a:pPr marL="883920" lvl="1" indent="-609600">
              <a:buFontTx/>
              <a:buAutoNum type="arabicPeriod"/>
            </a:pPr>
            <a:r>
              <a:rPr lang="en-US" sz="3200" dirty="0"/>
              <a:t>The church (</a:t>
            </a:r>
            <a:r>
              <a:rPr lang="en-US" sz="3200" dirty="0">
                <a:solidFill>
                  <a:srgbClr val="FF3300"/>
                </a:solidFill>
              </a:rPr>
              <a:t>Matt. 11: 11, Eph. 1:</a:t>
            </a:r>
            <a:r>
              <a:rPr lang="en-US" sz="3200" dirty="0"/>
              <a:t> </a:t>
            </a:r>
            <a:r>
              <a:rPr lang="en-US" sz="3200" dirty="0">
                <a:solidFill>
                  <a:srgbClr val="FF3300"/>
                </a:solidFill>
              </a:rPr>
              <a:t>3</a:t>
            </a:r>
            <a:r>
              <a:rPr lang="en-US" sz="3200" dirty="0"/>
              <a:t>).</a:t>
            </a:r>
          </a:p>
          <a:p>
            <a:pPr marL="883920" lvl="1" indent="-609600">
              <a:buFontTx/>
              <a:buAutoNum type="arabicPeriod"/>
            </a:pPr>
            <a:r>
              <a:rPr lang="en-US" sz="3200" dirty="0"/>
              <a:t>Prayer (</a:t>
            </a:r>
            <a:r>
              <a:rPr lang="en-US" sz="3200" dirty="0" smtClean="0">
                <a:solidFill>
                  <a:srgbClr val="FF3300"/>
                </a:solidFill>
              </a:rPr>
              <a:t>Phil. </a:t>
            </a:r>
            <a:r>
              <a:rPr lang="en-US" sz="3200" dirty="0">
                <a:solidFill>
                  <a:srgbClr val="FF3300"/>
                </a:solidFill>
              </a:rPr>
              <a:t>4: 6</a:t>
            </a:r>
            <a:r>
              <a:rPr lang="en-US" sz="3200" dirty="0"/>
              <a:t>).</a:t>
            </a:r>
          </a:p>
          <a:p>
            <a:pPr marL="883920" lvl="1" indent="-609600">
              <a:buFontTx/>
              <a:buAutoNum type="arabicPeriod"/>
            </a:pPr>
            <a:r>
              <a:rPr lang="en-US" sz="3200" dirty="0"/>
              <a:t>The promise of heaven (</a:t>
            </a:r>
            <a:r>
              <a:rPr lang="en-US" sz="3200" dirty="0">
                <a:solidFill>
                  <a:srgbClr val="FF3300"/>
                </a:solidFill>
              </a:rPr>
              <a:t>I Pet. 1:</a:t>
            </a:r>
            <a:r>
              <a:rPr lang="en-US" sz="3200" dirty="0"/>
              <a:t> </a:t>
            </a:r>
            <a:r>
              <a:rPr lang="en-US" sz="3200" dirty="0">
                <a:solidFill>
                  <a:srgbClr val="FF3300"/>
                </a:solidFill>
              </a:rPr>
              <a:t>4</a:t>
            </a:r>
            <a:r>
              <a:rPr lang="en-US" sz="3200" dirty="0"/>
              <a:t>).</a:t>
            </a:r>
          </a:p>
          <a:p>
            <a:pPr marL="883920" lvl="1" indent="-609600">
              <a:buFontTx/>
              <a:buAutoNum type="arabicPeriod"/>
            </a:pPr>
            <a:r>
              <a:rPr lang="en-US" sz="3200" dirty="0"/>
              <a:t>Difficulties in life (</a:t>
            </a:r>
            <a:r>
              <a:rPr lang="en-US" sz="3200" dirty="0">
                <a:solidFill>
                  <a:srgbClr val="FF3300"/>
                </a:solidFill>
              </a:rPr>
              <a:t>Jas. 1: 2-4</a:t>
            </a:r>
            <a:r>
              <a:rPr lang="en-US" sz="3200" dirty="0"/>
              <a:t>).  </a:t>
            </a:r>
          </a:p>
          <a:p>
            <a:pPr marL="883920" lvl="1" indent="-609600">
              <a:buFontTx/>
              <a:buAutoNum type="arabicPeriod"/>
            </a:pPr>
            <a:r>
              <a:rPr lang="en-US" sz="3200" dirty="0"/>
              <a:t>God’s </a:t>
            </a:r>
            <a:r>
              <a:rPr lang="en-US" sz="3200" dirty="0" smtClean="0"/>
              <a:t>faithfulness </a:t>
            </a:r>
            <a:r>
              <a:rPr lang="en-US" sz="3200" dirty="0"/>
              <a:t>(</a:t>
            </a:r>
            <a:r>
              <a:rPr lang="en-US" sz="3200" dirty="0">
                <a:solidFill>
                  <a:srgbClr val="FF3300"/>
                </a:solidFill>
              </a:rPr>
              <a:t>Heb. 13: 5, 6</a:t>
            </a:r>
            <a:r>
              <a:rPr lang="en-US" sz="3200" dirty="0"/>
              <a:t>).  </a:t>
            </a:r>
          </a:p>
        </p:txBody>
      </p:sp>
      <p:sp>
        <p:nvSpPr>
          <p:cNvPr id="6" name="TextBox 5"/>
          <p:cNvSpPr txBox="1"/>
          <p:nvPr/>
        </p:nvSpPr>
        <p:spPr>
          <a:xfrm>
            <a:off x="6858000" y="1583353"/>
            <a:ext cx="2133600" cy="4893647"/>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2600" dirty="0" smtClean="0"/>
              <a:t>The person who is </a:t>
            </a:r>
            <a:r>
              <a:rPr lang="en-US" sz="2600" b="1" u="sng" dirty="0" smtClean="0"/>
              <a:t>not</a:t>
            </a:r>
            <a:r>
              <a:rPr lang="en-US" sz="2600" dirty="0" smtClean="0"/>
              <a:t> thankful, especially the Christian, just has not separated himself from his </a:t>
            </a:r>
            <a:r>
              <a:rPr lang="en-US" sz="2600" b="1" u="sng" dirty="0" smtClean="0"/>
              <a:t>selfishness</a:t>
            </a:r>
            <a:r>
              <a:rPr lang="en-US" sz="2600" dirty="0" smtClean="0"/>
              <a:t> long enough to realize all he has for which to be thankful!</a:t>
            </a:r>
            <a:endParaRPr lang="en-US" sz="26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checkerboard(across)">
                                      <p:cBhvr>
                                        <p:cTn id="22" dur="5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checkerboard(across)">
                                      <p:cBhvr>
                                        <p:cTn id="27" dur="500"/>
                                        <p:tgtEl>
                                          <p:spTgt spid="7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checkerboard(across)">
                                      <p:cBhvr>
                                        <p:cTn id="32" dur="500"/>
                                        <p:tgtEl>
                                          <p:spTgt spid="717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checkerboard(across)">
                                      <p:cBhvr>
                                        <p:cTn id="37" dur="500"/>
                                        <p:tgtEl>
                                          <p:spTgt spid="717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checkerboard(across)">
                                      <p:cBhvr>
                                        <p:cTn id="42" dur="5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3200400"/>
            <a:ext cx="8534400" cy="2895600"/>
          </a:xfrm>
        </p:spPr>
        <p:txBody>
          <a:bodyPr>
            <a:normAutofit/>
          </a:bodyPr>
          <a:lstStyle/>
          <a:p>
            <a:r>
              <a:rPr lang="en-US" dirty="0" smtClean="0">
                <a:solidFill>
                  <a:schemeClr val="tx1"/>
                </a:solidFill>
              </a:rPr>
              <a:t>Those who live by the sea can’t hear the music of the ocean, those </a:t>
            </a:r>
          </a:p>
          <a:p>
            <a:r>
              <a:rPr lang="en-US" dirty="0" smtClean="0">
                <a:solidFill>
                  <a:schemeClr val="tx1"/>
                </a:solidFill>
              </a:rPr>
              <a:t>	who live in the snow covered mountains of the Rockies cannot see the grandeur…  Those who become so </a:t>
            </a:r>
          </a:p>
          <a:p>
            <a:r>
              <a:rPr lang="en-US" dirty="0" smtClean="0">
                <a:solidFill>
                  <a:schemeClr val="tx1"/>
                </a:solidFill>
              </a:rPr>
              <a:t>	familiar with the cross are sometimes unaffected by </a:t>
            </a:r>
            <a:r>
              <a:rPr lang="en-US" dirty="0" smtClean="0">
                <a:solidFill>
                  <a:schemeClr val="tx1"/>
                </a:solidFill>
              </a:rPr>
              <a:t>its surpassing </a:t>
            </a:r>
            <a:r>
              <a:rPr lang="en-US" dirty="0" smtClean="0">
                <a:solidFill>
                  <a:schemeClr val="tx1"/>
                </a:solidFill>
              </a:rPr>
              <a:t>grace….</a:t>
            </a:r>
          </a:p>
          <a:p>
            <a:endParaRPr lang="en-US" dirty="0">
              <a:solidFill>
                <a:schemeClr val="tx1"/>
              </a:solidFill>
            </a:endParaRPr>
          </a:p>
        </p:txBody>
      </p:sp>
      <p:sp>
        <p:nvSpPr>
          <p:cNvPr id="3" name="Title 2"/>
          <p:cNvSpPr>
            <a:spLocks noGrp="1"/>
          </p:cNvSpPr>
          <p:nvPr>
            <p:ph type="ctrTitle"/>
          </p:nvPr>
        </p:nvSpPr>
        <p:spPr/>
        <p:txBody>
          <a:bodyPr>
            <a:normAutofit/>
          </a:bodyPr>
          <a:lstStyle/>
          <a:p>
            <a:r>
              <a:rPr sz="6000" smtClean="0"/>
              <a:t>Are You Thankful?</a:t>
            </a:r>
            <a:endParaRPr lang="en-US" sz="6000" dirty="0"/>
          </a:p>
        </p:txBody>
      </p:sp>
      <p:pic>
        <p:nvPicPr>
          <p:cNvPr id="4" name="Picture 3" descr="Jesus on Cross.jpg"/>
          <p:cNvPicPr>
            <a:picLocks noChangeAspect="1"/>
          </p:cNvPicPr>
          <p:nvPr/>
        </p:nvPicPr>
        <p:blipFill>
          <a:blip r:embed="rId2"/>
          <a:srcRect l="36397"/>
          <a:stretch>
            <a:fillRect/>
          </a:stretch>
        </p:blipFill>
        <p:spPr>
          <a:xfrm>
            <a:off x="7315200" y="5029200"/>
            <a:ext cx="1597865" cy="1676400"/>
          </a:xfrm>
          <a:prstGeom prst="rect">
            <a:avLst/>
          </a:prstGeom>
        </p:spPr>
      </p:pic>
      <p:pic>
        <p:nvPicPr>
          <p:cNvPr id="5" name="Picture 4" descr="Jesus on Cross.jpg"/>
          <p:cNvPicPr>
            <a:picLocks noChangeAspect="1"/>
          </p:cNvPicPr>
          <p:nvPr/>
        </p:nvPicPr>
        <p:blipFill>
          <a:blip r:embed="rId2"/>
          <a:srcRect l="36397"/>
          <a:stretch>
            <a:fillRect/>
          </a:stretch>
        </p:blipFill>
        <p:spPr>
          <a:xfrm>
            <a:off x="304800" y="5029200"/>
            <a:ext cx="1597865" cy="1676400"/>
          </a:xfrm>
          <a:prstGeom prst="rect">
            <a:avLst/>
          </a:prstGeom>
        </p:spPr>
      </p:pic>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5571</TotalTime>
  <Words>961</Words>
  <Application>Microsoft Office PowerPoint</Application>
  <PresentationFormat>On-screen Show (4:3)</PresentationFormat>
  <Paragraphs>76</Paragraphs>
  <Slides>11</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Equity</vt:lpstr>
      <vt:lpstr>Where are the Nine?</vt:lpstr>
      <vt:lpstr>Leprosy In Jesus’ Day…</vt:lpstr>
      <vt:lpstr>The Ten Lepers and Gratitude</vt:lpstr>
      <vt:lpstr>The Ten Lepers and Gratitude</vt:lpstr>
      <vt:lpstr>The Ten Lepers and Gratitude</vt:lpstr>
      <vt:lpstr>The Samaritan took advantage of potentially His only opportunity to show his thankfulness.</vt:lpstr>
      <vt:lpstr>"Where Are The Nine?"</vt:lpstr>
      <vt:lpstr>“Where Are The Nine?”</vt:lpstr>
      <vt:lpstr>Are You Thankful?</vt:lpstr>
      <vt:lpstr>Leprosy And Sin…</vt:lpstr>
      <vt:lpstr>Sources</vt:lpstr>
    </vt:vector>
  </TitlesOfParts>
  <Company>Holly St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Ten Lepers and Gratitude</dc:title>
  <dc:creator>Don Martin</dc:creator>
  <cp:lastModifiedBy>DELL</cp:lastModifiedBy>
  <cp:revision>20</cp:revision>
  <dcterms:created xsi:type="dcterms:W3CDTF">2005-08-08T15:45:08Z</dcterms:created>
  <dcterms:modified xsi:type="dcterms:W3CDTF">2017-03-25T22:24:50Z</dcterms:modified>
</cp:coreProperties>
</file>