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2F104D5-1882-4968-9A54-62F83AEEAC03}" type="datetimeFigureOut">
              <a:rPr lang="en-US" smtClean="0"/>
              <a:t>4/13/2017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40CFF92-2B2A-4CF4-AAB4-772105551D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F104D5-1882-4968-9A54-62F83AEEAC03}"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CFF92-2B2A-4CF4-AAB4-772105551D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F104D5-1882-4968-9A54-62F83AEEAC03}"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CFF92-2B2A-4CF4-AAB4-772105551D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F104D5-1882-4968-9A54-62F83AEEAC03}"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CFF92-2B2A-4CF4-AAB4-772105551DE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F104D5-1882-4968-9A54-62F83AEEAC03}"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CFF92-2B2A-4CF4-AAB4-772105551DE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F104D5-1882-4968-9A54-62F83AEEAC03}"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CFF92-2B2A-4CF4-AAB4-772105551DE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2F104D5-1882-4968-9A54-62F83AEEAC03}" type="datetimeFigureOut">
              <a:rPr lang="en-US" smtClean="0"/>
              <a:t>4/13/2017</a:t>
            </a:fld>
            <a:endParaRPr lang="en-US"/>
          </a:p>
        </p:txBody>
      </p:sp>
      <p:sp>
        <p:nvSpPr>
          <p:cNvPr id="27" name="Slide Number Placeholder 26"/>
          <p:cNvSpPr>
            <a:spLocks noGrp="1"/>
          </p:cNvSpPr>
          <p:nvPr>
            <p:ph type="sldNum" sz="quarter" idx="11"/>
          </p:nvPr>
        </p:nvSpPr>
        <p:spPr/>
        <p:txBody>
          <a:bodyPr rtlCol="0"/>
          <a:lstStyle/>
          <a:p>
            <a:fld id="{940CFF92-2B2A-4CF4-AAB4-772105551DE2}"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2F104D5-1882-4968-9A54-62F83AEEAC03}" type="datetimeFigureOut">
              <a:rPr lang="en-US" smtClean="0"/>
              <a:t>4/13/2017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40CFF92-2B2A-4CF4-AAB4-772105551D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104D5-1882-4968-9A54-62F83AEEAC03}" type="datetimeFigureOut">
              <a:rPr lang="en-US" smtClean="0"/>
              <a:t>4/13/2017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0CFF92-2B2A-4CF4-AAB4-772105551D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F104D5-1882-4968-9A54-62F83AEEAC03}"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CFF92-2B2A-4CF4-AAB4-772105551DE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F104D5-1882-4968-9A54-62F83AEEAC03}"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CFF92-2B2A-4CF4-AAB4-772105551DE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2F104D5-1882-4968-9A54-62F83AEEAC03}" type="datetimeFigureOut">
              <a:rPr lang="en-US" smtClean="0"/>
              <a:t>4/13/2017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40CFF92-2B2A-4CF4-AAB4-772105551DE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609600"/>
            <a:ext cx="8229600" cy="1066800"/>
          </a:xfrm>
        </p:spPr>
        <p:txBody>
          <a:bodyPr>
            <a:normAutofit fontScale="90000"/>
          </a:bodyPr>
          <a:lstStyle/>
          <a:p>
            <a:r>
              <a:rPr lang="en-US" dirty="0" smtClean="0"/>
              <a:t>The Resurrection Of Jesus Was More Than A Historical Event…</a:t>
            </a:r>
            <a:endParaRPr lang="en-US" dirty="0"/>
          </a:p>
        </p:txBody>
      </p:sp>
      <p:sp>
        <p:nvSpPr>
          <p:cNvPr id="5" name="Content Placeholder 4"/>
          <p:cNvSpPr>
            <a:spLocks noGrp="1"/>
          </p:cNvSpPr>
          <p:nvPr>
            <p:ph sz="half" idx="1"/>
          </p:nvPr>
        </p:nvSpPr>
        <p:spPr>
          <a:xfrm>
            <a:off x="0" y="1828800"/>
            <a:ext cx="4724400" cy="4525963"/>
          </a:xfrm>
        </p:spPr>
        <p:txBody>
          <a:bodyPr>
            <a:noAutofit/>
          </a:bodyPr>
          <a:lstStyle/>
          <a:p>
            <a:pPr>
              <a:buNone/>
            </a:pPr>
            <a:r>
              <a:rPr lang="en-US" sz="2800" i="1" dirty="0" smtClean="0"/>
              <a:t>concerning His Son Jesus Christ our Lord, who was born of the seed of David according to the flesh, and </a:t>
            </a:r>
            <a:r>
              <a:rPr lang="en-US" sz="2800" b="1" i="1" u="sng" dirty="0" smtClean="0"/>
              <a:t>declared to be the Son of God with power according to the Spirit of holiness, by the resurrection from the dead.</a:t>
            </a:r>
            <a:r>
              <a:rPr lang="en-US" sz="2800" i="1" dirty="0" smtClean="0"/>
              <a:t> </a:t>
            </a:r>
            <a:r>
              <a:rPr lang="en-US" sz="2800" dirty="0" smtClean="0"/>
              <a:t>(Romans 1:3-4 NKJV)</a:t>
            </a:r>
          </a:p>
        </p:txBody>
      </p:sp>
      <p:pic>
        <p:nvPicPr>
          <p:cNvPr id="7" name="Content Placeholder 6" descr="risen.jpg"/>
          <p:cNvPicPr>
            <a:picLocks noGrp="1" noChangeAspect="1"/>
          </p:cNvPicPr>
          <p:nvPr>
            <p:ph sz="half" idx="2"/>
          </p:nvPr>
        </p:nvPicPr>
        <p:blipFill>
          <a:blip r:embed="rId2"/>
          <a:stretch>
            <a:fillRect/>
          </a:stretch>
        </p:blipFill>
        <p:spPr>
          <a:xfrm>
            <a:off x="4614715" y="2209800"/>
            <a:ext cx="4376885" cy="3048000"/>
          </a:xfrm>
        </p:spPr>
      </p:pic>
    </p:spTree>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3496" y="762000"/>
            <a:ext cx="3790504" cy="1065394"/>
          </a:xfrm>
        </p:spPr>
        <p:txBody>
          <a:bodyPr>
            <a:noAutofit/>
          </a:bodyPr>
          <a:lstStyle/>
          <a:p>
            <a:r>
              <a:rPr lang="en-US" sz="3200" dirty="0" smtClean="0"/>
              <a:t>Responding To The Resurrection…</a:t>
            </a:r>
            <a:endParaRPr lang="en-US" sz="3200" dirty="0"/>
          </a:p>
        </p:txBody>
      </p:sp>
      <p:sp>
        <p:nvSpPr>
          <p:cNvPr id="3" name="Text Placeholder 2"/>
          <p:cNvSpPr>
            <a:spLocks noGrp="1"/>
          </p:cNvSpPr>
          <p:nvPr>
            <p:ph type="body" idx="2"/>
          </p:nvPr>
        </p:nvSpPr>
        <p:spPr>
          <a:xfrm>
            <a:off x="5353496" y="2010727"/>
            <a:ext cx="3790504" cy="4617720"/>
          </a:xfrm>
        </p:spPr>
        <p:txBody>
          <a:bodyPr>
            <a:noAutofit/>
          </a:bodyPr>
          <a:lstStyle/>
          <a:p>
            <a:pPr marL="352044" indent="-342900">
              <a:buFont typeface="+mj-lt"/>
              <a:buAutoNum type="arabicPeriod"/>
            </a:pPr>
            <a:r>
              <a:rPr lang="en-US" sz="2200" dirty="0" smtClean="0"/>
              <a:t>We respond by being crucified with Jesus. (Romans 6:6; Col. 2:13,14; Gal. 2:20)</a:t>
            </a:r>
          </a:p>
          <a:p>
            <a:pPr marL="352044" indent="-342900">
              <a:buFont typeface="+mj-lt"/>
              <a:buAutoNum type="arabicPeriod"/>
            </a:pPr>
            <a:r>
              <a:rPr lang="en-US" sz="2200" dirty="0" smtClean="0"/>
              <a:t>We respond by considering  ourselves dead to sin. (Romans 6:11; 1 Pet. 4:3; Col. 3:1-8)</a:t>
            </a:r>
          </a:p>
          <a:p>
            <a:pPr marL="352044" indent="-342900">
              <a:buFont typeface="+mj-lt"/>
              <a:buAutoNum type="arabicPeriod"/>
            </a:pPr>
            <a:r>
              <a:rPr lang="en-US" sz="2200" dirty="0" smtClean="0"/>
              <a:t>We respond by presenting our members to righteousness. (Romans 6:13, 23; Col. 3:9-17; Eph. 4:20 – 5:5</a:t>
            </a:r>
            <a:endParaRPr lang="en-US" sz="2200" dirty="0"/>
          </a:p>
        </p:txBody>
      </p:sp>
      <p:pic>
        <p:nvPicPr>
          <p:cNvPr id="5" name="Content Placeholder 4" descr="6a00d8341c7a9f53ef015431ff9230970c-800wi.jpg"/>
          <p:cNvPicPr>
            <a:picLocks noGrp="1" noChangeAspect="1"/>
          </p:cNvPicPr>
          <p:nvPr>
            <p:ph sz="half" idx="1"/>
          </p:nvPr>
        </p:nvPicPr>
        <p:blipFill>
          <a:blip r:embed="rId2"/>
          <a:stretch>
            <a:fillRect/>
          </a:stretch>
        </p:blipFill>
        <p:spPr>
          <a:xfrm>
            <a:off x="76200" y="1676400"/>
            <a:ext cx="5251980" cy="3938985"/>
          </a:xfrm>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Victory Over Sin Is A Growth Process… </a:t>
            </a:r>
            <a:endParaRPr lang="en-US" dirty="0"/>
          </a:p>
        </p:txBody>
      </p:sp>
      <p:sp>
        <p:nvSpPr>
          <p:cNvPr id="3" name="Content Placeholder 2"/>
          <p:cNvSpPr>
            <a:spLocks noGrp="1"/>
          </p:cNvSpPr>
          <p:nvPr>
            <p:ph idx="1"/>
          </p:nvPr>
        </p:nvSpPr>
        <p:spPr/>
        <p:txBody>
          <a:bodyPr/>
          <a:lstStyle/>
          <a:p>
            <a:r>
              <a:rPr lang="en-US" i="1" dirty="0" smtClean="0"/>
              <a:t>But also for this very reason, giving all diligence, add to your faith virtue, to virtue knowledge, to knowledge self-control, to self-control perseverance, to perseverance godliness, to godliness brotherly kindness, and to brotherly kindness love. For if these things are yours and abound, you will be neither barren nor unfruitful in the knowledge of our Lord Jesus Christ.</a:t>
            </a:r>
            <a:r>
              <a:rPr lang="en-US" dirty="0" smtClean="0"/>
              <a:t> (2 Peter 1:5-8 NKJV)</a:t>
            </a:r>
            <a:endParaRPr lang="en-US" dirty="0"/>
          </a:p>
        </p:txBody>
      </p:sp>
      <p:pic>
        <p:nvPicPr>
          <p:cNvPr id="4" name="Picture 3" descr="risen.jpg"/>
          <p:cNvPicPr>
            <a:picLocks noChangeAspect="1"/>
          </p:cNvPicPr>
          <p:nvPr/>
        </p:nvPicPr>
        <p:blipFill>
          <a:blip r:embed="rId2"/>
          <a:stretch>
            <a:fillRect/>
          </a:stretch>
        </p:blipFill>
        <p:spPr>
          <a:xfrm>
            <a:off x="7239000" y="609599"/>
            <a:ext cx="1905000" cy="1326615"/>
          </a:xfrm>
          <a:prstGeom prst="rect">
            <a:avLst/>
          </a:prstGeom>
        </p:spPr>
      </p:pic>
    </p:spTree>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382000" cy="1066800"/>
          </a:xfrm>
        </p:spPr>
        <p:txBody>
          <a:bodyPr>
            <a:normAutofit fontScale="90000"/>
          </a:bodyPr>
          <a:lstStyle/>
          <a:p>
            <a:r>
              <a:rPr lang="en-US" dirty="0" smtClean="0"/>
              <a:t>When Do We Start Being Crucified With Christ And Die To Sin?</a:t>
            </a:r>
            <a:endParaRPr lang="en-US" dirty="0"/>
          </a:p>
        </p:txBody>
      </p:sp>
      <p:sp>
        <p:nvSpPr>
          <p:cNvPr id="3" name="Content Placeholder 2"/>
          <p:cNvSpPr>
            <a:spLocks noGrp="1"/>
          </p:cNvSpPr>
          <p:nvPr>
            <p:ph sz="half" idx="1"/>
          </p:nvPr>
        </p:nvSpPr>
        <p:spPr>
          <a:xfrm>
            <a:off x="0" y="1600200"/>
            <a:ext cx="4876800" cy="5257800"/>
          </a:xfrm>
        </p:spPr>
        <p:txBody>
          <a:bodyPr>
            <a:normAutofit/>
          </a:bodyPr>
          <a:lstStyle/>
          <a:p>
            <a:r>
              <a:rPr lang="en-US" i="1" dirty="0" smtClean="0"/>
              <a:t>What shall we say then? Shall we continue in sin that grace may abound? Certainly not! How shall we who died to sin live any longer in it? Or do you not know that as many of us as were baptized into Christ Jesus were baptized into His death? Therefore we were buried with Him through baptism into death, that just as Christ was raised from the dead by the glory of the Father, even so we also should walk in newness of life. For if we have been united together in the likeness of His death, certainly we also shall be in the likeness of His resurrection, </a:t>
            </a:r>
            <a:r>
              <a:rPr lang="en-US" dirty="0" smtClean="0"/>
              <a:t>(Romans 6:1-5 NKJV)</a:t>
            </a:r>
            <a:endParaRPr lang="en-US" dirty="0"/>
          </a:p>
        </p:txBody>
      </p:sp>
      <p:pic>
        <p:nvPicPr>
          <p:cNvPr id="5" name="Content Placeholder 4" descr="gospel_re-enacted_in_baptism1.png"/>
          <p:cNvPicPr>
            <a:picLocks noGrp="1" noChangeAspect="1"/>
          </p:cNvPicPr>
          <p:nvPr>
            <p:ph sz="half" idx="2"/>
          </p:nvPr>
        </p:nvPicPr>
        <p:blipFill>
          <a:blip r:embed="rId2"/>
          <a:stretch>
            <a:fillRect/>
          </a:stretch>
        </p:blipFill>
        <p:spPr>
          <a:xfrm>
            <a:off x="4876801" y="1434874"/>
            <a:ext cx="4267200" cy="5423126"/>
          </a:xfrm>
        </p:spPr>
      </p:pic>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Outline by Edwin </a:t>
            </a:r>
            <a:r>
              <a:rPr lang="en-US" dirty="0" err="1" smtClean="0"/>
              <a:t>Crozier</a:t>
            </a:r>
            <a:r>
              <a:rPr lang="en-US" dirty="0" smtClean="0"/>
              <a:t> – Franklin Church of Christ – 4/16/06</a:t>
            </a:r>
            <a:endParaRPr lang="en-US" dirty="0"/>
          </a:p>
        </p:txBody>
      </p:sp>
    </p:spTree>
  </p:cSld>
  <p:clrMapOvr>
    <a:masterClrMapping/>
  </p:clrMapOvr>
  <p:transition spd="slow">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2860</TotalTime>
  <Words>364</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vt:lpstr>
      <vt:lpstr>Slide 1</vt:lpstr>
      <vt:lpstr>The Resurrection Of Jesus Was More Than A Historical Event…</vt:lpstr>
      <vt:lpstr>Responding To The Resurrection…</vt:lpstr>
      <vt:lpstr>The Victory Over Sin Is A Growth Process… </vt:lpstr>
      <vt:lpstr>When Do We Start Being Crucified With Christ And Die To Sin?</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Resurrection Of Jesus Was More Than A Historical Event…</dc:title>
  <dc:creator>DELL</dc:creator>
  <cp:lastModifiedBy>DELL</cp:lastModifiedBy>
  <cp:revision>6</cp:revision>
  <dcterms:created xsi:type="dcterms:W3CDTF">2017-04-13T23:55:14Z</dcterms:created>
  <dcterms:modified xsi:type="dcterms:W3CDTF">2017-04-15T23:35:50Z</dcterms:modified>
</cp:coreProperties>
</file>