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60" r:id="rId2"/>
    <p:sldId id="256" r:id="rId3"/>
    <p:sldId id="257" r:id="rId4"/>
    <p:sldId id="261" r:id="rId5"/>
    <p:sldId id="262" r:id="rId6"/>
    <p:sldId id="264" r:id="rId7"/>
    <p:sldId id="263"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E9CBD6-AB01-4FA7-9B9C-179631830D61}" type="datetimeFigureOut">
              <a:rPr lang="en-US" smtClean="0"/>
              <a:t>5/28/2017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D9D084-81C1-443B-A6DF-5A4A3ED9CC9D}" type="slidenum">
              <a:rPr lang="en-US" smtClean="0"/>
              <a:t>‹#›</a:t>
            </a:fld>
            <a:endParaRPr lang="en-US"/>
          </a:p>
        </p:txBody>
      </p:sp>
    </p:spTree>
    <p:extLst>
      <p:ext uri="{BB962C8B-B14F-4D97-AF65-F5344CB8AC3E}">
        <p14:creationId xmlns:p14="http://schemas.microsoft.com/office/powerpoint/2010/main" val="988284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3355FB-2637-4D04-974F-D9A10165D81A}"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405338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3355FB-2637-4D04-974F-D9A10165D81A}"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167824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3355FB-2637-4D04-974F-D9A10165D81A}"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2748524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3355FB-2637-4D04-974F-D9A10165D81A}"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28527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3355FB-2637-4D04-974F-D9A10165D81A}"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143605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3355FB-2637-4D04-974F-D9A10165D81A}"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103779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3355FB-2637-4D04-974F-D9A10165D81A}" type="datetimeFigureOut">
              <a:rPr lang="en-US" smtClean="0"/>
              <a:t>5/28/2017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108893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3355FB-2637-4D04-974F-D9A10165D81A}" type="datetimeFigureOut">
              <a:rPr lang="en-US" smtClean="0"/>
              <a:t>5/28/2017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271948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355FB-2637-4D04-974F-D9A10165D81A}" type="datetimeFigureOut">
              <a:rPr lang="en-US" smtClean="0"/>
              <a:t>5/28/2017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209877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3355FB-2637-4D04-974F-D9A10165D81A}"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397730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3355FB-2637-4D04-974F-D9A10165D81A}"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0081F-3C1F-4B1C-9244-0F1F6EBEC172}" type="slidenum">
              <a:rPr lang="en-US" smtClean="0"/>
              <a:t>‹#›</a:t>
            </a:fld>
            <a:endParaRPr lang="en-US"/>
          </a:p>
        </p:txBody>
      </p:sp>
    </p:spTree>
    <p:extLst>
      <p:ext uri="{BB962C8B-B14F-4D97-AF65-F5344CB8AC3E}">
        <p14:creationId xmlns:p14="http://schemas.microsoft.com/office/powerpoint/2010/main" val="124095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355FB-2637-4D04-974F-D9A10165D81A}" type="datetimeFigureOut">
              <a:rPr lang="en-US" smtClean="0"/>
              <a:t>5/28/2017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0081F-3C1F-4B1C-9244-0F1F6EBEC172}" type="slidenum">
              <a:rPr lang="en-US" smtClean="0"/>
              <a:t>‹#›</a:t>
            </a:fld>
            <a:endParaRPr lang="en-US"/>
          </a:p>
        </p:txBody>
      </p:sp>
    </p:spTree>
    <p:extLst>
      <p:ext uri="{BB962C8B-B14F-4D97-AF65-F5344CB8AC3E}">
        <p14:creationId xmlns:p14="http://schemas.microsoft.com/office/powerpoint/2010/main" val="2308819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27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86000">
              <a:schemeClr val="accent4">
                <a:lumMod val="20000"/>
                <a:lumOff val="80000"/>
              </a:schemeClr>
            </a:gs>
            <a:gs pos="97000">
              <a:srgbClr val="0000C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3321300"/>
          </a:xfrm>
        </p:spPr>
        <p:txBody>
          <a:bodyPr>
            <a:normAutofit/>
          </a:bodyPr>
          <a:lstStyle/>
          <a:p>
            <a:r>
              <a:rPr lang="en-US" sz="7300" b="1" i="1" dirty="0"/>
              <a:t>Serving the Lord</a:t>
            </a:r>
            <a:br>
              <a:rPr lang="en-US" dirty="0"/>
            </a:br>
            <a:br>
              <a:rPr lang="en-US" dirty="0"/>
            </a:br>
            <a:r>
              <a:rPr lang="en-US" dirty="0"/>
              <a:t> </a:t>
            </a:r>
            <a:r>
              <a:rPr lang="en-US" sz="6600" b="1" dirty="0">
                <a:solidFill>
                  <a:srgbClr val="0000CC"/>
                </a:solidFill>
              </a:rPr>
              <a:t>Fathers</a:t>
            </a:r>
          </a:p>
        </p:txBody>
      </p:sp>
      <p:sp>
        <p:nvSpPr>
          <p:cNvPr id="3" name="Subtitle 2"/>
          <p:cNvSpPr>
            <a:spLocks noGrp="1"/>
          </p:cNvSpPr>
          <p:nvPr>
            <p:ph type="subTitle" idx="1"/>
          </p:nvPr>
        </p:nvSpPr>
        <p:spPr>
          <a:xfrm>
            <a:off x="1143000" y="5482025"/>
            <a:ext cx="6858000" cy="879764"/>
          </a:xfrm>
        </p:spPr>
        <p:txBody>
          <a:bodyPr/>
          <a:lstStyle/>
          <a:p>
            <a:r>
              <a:rPr lang="en-US" dirty="0"/>
              <a:t>Church of Christ at Medina</a:t>
            </a:r>
          </a:p>
          <a:p>
            <a:r>
              <a:rPr lang="en-US" dirty="0"/>
              <a:t>May 28</a:t>
            </a:r>
            <a:r>
              <a:rPr lang="en-US" baseline="30000" dirty="0"/>
              <a:t>th</a:t>
            </a:r>
            <a:r>
              <a:rPr lang="en-US" dirty="0"/>
              <a:t>, 2017</a:t>
            </a:r>
          </a:p>
        </p:txBody>
      </p:sp>
    </p:spTree>
    <p:extLst>
      <p:ext uri="{BB962C8B-B14F-4D97-AF65-F5344CB8AC3E}">
        <p14:creationId xmlns:p14="http://schemas.microsoft.com/office/powerpoint/2010/main" val="212064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3000">
              <a:schemeClr val="accent4">
                <a:lumMod val="40000"/>
                <a:lumOff val="6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831273"/>
          </a:xfrm>
        </p:spPr>
        <p:txBody>
          <a:bodyPr/>
          <a:lstStyle/>
          <a:p>
            <a:r>
              <a:rPr lang="en-US" b="1" u="sng" dirty="0">
                <a:latin typeface="AR BLANCA" panose="02000000000000000000" pitchFamily="2" charset="0"/>
              </a:rPr>
              <a:t>Fathers…</a:t>
            </a:r>
          </a:p>
        </p:txBody>
      </p:sp>
      <p:sp>
        <p:nvSpPr>
          <p:cNvPr id="3" name="Content Placeholder 2"/>
          <p:cNvSpPr>
            <a:spLocks noGrp="1"/>
          </p:cNvSpPr>
          <p:nvPr>
            <p:ph idx="1"/>
          </p:nvPr>
        </p:nvSpPr>
        <p:spPr>
          <a:xfrm>
            <a:off x="1" y="831272"/>
            <a:ext cx="5999754" cy="6026728"/>
          </a:xfrm>
        </p:spPr>
        <p:txBody>
          <a:bodyPr>
            <a:normAutofit/>
          </a:bodyPr>
          <a:lstStyle/>
          <a:p>
            <a:pPr marL="514350" indent="-514350">
              <a:buFont typeface="+mj-lt"/>
              <a:buAutoNum type="arabicPeriod"/>
            </a:pPr>
            <a:r>
              <a:rPr lang="en-US" dirty="0"/>
              <a:t>…lead.</a:t>
            </a:r>
          </a:p>
          <a:p>
            <a:pPr lvl="1"/>
            <a:r>
              <a:rPr lang="en-US" dirty="0"/>
              <a:t>We are expected – commanded – to be the leaders of our household.</a:t>
            </a:r>
          </a:p>
          <a:p>
            <a:pPr lvl="2"/>
            <a:r>
              <a:rPr lang="en-US" b="1" baseline="30000" dirty="0"/>
              <a:t>22</a:t>
            </a:r>
            <a:r>
              <a:rPr lang="en-US" dirty="0"/>
              <a:t>Wives, submit to your own husbands, as to the Lord.  </a:t>
            </a:r>
            <a:r>
              <a:rPr lang="en-US" b="1" baseline="30000" dirty="0"/>
              <a:t>23</a:t>
            </a:r>
            <a:r>
              <a:rPr lang="en-US" dirty="0"/>
              <a:t>For the husband is the head of the wife even as Christ is the head of the church, his body, and is himself its Savior.  </a:t>
            </a:r>
            <a:r>
              <a:rPr lang="en-US" b="1" baseline="30000" dirty="0"/>
              <a:t>24</a:t>
            </a:r>
            <a:r>
              <a:rPr lang="en-US" dirty="0"/>
              <a:t>Now as the church submits to Christ, so also wives should submit in everything to their husbands... </a:t>
            </a:r>
            <a:r>
              <a:rPr lang="en-US" b="1" baseline="30000" dirty="0"/>
              <a:t>1</a:t>
            </a:r>
            <a:r>
              <a:rPr lang="en-US" dirty="0"/>
              <a:t>Children, obey your parents in the Lord, for this is right.  </a:t>
            </a:r>
            <a:r>
              <a:rPr lang="en-US" b="1" baseline="30000" dirty="0"/>
              <a:t>2</a:t>
            </a:r>
            <a:r>
              <a:rPr lang="en-US" dirty="0"/>
              <a:t>"Honor your father and mother" (this is the first commandment with a promise), </a:t>
            </a:r>
            <a:r>
              <a:rPr lang="en-US" b="1" baseline="30000" dirty="0"/>
              <a:t>3</a:t>
            </a:r>
            <a:r>
              <a:rPr lang="en-US" dirty="0"/>
              <a:t>"that it may go well with you and that you may live long in the land." (Eph. 5:22-24, 6:1-3)</a:t>
            </a:r>
          </a:p>
          <a:p>
            <a:pPr lvl="1"/>
            <a:r>
              <a:rPr lang="en-US" dirty="0"/>
              <a:t>This responsibility is not only assigned by God, but also one we have chosen.  It cannot be shirked or assigned to someone else.</a:t>
            </a:r>
          </a:p>
        </p:txBody>
      </p:sp>
      <p:cxnSp>
        <p:nvCxnSpPr>
          <p:cNvPr id="7" name="Straight Connector 6"/>
          <p:cNvCxnSpPr/>
          <p:nvPr/>
        </p:nvCxnSpPr>
        <p:spPr>
          <a:xfrm>
            <a:off x="5999755"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a:stretch>
            <a:fillRect/>
          </a:stretch>
        </p:blipFill>
        <p:spPr>
          <a:xfrm>
            <a:off x="6572747" y="203534"/>
            <a:ext cx="2257425" cy="2857500"/>
          </a:xfrm>
          <a:prstGeom prst="rect">
            <a:avLst/>
          </a:prstGeom>
        </p:spPr>
      </p:pic>
      <p:sp>
        <p:nvSpPr>
          <p:cNvPr id="9" name="TextBox 8"/>
          <p:cNvSpPr txBox="1"/>
          <p:nvPr/>
        </p:nvSpPr>
        <p:spPr>
          <a:xfrm>
            <a:off x="6144142" y="3687900"/>
            <a:ext cx="2999858" cy="3170099"/>
          </a:xfrm>
          <a:prstGeom prst="rect">
            <a:avLst/>
          </a:prstGeom>
          <a:noFill/>
        </p:spPr>
        <p:txBody>
          <a:bodyPr wrap="square" rtlCol="0">
            <a:spAutoFit/>
          </a:bodyPr>
          <a:lstStyle/>
          <a:p>
            <a:r>
              <a:rPr lang="en-US" sz="2000" dirty="0"/>
              <a:t>For I have chosen him, that he may command his children and his household after him to keep the way of the </a:t>
            </a:r>
            <a:r>
              <a:rPr lang="en-US" sz="2000" cap="small" dirty="0"/>
              <a:t>Lord</a:t>
            </a:r>
            <a:r>
              <a:rPr lang="en-US" sz="2000" dirty="0"/>
              <a:t> by doing righteousness and justice, so that the </a:t>
            </a:r>
            <a:r>
              <a:rPr lang="en-US" sz="2000" cap="small" dirty="0"/>
              <a:t>Lord</a:t>
            </a:r>
            <a:r>
              <a:rPr lang="en-US" sz="2000" dirty="0"/>
              <a:t> may bring to Abraham what he has promised him.“ </a:t>
            </a:r>
          </a:p>
          <a:p>
            <a:pPr algn="r"/>
            <a:r>
              <a:rPr lang="en-US" sz="2000" dirty="0"/>
              <a:t>- Genesis 18:19</a:t>
            </a:r>
          </a:p>
        </p:txBody>
      </p:sp>
      <p:sp>
        <p:nvSpPr>
          <p:cNvPr id="10" name="TextBox 9"/>
          <p:cNvSpPr txBox="1"/>
          <p:nvPr/>
        </p:nvSpPr>
        <p:spPr>
          <a:xfrm>
            <a:off x="6572747" y="3061034"/>
            <a:ext cx="2257425" cy="400110"/>
          </a:xfrm>
          <a:prstGeom prst="rect">
            <a:avLst/>
          </a:prstGeom>
          <a:noFill/>
        </p:spPr>
        <p:txBody>
          <a:bodyPr wrap="square" rtlCol="0">
            <a:spAutoFit/>
          </a:bodyPr>
          <a:lstStyle/>
          <a:p>
            <a:pPr algn="ctr"/>
            <a:r>
              <a:rPr lang="en-US" sz="2000" b="1" u="sng" dirty="0"/>
              <a:t>Abraham</a:t>
            </a:r>
          </a:p>
        </p:txBody>
      </p:sp>
    </p:spTree>
    <p:extLst>
      <p:ext uri="{BB962C8B-B14F-4D97-AF65-F5344CB8AC3E}">
        <p14:creationId xmlns:p14="http://schemas.microsoft.com/office/powerpoint/2010/main" val="264270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3000">
              <a:schemeClr val="accent4">
                <a:lumMod val="40000"/>
                <a:lumOff val="6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831273"/>
          </a:xfrm>
        </p:spPr>
        <p:txBody>
          <a:bodyPr/>
          <a:lstStyle/>
          <a:p>
            <a:r>
              <a:rPr lang="en-US" b="1" u="sng" dirty="0">
                <a:latin typeface="AR BLANCA" panose="02000000000000000000" pitchFamily="2" charset="0"/>
              </a:rPr>
              <a:t>Fathers…</a:t>
            </a:r>
          </a:p>
        </p:txBody>
      </p:sp>
      <p:sp>
        <p:nvSpPr>
          <p:cNvPr id="3" name="Content Placeholder 2"/>
          <p:cNvSpPr>
            <a:spLocks noGrp="1"/>
          </p:cNvSpPr>
          <p:nvPr>
            <p:ph idx="1"/>
          </p:nvPr>
        </p:nvSpPr>
        <p:spPr>
          <a:xfrm>
            <a:off x="0" y="845142"/>
            <a:ext cx="6176211" cy="6026727"/>
          </a:xfrm>
        </p:spPr>
        <p:txBody>
          <a:bodyPr>
            <a:normAutofit/>
          </a:bodyPr>
          <a:lstStyle/>
          <a:p>
            <a:pPr marL="514350" indent="-514350">
              <a:buFont typeface="+mj-lt"/>
              <a:buAutoNum type="arabicPeriod" startAt="2"/>
            </a:pPr>
            <a:r>
              <a:rPr lang="en-US" dirty="0"/>
              <a:t>…instruct.</a:t>
            </a:r>
          </a:p>
          <a:p>
            <a:pPr lvl="1"/>
            <a:r>
              <a:rPr lang="en-US" dirty="0"/>
              <a:t>We must provide good examples to follow.</a:t>
            </a:r>
          </a:p>
          <a:p>
            <a:pPr lvl="2"/>
            <a:r>
              <a:rPr lang="en-US" dirty="0"/>
              <a:t>“Behold, everyone who uses proverbs will use this proverb about you: ‘Like mother, like daughter.’”  (Ezekiel 16:44)</a:t>
            </a:r>
          </a:p>
          <a:p>
            <a:pPr lvl="2"/>
            <a:r>
              <a:rPr lang="en-US" dirty="0"/>
              <a:t>Children of all ages are impressionable and will follow examples – whether good or bad.</a:t>
            </a:r>
          </a:p>
          <a:p>
            <a:pPr lvl="1"/>
            <a:r>
              <a:rPr lang="en-US" dirty="0"/>
              <a:t>We must provide good instruction.</a:t>
            </a:r>
          </a:p>
          <a:p>
            <a:pPr lvl="2"/>
            <a:r>
              <a:rPr lang="en-US" dirty="0"/>
              <a:t>This means we must do more than just be a good example.  We must communicate and provide training and instruction.</a:t>
            </a:r>
          </a:p>
          <a:p>
            <a:pPr lvl="2"/>
            <a:r>
              <a:rPr lang="en-US" dirty="0"/>
              <a:t>Proverbs 22:6</a:t>
            </a:r>
          </a:p>
          <a:p>
            <a:pPr lvl="2"/>
            <a:r>
              <a:rPr lang="en-US" dirty="0"/>
              <a:t>Deuteronomy 6:4-13</a:t>
            </a:r>
          </a:p>
          <a:p>
            <a:pPr lvl="2"/>
            <a:r>
              <a:rPr lang="en-US" dirty="0"/>
              <a:t>Instruction includes correction, reproof, rebuke, training, encouragement and praise.</a:t>
            </a:r>
          </a:p>
          <a:p>
            <a:pPr lvl="1"/>
            <a:r>
              <a:rPr lang="en-US" dirty="0"/>
              <a:t>The goal of a Christian Father:  “Bring them up in the discipline and instruction of the Lord.”  (Ephesians 6:4</a:t>
            </a:r>
          </a:p>
        </p:txBody>
      </p:sp>
      <p:cxnSp>
        <p:nvCxnSpPr>
          <p:cNvPr id="7" name="Straight Connector 6"/>
          <p:cNvCxnSpPr/>
          <p:nvPr/>
        </p:nvCxnSpPr>
        <p:spPr>
          <a:xfrm>
            <a:off x="6432884"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432884" y="27292"/>
            <a:ext cx="2711116" cy="3200876"/>
          </a:xfrm>
          <a:prstGeom prst="rect">
            <a:avLst/>
          </a:prstGeom>
          <a:noFill/>
        </p:spPr>
        <p:txBody>
          <a:bodyPr wrap="square" rtlCol="0">
            <a:spAutoFit/>
          </a:bodyPr>
          <a:lstStyle/>
          <a:p>
            <a:pPr algn="ctr"/>
            <a:r>
              <a:rPr lang="en-US" sz="2000" b="1" u="sng" dirty="0"/>
              <a:t>Do you have young children?</a:t>
            </a:r>
          </a:p>
          <a:p>
            <a:pPr marL="342900" indent="-342900">
              <a:buAutoNum type="arabicPeriod"/>
            </a:pPr>
            <a:r>
              <a:rPr lang="en-US" dirty="0"/>
              <a:t>Teach them the books of the Bible.</a:t>
            </a:r>
          </a:p>
          <a:p>
            <a:pPr marL="342900" indent="-342900">
              <a:buAutoNum type="arabicPeriod"/>
            </a:pPr>
            <a:r>
              <a:rPr lang="en-US" dirty="0"/>
              <a:t>Teach them Bible stories and Bible characters.</a:t>
            </a:r>
          </a:p>
          <a:p>
            <a:pPr marL="342900" indent="-342900">
              <a:buAutoNum type="arabicPeriod"/>
            </a:pPr>
            <a:r>
              <a:rPr lang="en-US" dirty="0"/>
              <a:t>Teach them the importance of prayer and Bible study – by doing it yourself! </a:t>
            </a:r>
          </a:p>
        </p:txBody>
      </p:sp>
      <p:sp>
        <p:nvSpPr>
          <p:cNvPr id="8" name="TextBox 7"/>
          <p:cNvSpPr txBox="1"/>
          <p:nvPr/>
        </p:nvSpPr>
        <p:spPr>
          <a:xfrm>
            <a:off x="6432884" y="3441504"/>
            <a:ext cx="2711115" cy="3200876"/>
          </a:xfrm>
          <a:prstGeom prst="rect">
            <a:avLst/>
          </a:prstGeom>
          <a:noFill/>
        </p:spPr>
        <p:txBody>
          <a:bodyPr wrap="square" rtlCol="0">
            <a:spAutoFit/>
          </a:bodyPr>
          <a:lstStyle/>
          <a:p>
            <a:pPr algn="ctr"/>
            <a:r>
              <a:rPr lang="en-US" sz="2000" b="1" u="sng" dirty="0"/>
              <a:t>Do you have older children?</a:t>
            </a:r>
          </a:p>
          <a:p>
            <a:pPr marL="342900" indent="-342900">
              <a:buAutoNum type="arabicPeriod"/>
            </a:pPr>
            <a:r>
              <a:rPr lang="en-US" dirty="0"/>
              <a:t>Study your lessons together.  Pray together.  Worship together.  </a:t>
            </a:r>
          </a:p>
          <a:p>
            <a:pPr marL="342900" indent="-342900">
              <a:buAutoNum type="arabicPeriod"/>
            </a:pPr>
            <a:r>
              <a:rPr lang="en-US" dirty="0"/>
              <a:t>Teach them the importance of worship by putting it before everything else – work, recreation, family.</a:t>
            </a:r>
          </a:p>
        </p:txBody>
      </p:sp>
    </p:spTree>
    <p:extLst>
      <p:ext uri="{BB962C8B-B14F-4D97-AF65-F5344CB8AC3E}">
        <p14:creationId xmlns:p14="http://schemas.microsoft.com/office/powerpoint/2010/main" val="184364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3000">
              <a:schemeClr val="accent4">
                <a:lumMod val="40000"/>
                <a:lumOff val="6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831273"/>
          </a:xfrm>
        </p:spPr>
        <p:txBody>
          <a:bodyPr/>
          <a:lstStyle/>
          <a:p>
            <a:r>
              <a:rPr lang="en-US" b="1" u="sng" dirty="0">
                <a:latin typeface="AR BLANCA" panose="02000000000000000000" pitchFamily="2" charset="0"/>
              </a:rPr>
              <a:t>Fathers…</a:t>
            </a:r>
          </a:p>
        </p:txBody>
      </p:sp>
      <p:sp>
        <p:nvSpPr>
          <p:cNvPr id="3" name="Content Placeholder 2"/>
          <p:cNvSpPr>
            <a:spLocks noGrp="1"/>
          </p:cNvSpPr>
          <p:nvPr>
            <p:ph idx="1"/>
          </p:nvPr>
        </p:nvSpPr>
        <p:spPr>
          <a:xfrm>
            <a:off x="0" y="831272"/>
            <a:ext cx="6921499" cy="6026727"/>
          </a:xfrm>
        </p:spPr>
        <p:txBody>
          <a:bodyPr>
            <a:normAutofit/>
          </a:bodyPr>
          <a:lstStyle/>
          <a:p>
            <a:pPr marL="514350" indent="-514350">
              <a:buFont typeface="+mj-lt"/>
              <a:buAutoNum type="arabicPeriod" startAt="3"/>
            </a:pPr>
            <a:r>
              <a:rPr lang="en-US" dirty="0"/>
              <a:t>…discipline.</a:t>
            </a:r>
          </a:p>
          <a:p>
            <a:pPr lvl="1"/>
            <a:r>
              <a:rPr lang="en-US" dirty="0"/>
              <a:t>Correction is the means by which we learn there are limitations and authority.  It teaches a respect for authority and it teaches self-control.</a:t>
            </a:r>
          </a:p>
          <a:p>
            <a:pPr lvl="2"/>
            <a:r>
              <a:rPr lang="en-US" dirty="0"/>
              <a:t>Eli failed to teach his sons respect.  (1 Sam. 3:13)</a:t>
            </a:r>
          </a:p>
          <a:p>
            <a:pPr lvl="1"/>
            <a:r>
              <a:rPr lang="en-US" dirty="0"/>
              <a:t>Correction is not pleasant for the parent.  Without it, life and people fall into chaos.</a:t>
            </a:r>
          </a:p>
          <a:p>
            <a:pPr lvl="2"/>
            <a:r>
              <a:rPr lang="en-US" dirty="0"/>
              <a:t>2 Timothy 3:1-5</a:t>
            </a:r>
          </a:p>
          <a:p>
            <a:pPr lvl="1"/>
            <a:r>
              <a:rPr lang="en-US" dirty="0"/>
              <a:t>Fathers are commanded to provide discipline.</a:t>
            </a:r>
          </a:p>
          <a:p>
            <a:pPr lvl="2"/>
            <a:r>
              <a:rPr lang="en-US" dirty="0"/>
              <a:t>“…but bring them up in the discipline and instruction of the Lord.”  (Ephesians 6:4)</a:t>
            </a:r>
          </a:p>
          <a:p>
            <a:pPr lvl="2"/>
            <a:r>
              <a:rPr lang="en-US" dirty="0"/>
              <a:t>Proverbs 13:24, 19:18, 23:13-14, 29:15, 22:15</a:t>
            </a:r>
          </a:p>
          <a:p>
            <a:pPr lvl="2"/>
            <a:r>
              <a:rPr lang="en-US" dirty="0"/>
              <a:t>Hebrews 12:5-6</a:t>
            </a:r>
          </a:p>
          <a:p>
            <a:pPr lvl="1"/>
            <a:r>
              <a:rPr lang="en-US" dirty="0"/>
              <a:t>It must be performed with the proper attitude so that the child is not provoked to anger.  (Colossians 3:21)</a:t>
            </a:r>
          </a:p>
        </p:txBody>
      </p:sp>
      <p:cxnSp>
        <p:nvCxnSpPr>
          <p:cNvPr id="7" name="Straight Connector 6"/>
          <p:cNvCxnSpPr/>
          <p:nvPr/>
        </p:nvCxnSpPr>
        <p:spPr>
          <a:xfrm>
            <a:off x="7024258" y="17765"/>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087758" y="5772"/>
            <a:ext cx="2056242" cy="7017306"/>
          </a:xfrm>
          <a:prstGeom prst="rect">
            <a:avLst/>
          </a:prstGeom>
          <a:noFill/>
        </p:spPr>
        <p:txBody>
          <a:bodyPr wrap="square" rtlCol="0">
            <a:spAutoFit/>
          </a:bodyPr>
          <a:lstStyle/>
          <a:p>
            <a:pPr algn="ctr"/>
            <a:r>
              <a:rPr lang="en-US" b="1" u="sng" dirty="0"/>
              <a:t>Guidelines for Applying Discipline</a:t>
            </a:r>
          </a:p>
          <a:p>
            <a:pPr marL="342900" indent="-342900">
              <a:buAutoNum type="arabicPeriod"/>
            </a:pPr>
            <a:r>
              <a:rPr lang="en-US" dirty="0"/>
              <a:t>Use it as a tool  to produce maturity, not to vent your anger.</a:t>
            </a:r>
          </a:p>
          <a:p>
            <a:pPr marL="342900" indent="-342900">
              <a:buAutoNum type="arabicPeriod"/>
            </a:pPr>
            <a:r>
              <a:rPr lang="en-US" dirty="0"/>
              <a:t>Use it consistently.</a:t>
            </a:r>
          </a:p>
          <a:p>
            <a:pPr marL="342900" indent="-342900">
              <a:buAutoNum type="arabicPeriod"/>
            </a:pPr>
            <a:r>
              <a:rPr lang="en-US" dirty="0"/>
              <a:t>Use it with future results in mind. </a:t>
            </a:r>
          </a:p>
          <a:p>
            <a:pPr marL="342900" indent="-342900">
              <a:buAutoNum type="arabicPeriod"/>
            </a:pPr>
            <a:r>
              <a:rPr lang="en-US" dirty="0"/>
              <a:t>Use it quickly, not only when a lot of yelling and counting has failed. </a:t>
            </a:r>
          </a:p>
          <a:p>
            <a:pPr marL="342900" indent="-342900">
              <a:buAutoNum type="arabicPeriod"/>
            </a:pPr>
            <a:r>
              <a:rPr lang="en-US" dirty="0"/>
              <a:t>When done, make sure you tell the child why you used it and reaffirm your love for the child.</a:t>
            </a:r>
          </a:p>
          <a:p>
            <a:pPr algn="r"/>
            <a:r>
              <a:rPr lang="en-US" sz="1600" i="1" dirty="0"/>
              <a:t>- Edward Crozier</a:t>
            </a:r>
            <a:endParaRPr lang="en-US" i="1" dirty="0"/>
          </a:p>
          <a:p>
            <a:endParaRPr lang="en-US" dirty="0"/>
          </a:p>
        </p:txBody>
      </p:sp>
    </p:spTree>
    <p:extLst>
      <p:ext uri="{BB962C8B-B14F-4D97-AF65-F5344CB8AC3E}">
        <p14:creationId xmlns:p14="http://schemas.microsoft.com/office/powerpoint/2010/main" val="75393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1+#ppt_w/2"/>
                                          </p:val>
                                        </p:tav>
                                        <p:tav tm="100000">
                                          <p:val>
                                            <p:strVal val="#ppt_x"/>
                                          </p:val>
                                        </p:tav>
                                      </p:tavLst>
                                    </p:anim>
                                    <p:anim calcmode="lin" valueType="num">
                                      <p:cBhvr additive="base">
                                        <p:cTn id="3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3000">
              <a:schemeClr val="accent4">
                <a:lumMod val="40000"/>
                <a:lumOff val="6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6" name="TextBox 5"/>
          <p:cNvSpPr txBox="1"/>
          <p:nvPr/>
        </p:nvSpPr>
        <p:spPr>
          <a:xfrm>
            <a:off x="6384757" y="5772"/>
            <a:ext cx="2759243" cy="6832640"/>
          </a:xfrm>
          <a:prstGeom prst="rect">
            <a:avLst/>
          </a:prstGeom>
          <a:noFill/>
        </p:spPr>
        <p:txBody>
          <a:bodyPr wrap="square" rtlCol="0">
            <a:spAutoFit/>
          </a:bodyPr>
          <a:lstStyle/>
          <a:p>
            <a:pPr algn="ctr"/>
            <a:r>
              <a:rPr lang="en-US" b="1" u="sng" dirty="0"/>
              <a:t>What are we teaching with regard to provisions and priorities of life?</a:t>
            </a:r>
          </a:p>
          <a:p>
            <a:endParaRPr lang="en-US" sz="1600" dirty="0"/>
          </a:p>
          <a:p>
            <a:r>
              <a:rPr lang="en-US" sz="1600" dirty="0"/>
              <a:t>A story is told of son who asked his father how much he made an hour. The father brushed him away for the time. The son persisted until finally the father said, “$25 an hour”.  </a:t>
            </a:r>
          </a:p>
          <a:p>
            <a:endParaRPr lang="en-US" sz="1600" dirty="0"/>
          </a:p>
          <a:p>
            <a:r>
              <a:rPr lang="en-US" sz="1600" dirty="0"/>
              <a:t>Later, the son asked to borrow ten dollars. The father again brushed him aside. </a:t>
            </a:r>
          </a:p>
          <a:p>
            <a:endParaRPr lang="en-US" sz="1600" dirty="0"/>
          </a:p>
          <a:p>
            <a:r>
              <a:rPr lang="en-US" sz="1600" dirty="0"/>
              <a:t>Late that night, the father went to the son’s room to tell him goodnight.  He said, “Here is the ten dollars  you asked for”. The boy said, “NOW I HAVE ENOUGH!”  “Enough for what?” the father asked. As the boy reached under his pillow pulling out fifteen dollars he had saved, he said, “To buy an hour of your time.”</a:t>
            </a:r>
          </a:p>
        </p:txBody>
      </p:sp>
      <p:sp>
        <p:nvSpPr>
          <p:cNvPr id="2" name="Title 1"/>
          <p:cNvSpPr>
            <a:spLocks noGrp="1"/>
          </p:cNvSpPr>
          <p:nvPr>
            <p:ph type="title"/>
          </p:nvPr>
        </p:nvSpPr>
        <p:spPr>
          <a:xfrm>
            <a:off x="0" y="0"/>
            <a:ext cx="7886700" cy="831273"/>
          </a:xfrm>
        </p:spPr>
        <p:txBody>
          <a:bodyPr/>
          <a:lstStyle/>
          <a:p>
            <a:r>
              <a:rPr lang="en-US" b="1" u="sng" dirty="0">
                <a:latin typeface="AR BLANCA" panose="02000000000000000000" pitchFamily="2" charset="0"/>
              </a:rPr>
              <a:t>Fathers…</a:t>
            </a:r>
          </a:p>
        </p:txBody>
      </p:sp>
      <p:sp>
        <p:nvSpPr>
          <p:cNvPr id="3" name="Content Placeholder 2"/>
          <p:cNvSpPr>
            <a:spLocks noGrp="1"/>
          </p:cNvSpPr>
          <p:nvPr>
            <p:ph idx="1"/>
          </p:nvPr>
        </p:nvSpPr>
        <p:spPr>
          <a:xfrm>
            <a:off x="0" y="831272"/>
            <a:ext cx="6238921" cy="6026727"/>
          </a:xfrm>
        </p:spPr>
        <p:txBody>
          <a:bodyPr>
            <a:normAutofit/>
          </a:bodyPr>
          <a:lstStyle/>
          <a:p>
            <a:pPr marL="514350" indent="-514350">
              <a:buFont typeface="+mj-lt"/>
              <a:buAutoNum type="arabicPeriod" startAt="4"/>
            </a:pPr>
            <a:r>
              <a:rPr lang="en-US" dirty="0"/>
              <a:t>…provide and protect.</a:t>
            </a:r>
          </a:p>
          <a:p>
            <a:pPr lvl="1"/>
            <a:r>
              <a:rPr lang="en-US" dirty="0"/>
              <a:t>He provides for the physical necessities of life.</a:t>
            </a:r>
          </a:p>
          <a:p>
            <a:pPr marL="1027113" lvl="2" indent="-341313"/>
            <a:r>
              <a:rPr lang="en-US" dirty="0"/>
              <a:t>1 Timothy 5:8 teaches a principle of providing for our families.</a:t>
            </a:r>
          </a:p>
          <a:p>
            <a:pPr lvl="1"/>
            <a:r>
              <a:rPr lang="en-US" dirty="0"/>
              <a:t>He provides for the spiritual necessities of life (instruction).	</a:t>
            </a:r>
          </a:p>
          <a:p>
            <a:pPr lvl="2"/>
            <a:r>
              <a:rPr lang="en-US" dirty="0"/>
              <a:t>However, our duty as fathers are to bring up our children which is more inclusive than just physical necessities. </a:t>
            </a:r>
          </a:p>
          <a:p>
            <a:pPr lvl="2"/>
            <a:r>
              <a:rPr lang="en-US" dirty="0"/>
              <a:t>What do you want to leave your children when you pass from this life?  Earthly wealth and treasures, or the hope of heaven? </a:t>
            </a:r>
          </a:p>
          <a:p>
            <a:pPr lvl="1"/>
            <a:r>
              <a:rPr lang="en-US" dirty="0"/>
              <a:t>He protects against the dangers of this life.</a:t>
            </a:r>
          </a:p>
          <a:p>
            <a:pPr lvl="2"/>
            <a:r>
              <a:rPr lang="en-US" dirty="0"/>
              <a:t>Spiritual Enemies (1 Peter 5:8)</a:t>
            </a:r>
          </a:p>
          <a:p>
            <a:pPr lvl="2"/>
            <a:r>
              <a:rPr lang="en-US" dirty="0"/>
              <a:t>Poor Influences (1 Corinthians 15:33)</a:t>
            </a:r>
          </a:p>
        </p:txBody>
      </p:sp>
      <p:cxnSp>
        <p:nvCxnSpPr>
          <p:cNvPr id="7" name="Straight Connector 6"/>
          <p:cNvCxnSpPr/>
          <p:nvPr/>
        </p:nvCxnSpPr>
        <p:spPr>
          <a:xfrm>
            <a:off x="6311839" y="-2918"/>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73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3000">
              <a:schemeClr val="accent4">
                <a:lumMod val="40000"/>
                <a:lumOff val="6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831273"/>
          </a:xfrm>
        </p:spPr>
        <p:txBody>
          <a:bodyPr/>
          <a:lstStyle/>
          <a:p>
            <a:r>
              <a:rPr lang="en-US" b="1" u="sng" dirty="0">
                <a:latin typeface="AR BLANCA" panose="02000000000000000000" pitchFamily="2" charset="0"/>
              </a:rPr>
              <a:t>Fathers…</a:t>
            </a:r>
          </a:p>
        </p:txBody>
      </p:sp>
      <p:sp>
        <p:nvSpPr>
          <p:cNvPr id="3" name="Content Placeholder 2"/>
          <p:cNvSpPr>
            <a:spLocks noGrp="1"/>
          </p:cNvSpPr>
          <p:nvPr>
            <p:ph idx="1"/>
          </p:nvPr>
        </p:nvSpPr>
        <p:spPr>
          <a:xfrm>
            <a:off x="0" y="831272"/>
            <a:ext cx="6384757" cy="6026727"/>
          </a:xfrm>
        </p:spPr>
        <p:txBody>
          <a:bodyPr>
            <a:normAutofit lnSpcReduction="10000"/>
          </a:bodyPr>
          <a:lstStyle/>
          <a:p>
            <a:pPr marL="514350" indent="-514350">
              <a:buFont typeface="+mj-lt"/>
              <a:buAutoNum type="arabicPeriod" startAt="5"/>
            </a:pPr>
            <a:r>
              <a:rPr lang="en-US" dirty="0"/>
              <a:t>…love.</a:t>
            </a:r>
          </a:p>
          <a:p>
            <a:pPr lvl="1"/>
            <a:r>
              <a:rPr lang="en-US" dirty="0"/>
              <a:t>Fathers – parents – are to love their children.  This love is taught to us from our Father in heaven.</a:t>
            </a:r>
          </a:p>
          <a:p>
            <a:pPr marL="914400" lvl="2"/>
            <a:r>
              <a:rPr lang="en-US" dirty="0"/>
              <a:t>“We love because He first loved us.”  (1 John 4:19)</a:t>
            </a:r>
          </a:p>
          <a:p>
            <a:pPr lvl="1"/>
            <a:r>
              <a:rPr lang="en-US" dirty="0"/>
              <a:t>This love will cause us to act in the best interest of our children and their mother.</a:t>
            </a:r>
          </a:p>
          <a:p>
            <a:pPr marL="914400" lvl="2"/>
            <a:r>
              <a:rPr lang="en-US" dirty="0"/>
              <a:t>“For God so loved the world, that he gave his only Son, that whoever believes in him should not perish but have eternal life.”  (John 3:16)</a:t>
            </a:r>
          </a:p>
          <a:p>
            <a:pPr marL="914400" lvl="2"/>
            <a:r>
              <a:rPr lang="en-US" dirty="0"/>
              <a:t>“</a:t>
            </a:r>
            <a:r>
              <a:rPr lang="en-US" b="1" baseline="30000" dirty="0"/>
              <a:t>25</a:t>
            </a:r>
            <a:r>
              <a:rPr lang="en-US" dirty="0"/>
              <a:t>Husbands, love your wives, as Christ loved the church and gave himself up for her, </a:t>
            </a:r>
            <a:r>
              <a:rPr lang="en-US" b="1" baseline="30000" dirty="0"/>
              <a:t>26</a:t>
            </a:r>
            <a:r>
              <a:rPr lang="en-US" dirty="0"/>
              <a:t>that he might sanctify her, having cleansed her by the washing of water with the word, </a:t>
            </a:r>
            <a:r>
              <a:rPr lang="en-US" b="1" baseline="30000" dirty="0"/>
              <a:t>27</a:t>
            </a:r>
            <a:r>
              <a:rPr lang="en-US" dirty="0"/>
              <a:t>so that he might present the church to himself in splendor, without spot or wrinkle or any such thing, that she might be holy and without blemish. </a:t>
            </a:r>
            <a:r>
              <a:rPr lang="en-US" b="1" baseline="30000" dirty="0"/>
              <a:t>28</a:t>
            </a:r>
            <a:r>
              <a:rPr lang="en-US" dirty="0"/>
              <a:t>In the same way husbands should love their wives as their own bodies. He who loves his wife loves himself.”  (Ephesians 5:25-28)</a:t>
            </a:r>
          </a:p>
        </p:txBody>
      </p:sp>
      <p:cxnSp>
        <p:nvCxnSpPr>
          <p:cNvPr id="7" name="Straight Connector 6"/>
          <p:cNvCxnSpPr/>
          <p:nvPr/>
        </p:nvCxnSpPr>
        <p:spPr>
          <a:xfrm>
            <a:off x="6530603"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530603" y="112297"/>
            <a:ext cx="2613398" cy="6555641"/>
          </a:xfrm>
          <a:prstGeom prst="rect">
            <a:avLst/>
          </a:prstGeom>
          <a:noFill/>
        </p:spPr>
        <p:txBody>
          <a:bodyPr wrap="square" rtlCol="0">
            <a:spAutoFit/>
          </a:bodyPr>
          <a:lstStyle/>
          <a:p>
            <a:pPr algn="ctr"/>
            <a:r>
              <a:rPr lang="en-US" sz="2000" b="1" dirty="0"/>
              <a:t>1 Corinthians 13</a:t>
            </a:r>
          </a:p>
          <a:p>
            <a:pPr algn="ctr"/>
            <a:r>
              <a:rPr lang="en-US" sz="2000" b="1" dirty="0"/>
              <a:t>A Pattern</a:t>
            </a:r>
          </a:p>
          <a:p>
            <a:endParaRPr lang="en-US" sz="2000" b="1" dirty="0"/>
          </a:p>
          <a:p>
            <a:r>
              <a:rPr lang="en-US" sz="2000" b="1" dirty="0">
                <a:solidFill>
                  <a:srgbClr val="0000CC"/>
                </a:solidFill>
              </a:rPr>
              <a:t>A Father </a:t>
            </a:r>
            <a:r>
              <a:rPr lang="en-US" sz="2000" dirty="0"/>
              <a:t>is patient and kind; </a:t>
            </a:r>
            <a:r>
              <a:rPr lang="en-US" sz="2000" b="1" i="1" dirty="0">
                <a:solidFill>
                  <a:srgbClr val="0000CC"/>
                </a:solidFill>
              </a:rPr>
              <a:t>a father </a:t>
            </a:r>
            <a:r>
              <a:rPr lang="en-US" sz="2000" dirty="0"/>
              <a:t>does not envy or boast; </a:t>
            </a:r>
            <a:r>
              <a:rPr lang="en-US" sz="2000" b="1" i="1" dirty="0">
                <a:solidFill>
                  <a:srgbClr val="0000CC"/>
                </a:solidFill>
              </a:rPr>
              <a:t>a father</a:t>
            </a:r>
            <a:r>
              <a:rPr lang="en-US" sz="2000" dirty="0"/>
              <a:t> is not arrogant </a:t>
            </a:r>
            <a:br>
              <a:rPr lang="en-US" sz="2000" dirty="0"/>
            </a:br>
            <a:r>
              <a:rPr lang="en-US" sz="2000" b="1" baseline="30000" dirty="0"/>
              <a:t>5</a:t>
            </a:r>
            <a:r>
              <a:rPr lang="en-US" sz="2000" dirty="0"/>
              <a:t> or rude. </a:t>
            </a:r>
            <a:r>
              <a:rPr lang="en-US" sz="2000" b="1" i="1" dirty="0">
                <a:solidFill>
                  <a:srgbClr val="0000CC"/>
                </a:solidFill>
              </a:rPr>
              <a:t>a father </a:t>
            </a:r>
            <a:r>
              <a:rPr lang="en-US" sz="2000" dirty="0"/>
              <a:t>does not insist on his own way; </a:t>
            </a:r>
            <a:r>
              <a:rPr lang="en-US" sz="2000" b="1" i="1" dirty="0">
                <a:solidFill>
                  <a:srgbClr val="0000CC"/>
                </a:solidFill>
              </a:rPr>
              <a:t>a father </a:t>
            </a:r>
            <a:r>
              <a:rPr lang="en-US" sz="2000" dirty="0"/>
              <a:t>is not irritable or resentful; </a:t>
            </a:r>
            <a:br>
              <a:rPr lang="en-US" sz="2000" dirty="0"/>
            </a:br>
            <a:r>
              <a:rPr lang="en-US" sz="2000" b="1" baseline="30000" dirty="0"/>
              <a:t>6</a:t>
            </a:r>
            <a:r>
              <a:rPr lang="en-US" sz="2000" dirty="0"/>
              <a:t> </a:t>
            </a:r>
            <a:r>
              <a:rPr lang="en-US" sz="2000" b="1" i="1" dirty="0">
                <a:solidFill>
                  <a:srgbClr val="0000CC"/>
                </a:solidFill>
              </a:rPr>
              <a:t> a father </a:t>
            </a:r>
            <a:r>
              <a:rPr lang="en-US" sz="2000" dirty="0"/>
              <a:t>does not rejoice at wrongdoing, but rejoices with the truth. </a:t>
            </a:r>
            <a:br>
              <a:rPr lang="en-US" sz="2000" dirty="0"/>
            </a:br>
            <a:r>
              <a:rPr lang="en-US" sz="2000" b="1" baseline="30000" dirty="0"/>
              <a:t>7</a:t>
            </a:r>
            <a:r>
              <a:rPr lang="en-US" sz="2000" dirty="0"/>
              <a:t> </a:t>
            </a:r>
            <a:r>
              <a:rPr lang="en-US" sz="2000" b="1" i="1" dirty="0">
                <a:solidFill>
                  <a:srgbClr val="0000CC"/>
                </a:solidFill>
              </a:rPr>
              <a:t> A father</a:t>
            </a:r>
            <a:r>
              <a:rPr lang="en-US" sz="2000" dirty="0"/>
              <a:t> bears all things, believes all things, hopes all things, endures all things. </a:t>
            </a:r>
            <a:br>
              <a:rPr lang="en-US" sz="2000" dirty="0"/>
            </a:br>
            <a:r>
              <a:rPr lang="en-US" sz="2000" b="1" baseline="30000" dirty="0"/>
              <a:t>8</a:t>
            </a:r>
            <a:r>
              <a:rPr lang="en-US" sz="2000" dirty="0"/>
              <a:t> </a:t>
            </a:r>
            <a:r>
              <a:rPr lang="en-US" sz="2000" b="1" i="1" dirty="0">
                <a:solidFill>
                  <a:srgbClr val="0000CC"/>
                </a:solidFill>
              </a:rPr>
              <a:t> A father’s </a:t>
            </a:r>
            <a:r>
              <a:rPr lang="en-US" sz="2000" dirty="0"/>
              <a:t>love never ends.</a:t>
            </a:r>
          </a:p>
        </p:txBody>
      </p:sp>
    </p:spTree>
    <p:extLst>
      <p:ext uri="{BB962C8B-B14F-4D97-AF65-F5344CB8AC3E}">
        <p14:creationId xmlns:p14="http://schemas.microsoft.com/office/powerpoint/2010/main" val="277157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3000">
              <a:schemeClr val="accent4">
                <a:lumMod val="40000"/>
                <a:lumOff val="6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831273"/>
          </a:xfrm>
        </p:spPr>
        <p:txBody>
          <a:bodyPr/>
          <a:lstStyle/>
          <a:p>
            <a:r>
              <a:rPr lang="en-US" b="1" u="sng" dirty="0">
                <a:latin typeface="AR BLANCA" panose="02000000000000000000" pitchFamily="2" charset="0"/>
              </a:rPr>
              <a:t>Fathers…</a:t>
            </a:r>
          </a:p>
        </p:txBody>
      </p:sp>
      <p:sp>
        <p:nvSpPr>
          <p:cNvPr id="5" name="Rectangle 4"/>
          <p:cNvSpPr/>
          <p:nvPr/>
        </p:nvSpPr>
        <p:spPr>
          <a:xfrm>
            <a:off x="1131065" y="1248503"/>
            <a:ext cx="2156361" cy="1323439"/>
          </a:xfrm>
          <a:prstGeom prst="rect">
            <a:avLst/>
          </a:prstGeom>
          <a:noFill/>
        </p:spPr>
        <p:txBody>
          <a:bodyPr wrap="none" lIns="91440" tIns="45720" rIns="91440" bIns="45720">
            <a:spAutoFit/>
          </a:bodyPr>
          <a:lstStyle/>
          <a:p>
            <a:pPr algn="ctr"/>
            <a:r>
              <a:rPr lang="en-US" sz="8000" dirty="0">
                <a:ln w="0"/>
                <a:solidFill>
                  <a:schemeClr val="accent1"/>
                </a:solidFill>
                <a:effectLst>
                  <a:outerShdw blurRad="38100" dist="25400" dir="5400000" algn="ctr" rotWithShape="0">
                    <a:srgbClr val="6E747A">
                      <a:alpha val="43000"/>
                    </a:srgbClr>
                  </a:outerShdw>
                </a:effectLst>
              </a:rPr>
              <a:t>Lead</a:t>
            </a:r>
          </a:p>
        </p:txBody>
      </p:sp>
      <p:sp>
        <p:nvSpPr>
          <p:cNvPr id="8" name="Rectangle 7"/>
          <p:cNvSpPr/>
          <p:nvPr/>
        </p:nvSpPr>
        <p:spPr>
          <a:xfrm>
            <a:off x="4770189" y="1275517"/>
            <a:ext cx="3387146" cy="1323439"/>
          </a:xfrm>
          <a:prstGeom prst="rect">
            <a:avLst/>
          </a:prstGeom>
          <a:noFill/>
        </p:spPr>
        <p:txBody>
          <a:bodyPr wrap="none" lIns="91440" tIns="45720" rIns="91440" bIns="45720">
            <a:spAutoFit/>
          </a:bodyPr>
          <a:lstStyle/>
          <a:p>
            <a:pPr algn="ctr"/>
            <a:r>
              <a:rPr lang="en-US" sz="8000" dirty="0">
                <a:ln w="0"/>
                <a:solidFill>
                  <a:schemeClr val="accent6">
                    <a:lumMod val="50000"/>
                  </a:schemeClr>
                </a:solidFill>
                <a:effectLst>
                  <a:outerShdw blurRad="38100" dist="25400" dir="5400000" algn="ctr" rotWithShape="0">
                    <a:srgbClr val="6E747A">
                      <a:alpha val="43000"/>
                    </a:srgbClr>
                  </a:outerShdw>
                </a:effectLst>
              </a:rPr>
              <a:t>Instruct</a:t>
            </a:r>
          </a:p>
        </p:txBody>
      </p:sp>
      <p:sp>
        <p:nvSpPr>
          <p:cNvPr id="9" name="Rectangle 8"/>
          <p:cNvSpPr/>
          <p:nvPr/>
        </p:nvSpPr>
        <p:spPr>
          <a:xfrm>
            <a:off x="2172203" y="2598956"/>
            <a:ext cx="4291559" cy="1323439"/>
          </a:xfrm>
          <a:prstGeom prst="rect">
            <a:avLst/>
          </a:prstGeom>
          <a:noFill/>
        </p:spPr>
        <p:txBody>
          <a:bodyPr wrap="none" lIns="91440" tIns="45720" rIns="91440" bIns="45720">
            <a:spAutoFit/>
          </a:bodyPr>
          <a:lstStyle/>
          <a:p>
            <a:pPr algn="ctr"/>
            <a:r>
              <a:rPr lang="en-US"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Discipline</a:t>
            </a:r>
          </a:p>
        </p:txBody>
      </p:sp>
      <p:sp>
        <p:nvSpPr>
          <p:cNvPr id="10" name="Rectangle 9"/>
          <p:cNvSpPr/>
          <p:nvPr/>
        </p:nvSpPr>
        <p:spPr>
          <a:xfrm>
            <a:off x="58815" y="4025492"/>
            <a:ext cx="8407558" cy="1323439"/>
          </a:xfrm>
          <a:prstGeom prst="rect">
            <a:avLst/>
          </a:prstGeom>
          <a:noFill/>
        </p:spPr>
        <p:txBody>
          <a:bodyPr wrap="none" lIns="91440" tIns="45720" rIns="91440" bIns="45720">
            <a:spAutoFit/>
          </a:bodyPr>
          <a:lstStyle/>
          <a:p>
            <a:pPr algn="ctr"/>
            <a:r>
              <a:rPr lang="en-US" sz="8000" dirty="0">
                <a:ln w="0"/>
                <a:effectLst>
                  <a:outerShdw blurRad="38100" dist="25400" dir="5400000" algn="ctr" rotWithShape="0">
                    <a:srgbClr val="6E747A">
                      <a:alpha val="43000"/>
                    </a:srgbClr>
                  </a:outerShdw>
                </a:effectLst>
              </a:rPr>
              <a:t>Provide and Protect</a:t>
            </a:r>
          </a:p>
        </p:txBody>
      </p:sp>
      <p:sp>
        <p:nvSpPr>
          <p:cNvPr id="11" name="Rectangle 10"/>
          <p:cNvSpPr/>
          <p:nvPr/>
        </p:nvSpPr>
        <p:spPr>
          <a:xfrm>
            <a:off x="3287426" y="5481534"/>
            <a:ext cx="2343353" cy="1323439"/>
          </a:xfrm>
          <a:prstGeom prst="rect">
            <a:avLst/>
          </a:prstGeom>
          <a:noFill/>
        </p:spPr>
        <p:txBody>
          <a:bodyPr wrap="square" lIns="91440" tIns="45720" rIns="91440" bIns="45720">
            <a:spAutoFit/>
          </a:bodyPr>
          <a:lstStyle/>
          <a:p>
            <a:pPr algn="ctr"/>
            <a:r>
              <a:rPr lang="en-US" sz="8000" dirty="0">
                <a:ln w="0"/>
                <a:solidFill>
                  <a:srgbClr val="C00000"/>
                </a:solidFill>
                <a:effectLst>
                  <a:outerShdw blurRad="38100" dist="25400" dir="5400000" algn="ctr" rotWithShape="0">
                    <a:srgbClr val="6E747A">
                      <a:alpha val="43000"/>
                    </a:srgbClr>
                  </a:outerShdw>
                </a:effectLst>
              </a:rPr>
              <a:t>Love</a:t>
            </a:r>
          </a:p>
        </p:txBody>
      </p:sp>
    </p:spTree>
    <p:extLst>
      <p:ext uri="{BB962C8B-B14F-4D97-AF65-F5344CB8AC3E}">
        <p14:creationId xmlns:p14="http://schemas.microsoft.com/office/powerpoint/2010/main" val="311850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TotalTime>
  <Words>1016</Words>
  <Application>Microsoft Office PowerPoint</Application>
  <PresentationFormat>On-screen Show (4:3)</PresentationFormat>
  <Paragraphs>81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 BLANCA</vt:lpstr>
      <vt:lpstr>Arial</vt:lpstr>
      <vt:lpstr>Calibri</vt:lpstr>
      <vt:lpstr>Calibri Light</vt:lpstr>
      <vt:lpstr>Office Theme</vt:lpstr>
      <vt:lpstr>PowerPoint Presentation</vt:lpstr>
      <vt:lpstr>Serving the Lord   Fathers</vt:lpstr>
      <vt:lpstr>Fathers…</vt:lpstr>
      <vt:lpstr>Fathers…</vt:lpstr>
      <vt:lpstr>Fathers…</vt:lpstr>
      <vt:lpstr>Fathers…</vt:lpstr>
      <vt:lpstr>Fathers…</vt:lpstr>
      <vt:lpstr>Fathers…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Supper</dc:title>
  <dc:creator>Ben Holt</dc:creator>
  <cp:lastModifiedBy>Ben Holt</cp:lastModifiedBy>
  <cp:revision>30</cp:revision>
  <cp:lastPrinted>2017-05-27T22:06:53Z</cp:lastPrinted>
  <dcterms:created xsi:type="dcterms:W3CDTF">2017-05-21T12:37:30Z</dcterms:created>
  <dcterms:modified xsi:type="dcterms:W3CDTF">2017-05-28T21:09:27Z</dcterms:modified>
</cp:coreProperties>
</file>