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7" r:id="rId2"/>
    <p:sldId id="258" r:id="rId3"/>
    <p:sldId id="256" r:id="rId4"/>
    <p:sldId id="259" r:id="rId5"/>
    <p:sldId id="260" r:id="rId6"/>
    <p:sldId id="261" r:id="rId7"/>
    <p:sldId id="262" r:id="rId8"/>
    <p:sldId id="264" r:id="rId9"/>
    <p:sldId id="265" r:id="rId10"/>
    <p:sldId id="266"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3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0816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6329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96DFF08F-DC6B-4601-B491-B0F83F6DD2DA}" type="datetimeFigureOut">
              <a:rPr lang="en-US" smtClean="0"/>
              <a:t>7/23/2017</a:t>
            </a:fld>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962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6047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7/23/2017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346731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1093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752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7/23/2017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070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7/23/2017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5987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318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7156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7/23/2017</a:t>
            </a:fld>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68426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9281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3E44-E9E6-43C6-8FDE-38DB9BA46879}"/>
              </a:ext>
            </a:extLst>
          </p:cNvPr>
          <p:cNvSpPr>
            <a:spLocks noGrp="1"/>
          </p:cNvSpPr>
          <p:nvPr>
            <p:ph type="title"/>
          </p:nvPr>
        </p:nvSpPr>
        <p:spPr>
          <a:xfrm>
            <a:off x="685019" y="284176"/>
            <a:ext cx="7772400" cy="1508760"/>
          </a:xfrm>
        </p:spPr>
        <p:txBody>
          <a:bodyPr>
            <a:normAutofit fontScale="90000"/>
          </a:bodyPr>
          <a:lstStyle/>
          <a:p>
            <a:r>
              <a:rPr lang="en-US" sz="4400" b="1" u="sng" cap="none" dirty="0">
                <a:latin typeface="Book Antiqua" panose="02040602050305030304" pitchFamily="18" charset="0"/>
              </a:rPr>
              <a:t>Serving God in Our Speech</a:t>
            </a:r>
            <a:br>
              <a:rPr lang="en-US" cap="none" dirty="0">
                <a:latin typeface="Book Antiqua" panose="02040602050305030304" pitchFamily="18" charset="0"/>
              </a:rPr>
            </a:br>
            <a:br>
              <a:rPr lang="en-US" cap="none" dirty="0">
                <a:latin typeface="Book Antiqua" panose="02040602050305030304" pitchFamily="18" charset="0"/>
              </a:rPr>
            </a:br>
            <a:r>
              <a:rPr lang="en-US" i="1" cap="none" dirty="0">
                <a:latin typeface="Book Antiqua" panose="02040602050305030304" pitchFamily="18" charset="0"/>
              </a:rPr>
              <a:t>Praise</a:t>
            </a:r>
          </a:p>
        </p:txBody>
      </p:sp>
      <p:sp>
        <p:nvSpPr>
          <p:cNvPr id="3" name="Content Placeholder 2">
            <a:extLst>
              <a:ext uri="{FF2B5EF4-FFF2-40B4-BE49-F238E27FC236}">
                <a16:creationId xmlns:a16="http://schemas.microsoft.com/office/drawing/2014/main" id="{8CA3CAA0-AB1D-473B-8EA5-19864DD82559}"/>
              </a:ext>
            </a:extLst>
          </p:cNvPr>
          <p:cNvSpPr>
            <a:spLocks noGrp="1"/>
          </p:cNvSpPr>
          <p:nvPr>
            <p:ph idx="1"/>
          </p:nvPr>
        </p:nvSpPr>
        <p:spPr>
          <a:xfrm>
            <a:off x="0" y="2011680"/>
            <a:ext cx="8961119" cy="4846320"/>
          </a:xfrm>
        </p:spPr>
        <p:txBody>
          <a:bodyPr>
            <a:normAutofit/>
          </a:bodyPr>
          <a:lstStyle/>
          <a:p>
            <a:pPr marL="685800" lvl="1" indent="-457200"/>
            <a:r>
              <a:rPr lang="en-US" sz="2800" dirty="0"/>
              <a:t>“Through him then let us continually offer up a sacrifice of praise to God, that is, the fruit of lips that acknowledge his name.”  (Hebrews 13:15, ESV)</a:t>
            </a:r>
          </a:p>
        </p:txBody>
      </p:sp>
    </p:spTree>
    <p:extLst>
      <p:ext uri="{BB962C8B-B14F-4D97-AF65-F5344CB8AC3E}">
        <p14:creationId xmlns:p14="http://schemas.microsoft.com/office/powerpoint/2010/main" val="232962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3E44-E9E6-43C6-8FDE-38DB9BA46879}"/>
              </a:ext>
            </a:extLst>
          </p:cNvPr>
          <p:cNvSpPr>
            <a:spLocks noGrp="1"/>
          </p:cNvSpPr>
          <p:nvPr>
            <p:ph type="title"/>
          </p:nvPr>
        </p:nvSpPr>
        <p:spPr>
          <a:xfrm>
            <a:off x="685019" y="284176"/>
            <a:ext cx="7772400" cy="1508760"/>
          </a:xfrm>
        </p:spPr>
        <p:txBody>
          <a:bodyPr>
            <a:normAutofit fontScale="90000"/>
          </a:bodyPr>
          <a:lstStyle/>
          <a:p>
            <a:r>
              <a:rPr lang="en-US" sz="4400" b="1" u="sng" cap="none" dirty="0">
                <a:latin typeface="Book Antiqua" panose="02040602050305030304" pitchFamily="18" charset="0"/>
              </a:rPr>
              <a:t>Serving God in Our Speech</a:t>
            </a:r>
            <a:br>
              <a:rPr lang="en-US" cap="none" dirty="0">
                <a:latin typeface="Book Antiqua" panose="02040602050305030304" pitchFamily="18" charset="0"/>
              </a:rPr>
            </a:br>
            <a:br>
              <a:rPr lang="en-US" cap="none" dirty="0">
                <a:latin typeface="Book Antiqua" panose="02040602050305030304" pitchFamily="18" charset="0"/>
              </a:rPr>
            </a:br>
            <a:r>
              <a:rPr lang="en-US" i="1" cap="none" dirty="0">
                <a:latin typeface="Book Antiqua" panose="02040602050305030304" pitchFamily="18" charset="0"/>
              </a:rPr>
              <a:t>Praise (Psalm 146)</a:t>
            </a:r>
          </a:p>
        </p:txBody>
      </p:sp>
      <p:sp>
        <p:nvSpPr>
          <p:cNvPr id="3" name="Content Placeholder 2">
            <a:extLst>
              <a:ext uri="{FF2B5EF4-FFF2-40B4-BE49-F238E27FC236}">
                <a16:creationId xmlns:a16="http://schemas.microsoft.com/office/drawing/2014/main" id="{8CA3CAA0-AB1D-473B-8EA5-19864DD82559}"/>
              </a:ext>
            </a:extLst>
          </p:cNvPr>
          <p:cNvSpPr>
            <a:spLocks noGrp="1"/>
          </p:cNvSpPr>
          <p:nvPr>
            <p:ph idx="1"/>
          </p:nvPr>
        </p:nvSpPr>
        <p:spPr>
          <a:xfrm>
            <a:off x="0" y="2011680"/>
            <a:ext cx="8961119" cy="4846320"/>
          </a:xfrm>
        </p:spPr>
        <p:txBody>
          <a:bodyPr>
            <a:normAutofit fontScale="92500" lnSpcReduction="10000"/>
          </a:bodyPr>
          <a:lstStyle/>
          <a:p>
            <a:pPr marL="228600" lvl="1" indent="0">
              <a:buNone/>
            </a:pPr>
            <a:r>
              <a:rPr lang="en-US" sz="2800" baseline="30000" dirty="0"/>
              <a:t>1</a:t>
            </a:r>
            <a:r>
              <a:rPr lang="en-US" sz="2800" dirty="0"/>
              <a:t>Praise the </a:t>
            </a:r>
            <a:r>
              <a:rPr lang="en-US" sz="2800" cap="small" dirty="0"/>
              <a:t>Lord</a:t>
            </a:r>
            <a:r>
              <a:rPr lang="en-US" sz="2800" dirty="0"/>
              <a:t>!  Praise the </a:t>
            </a:r>
            <a:r>
              <a:rPr lang="en-US" sz="2800" cap="small" dirty="0"/>
              <a:t>Lord</a:t>
            </a:r>
            <a:r>
              <a:rPr lang="en-US" sz="2800" dirty="0"/>
              <a:t>, O my soul!  </a:t>
            </a:r>
            <a:r>
              <a:rPr lang="en-US" b="1" baseline="30000" dirty="0"/>
              <a:t>2</a:t>
            </a:r>
            <a:r>
              <a:rPr lang="en-US" sz="2800" dirty="0"/>
              <a:t>I will praise the </a:t>
            </a:r>
            <a:r>
              <a:rPr lang="en-US" sz="2800" cap="small" dirty="0"/>
              <a:t>Lord</a:t>
            </a:r>
            <a:r>
              <a:rPr lang="en-US" sz="2800" dirty="0"/>
              <a:t> as long as I live; I will sing praises to my God while I have my being.  </a:t>
            </a:r>
            <a:r>
              <a:rPr lang="en-US" b="1" baseline="30000" dirty="0"/>
              <a:t>3</a:t>
            </a:r>
            <a:r>
              <a:rPr lang="en-US" sz="2800" dirty="0"/>
              <a:t>Put not your trust in princes, in a son of man, in whom there is no salvation.  </a:t>
            </a:r>
            <a:r>
              <a:rPr lang="en-US" b="1" baseline="30000" dirty="0"/>
              <a:t>4</a:t>
            </a:r>
            <a:r>
              <a:rPr lang="en-US" sz="2800" dirty="0"/>
              <a:t>When his breath departs he returns to the earth; on that very day his plans perish. </a:t>
            </a:r>
            <a:r>
              <a:rPr lang="en-US" b="1" baseline="30000" dirty="0"/>
              <a:t>5</a:t>
            </a:r>
            <a:r>
              <a:rPr lang="en-US" sz="2800" dirty="0"/>
              <a:t>Blessed is he whose help is the God of Jacob, whose hope is in the </a:t>
            </a:r>
            <a:r>
              <a:rPr lang="en-US" sz="2800" cap="small" dirty="0"/>
              <a:t>Lord</a:t>
            </a:r>
            <a:r>
              <a:rPr lang="en-US" sz="2800" dirty="0"/>
              <a:t> his God, </a:t>
            </a:r>
            <a:r>
              <a:rPr lang="en-US" b="1" baseline="30000" dirty="0"/>
              <a:t>6</a:t>
            </a:r>
            <a:r>
              <a:rPr lang="en-US" sz="2800" dirty="0"/>
              <a:t>who made heaven and earth, the sea, and all that is in them, who keeps faith forever; </a:t>
            </a:r>
            <a:r>
              <a:rPr lang="en-US" b="1" baseline="30000" dirty="0"/>
              <a:t>7</a:t>
            </a:r>
            <a:r>
              <a:rPr lang="en-US" sz="2800" dirty="0"/>
              <a:t>who executes justice for the oppressed, who gives food to the hungry. The </a:t>
            </a:r>
            <a:r>
              <a:rPr lang="en-US" sz="2800" cap="small" dirty="0"/>
              <a:t>Lord</a:t>
            </a:r>
            <a:r>
              <a:rPr lang="en-US" sz="2800" dirty="0"/>
              <a:t> sets the prisoners free; </a:t>
            </a:r>
            <a:r>
              <a:rPr lang="en-US" b="1" baseline="30000" dirty="0"/>
              <a:t>8</a:t>
            </a:r>
            <a:r>
              <a:rPr lang="en-US" sz="2800" dirty="0"/>
              <a:t>the </a:t>
            </a:r>
            <a:r>
              <a:rPr lang="en-US" sz="2800" cap="small" dirty="0"/>
              <a:t>Lord</a:t>
            </a:r>
            <a:r>
              <a:rPr lang="en-US" sz="2800" dirty="0"/>
              <a:t> opens the eyes of the blind. The </a:t>
            </a:r>
            <a:r>
              <a:rPr lang="en-US" sz="2800" cap="small" dirty="0"/>
              <a:t>Lord</a:t>
            </a:r>
            <a:r>
              <a:rPr lang="en-US" sz="2800" dirty="0"/>
              <a:t> lifts up those who are bowed down; the </a:t>
            </a:r>
            <a:r>
              <a:rPr lang="en-US" sz="2800" cap="small" dirty="0"/>
              <a:t>Lord</a:t>
            </a:r>
            <a:r>
              <a:rPr lang="en-US" sz="2800" dirty="0"/>
              <a:t> loves the righteous.  </a:t>
            </a:r>
            <a:r>
              <a:rPr lang="en-US" b="1" baseline="30000" dirty="0"/>
              <a:t>9</a:t>
            </a:r>
            <a:r>
              <a:rPr lang="en-US" sz="2800" dirty="0"/>
              <a:t>The </a:t>
            </a:r>
            <a:r>
              <a:rPr lang="en-US" sz="2800" cap="small" dirty="0"/>
              <a:t>Lord</a:t>
            </a:r>
            <a:r>
              <a:rPr lang="en-US" sz="2800" dirty="0"/>
              <a:t> watches over the sojourners; he upholds the widow and the fatherless, but the way of the wicked he brings to ruin.  </a:t>
            </a:r>
            <a:r>
              <a:rPr lang="en-US" b="1" baseline="30000" dirty="0"/>
              <a:t>10</a:t>
            </a:r>
            <a:r>
              <a:rPr lang="en-US" sz="2800" dirty="0"/>
              <a:t>The </a:t>
            </a:r>
            <a:r>
              <a:rPr lang="en-US" sz="2800" cap="small" dirty="0"/>
              <a:t>Lord</a:t>
            </a:r>
            <a:r>
              <a:rPr lang="en-US" sz="2800" dirty="0"/>
              <a:t> will reign forever, your God, O Zion, to all generations. Praise the </a:t>
            </a:r>
            <a:r>
              <a:rPr lang="en-US" sz="2800" cap="small" dirty="0"/>
              <a:t>Lord</a:t>
            </a:r>
            <a:r>
              <a:rPr lang="en-US" sz="2800" dirty="0"/>
              <a:t>!</a:t>
            </a:r>
          </a:p>
        </p:txBody>
      </p:sp>
    </p:spTree>
    <p:extLst>
      <p:ext uri="{BB962C8B-B14F-4D97-AF65-F5344CB8AC3E}">
        <p14:creationId xmlns:p14="http://schemas.microsoft.com/office/powerpoint/2010/main" val="14777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3E44-E9E6-43C6-8FDE-38DB9BA46879}"/>
              </a:ext>
            </a:extLst>
          </p:cNvPr>
          <p:cNvSpPr>
            <a:spLocks noGrp="1"/>
          </p:cNvSpPr>
          <p:nvPr>
            <p:ph type="title"/>
          </p:nvPr>
        </p:nvSpPr>
        <p:spPr/>
        <p:txBody>
          <a:bodyPr/>
          <a:lstStyle/>
          <a:p>
            <a:r>
              <a:rPr lang="en-US" cap="none" dirty="0">
                <a:latin typeface="Book Antiqua" panose="02040602050305030304" pitchFamily="18" charset="0"/>
              </a:rPr>
              <a:t>Psalm 19:14</a:t>
            </a:r>
          </a:p>
        </p:txBody>
      </p:sp>
      <p:sp>
        <p:nvSpPr>
          <p:cNvPr id="3" name="Content Placeholder 2">
            <a:extLst>
              <a:ext uri="{FF2B5EF4-FFF2-40B4-BE49-F238E27FC236}">
                <a16:creationId xmlns:a16="http://schemas.microsoft.com/office/drawing/2014/main" id="{8CA3CAA0-AB1D-473B-8EA5-19864DD82559}"/>
              </a:ext>
            </a:extLst>
          </p:cNvPr>
          <p:cNvSpPr>
            <a:spLocks noGrp="1"/>
          </p:cNvSpPr>
          <p:nvPr>
            <p:ph idx="1"/>
          </p:nvPr>
        </p:nvSpPr>
        <p:spPr/>
        <p:txBody>
          <a:bodyPr>
            <a:normAutofit/>
          </a:bodyPr>
          <a:lstStyle/>
          <a:p>
            <a:r>
              <a:rPr lang="en-US" sz="4000" dirty="0"/>
              <a:t>“Let the words of my mouth and the meditation of my heart be acceptable in your sight, O </a:t>
            </a:r>
            <a:r>
              <a:rPr lang="en-US" sz="4000" cap="small" dirty="0"/>
              <a:t>Lord</a:t>
            </a:r>
            <a:r>
              <a:rPr lang="en-US" sz="4000" dirty="0"/>
              <a:t>, my rock and my redeemer.” </a:t>
            </a:r>
            <a:endParaRPr lang="en-US" sz="4000" dirty="0">
              <a:latin typeface="Book Antiqua" panose="02040602050305030304" pitchFamily="18" charset="0"/>
            </a:endParaRPr>
          </a:p>
        </p:txBody>
      </p:sp>
    </p:spTree>
    <p:extLst>
      <p:ext uri="{BB962C8B-B14F-4D97-AF65-F5344CB8AC3E}">
        <p14:creationId xmlns:p14="http://schemas.microsoft.com/office/powerpoint/2010/main" val="238488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9D1DC-AA20-4977-8FB7-B54495EA1D42}"/>
              </a:ext>
            </a:extLst>
          </p:cNvPr>
          <p:cNvSpPr>
            <a:spLocks noGrp="1"/>
          </p:cNvSpPr>
          <p:nvPr>
            <p:ph type="ctrTitle"/>
          </p:nvPr>
        </p:nvSpPr>
        <p:spPr/>
        <p:txBody>
          <a:bodyPr/>
          <a:lstStyle/>
          <a:p>
            <a:r>
              <a:rPr lang="en-US" dirty="0"/>
              <a:t>Serving God in </a:t>
            </a:r>
            <a:br>
              <a:rPr lang="en-US" dirty="0"/>
            </a:br>
            <a:r>
              <a:rPr lang="en-US" dirty="0"/>
              <a:t>Our Speech</a:t>
            </a:r>
          </a:p>
        </p:txBody>
      </p:sp>
      <p:sp>
        <p:nvSpPr>
          <p:cNvPr id="3" name="Subtitle 2">
            <a:extLst>
              <a:ext uri="{FF2B5EF4-FFF2-40B4-BE49-F238E27FC236}">
                <a16:creationId xmlns:a16="http://schemas.microsoft.com/office/drawing/2014/main" id="{0CA992CB-382E-40EA-83BB-636EB529AA81}"/>
              </a:ext>
            </a:extLst>
          </p:cNvPr>
          <p:cNvSpPr>
            <a:spLocks noGrp="1"/>
          </p:cNvSpPr>
          <p:nvPr>
            <p:ph type="subTitle" idx="1"/>
          </p:nvPr>
        </p:nvSpPr>
        <p:spPr/>
        <p:txBody>
          <a:bodyPr/>
          <a:lstStyle/>
          <a:p>
            <a:r>
              <a:rPr lang="en-US" dirty="0"/>
              <a:t>Church of Christ at Medina</a:t>
            </a:r>
          </a:p>
          <a:p>
            <a:r>
              <a:rPr lang="en-US" dirty="0"/>
              <a:t>July 23</a:t>
            </a:r>
            <a:r>
              <a:rPr lang="en-US" baseline="30000" dirty="0"/>
              <a:t>rd</a:t>
            </a:r>
            <a:r>
              <a:rPr lang="en-US" dirty="0"/>
              <a:t>, 2017</a:t>
            </a:r>
          </a:p>
        </p:txBody>
      </p:sp>
    </p:spTree>
    <p:extLst>
      <p:ext uri="{BB962C8B-B14F-4D97-AF65-F5344CB8AC3E}">
        <p14:creationId xmlns:p14="http://schemas.microsoft.com/office/powerpoint/2010/main" val="1957306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3E44-E9E6-43C6-8FDE-38DB9BA46879}"/>
              </a:ext>
            </a:extLst>
          </p:cNvPr>
          <p:cNvSpPr>
            <a:spLocks noGrp="1"/>
          </p:cNvSpPr>
          <p:nvPr>
            <p:ph type="title"/>
          </p:nvPr>
        </p:nvSpPr>
        <p:spPr/>
        <p:txBody>
          <a:bodyPr>
            <a:normAutofit fontScale="90000"/>
          </a:bodyPr>
          <a:lstStyle/>
          <a:p>
            <a:r>
              <a:rPr lang="en-US" sz="4400" b="1" u="sng" cap="none" dirty="0">
                <a:latin typeface="Book Antiqua" panose="02040602050305030304" pitchFamily="18" charset="0"/>
              </a:rPr>
              <a:t>Speech That Hinders Service</a:t>
            </a:r>
            <a:br>
              <a:rPr lang="en-US" cap="none" dirty="0">
                <a:latin typeface="Book Antiqua" panose="02040602050305030304" pitchFamily="18" charset="0"/>
              </a:rPr>
            </a:br>
            <a:br>
              <a:rPr lang="en-US" cap="none" dirty="0">
                <a:latin typeface="Book Antiqua" panose="02040602050305030304" pitchFamily="18" charset="0"/>
              </a:rPr>
            </a:br>
            <a:r>
              <a:rPr lang="en-US" i="1" cap="none" dirty="0">
                <a:latin typeface="Book Antiqua" panose="02040602050305030304" pitchFamily="18" charset="0"/>
              </a:rPr>
              <a:t>Irreverent Speech</a:t>
            </a:r>
          </a:p>
        </p:txBody>
      </p:sp>
      <p:sp>
        <p:nvSpPr>
          <p:cNvPr id="3" name="Content Placeholder 2">
            <a:extLst>
              <a:ext uri="{FF2B5EF4-FFF2-40B4-BE49-F238E27FC236}">
                <a16:creationId xmlns:a16="http://schemas.microsoft.com/office/drawing/2014/main" id="{8CA3CAA0-AB1D-473B-8EA5-19864DD82559}"/>
              </a:ext>
            </a:extLst>
          </p:cNvPr>
          <p:cNvSpPr>
            <a:spLocks noGrp="1"/>
          </p:cNvSpPr>
          <p:nvPr>
            <p:ph idx="1"/>
          </p:nvPr>
        </p:nvSpPr>
        <p:spPr>
          <a:xfrm>
            <a:off x="0" y="2011680"/>
            <a:ext cx="8961119" cy="4846320"/>
          </a:xfrm>
        </p:spPr>
        <p:txBody>
          <a:bodyPr>
            <a:normAutofit lnSpcReduction="10000"/>
          </a:bodyPr>
          <a:lstStyle/>
          <a:p>
            <a:pPr marL="457200" indent="-457200"/>
            <a:r>
              <a:rPr lang="en-US" sz="4000" dirty="0"/>
              <a:t>Blasphemy</a:t>
            </a:r>
          </a:p>
          <a:p>
            <a:pPr marL="685800" lvl="1" indent="-457200"/>
            <a:r>
              <a:rPr lang="en-US" sz="2400" dirty="0">
                <a:latin typeface="Book Antiqua" panose="02040602050305030304" pitchFamily="18" charset="0"/>
              </a:rPr>
              <a:t>Injurious and malicious speech against God or His attributes.</a:t>
            </a:r>
          </a:p>
          <a:p>
            <a:pPr lvl="2"/>
            <a:r>
              <a:rPr lang="en-US" sz="2400" dirty="0">
                <a:latin typeface="Book Antiqua" panose="02040602050305030304" pitchFamily="18" charset="0"/>
              </a:rPr>
              <a:t>Exodus 20:7 – “You shall not take the name of the </a:t>
            </a:r>
            <a:r>
              <a:rPr lang="en-US" sz="2400" cap="small" dirty="0">
                <a:latin typeface="Book Antiqua" panose="02040602050305030304" pitchFamily="18" charset="0"/>
              </a:rPr>
              <a:t>Lord</a:t>
            </a:r>
            <a:r>
              <a:rPr lang="en-US" sz="2400" dirty="0">
                <a:latin typeface="Book Antiqua" panose="02040602050305030304" pitchFamily="18" charset="0"/>
              </a:rPr>
              <a:t> your God in vain, for the </a:t>
            </a:r>
            <a:r>
              <a:rPr lang="en-US" sz="2400" cap="small" dirty="0">
                <a:latin typeface="Book Antiqua" panose="02040602050305030304" pitchFamily="18" charset="0"/>
              </a:rPr>
              <a:t>Lord</a:t>
            </a:r>
            <a:r>
              <a:rPr lang="en-US" sz="2400" dirty="0">
                <a:latin typeface="Book Antiqua" panose="02040602050305030304" pitchFamily="18" charset="0"/>
              </a:rPr>
              <a:t> will not hold him guiltless who takes his name in vain.”  (ESV)</a:t>
            </a:r>
          </a:p>
          <a:p>
            <a:pPr lvl="2"/>
            <a:r>
              <a:rPr lang="en-US" sz="2400" dirty="0">
                <a:latin typeface="Book Antiqua" panose="02040602050305030304" pitchFamily="18" charset="0"/>
              </a:rPr>
              <a:t>“For thus says the One who is high and lifted up, who inhabits eternity, whose name is Holy: "I dwell in the high and holy place, and also with him who is of a contrite and lowly spirit, to revive the spirit of the lowly, and to revive the heart of the contrite.”  (Isaiah 57:15, ESV)</a:t>
            </a:r>
          </a:p>
          <a:p>
            <a:pPr lvl="2"/>
            <a:r>
              <a:rPr lang="en-US" sz="2400" dirty="0">
                <a:latin typeface="Book Antiqua" panose="02040602050305030304" pitchFamily="18" charset="0"/>
              </a:rPr>
              <a:t>“Our Father in heaven, hallowed be your name.”  (ESV, Matthew 6:9)</a:t>
            </a:r>
          </a:p>
        </p:txBody>
      </p:sp>
    </p:spTree>
    <p:extLst>
      <p:ext uri="{BB962C8B-B14F-4D97-AF65-F5344CB8AC3E}">
        <p14:creationId xmlns:p14="http://schemas.microsoft.com/office/powerpoint/2010/main" val="310820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3E44-E9E6-43C6-8FDE-38DB9BA46879}"/>
              </a:ext>
            </a:extLst>
          </p:cNvPr>
          <p:cNvSpPr>
            <a:spLocks noGrp="1"/>
          </p:cNvSpPr>
          <p:nvPr>
            <p:ph type="title"/>
          </p:nvPr>
        </p:nvSpPr>
        <p:spPr/>
        <p:txBody>
          <a:bodyPr>
            <a:normAutofit fontScale="90000"/>
          </a:bodyPr>
          <a:lstStyle/>
          <a:p>
            <a:r>
              <a:rPr lang="en-US" sz="4400" b="1" u="sng" cap="none" dirty="0">
                <a:latin typeface="Book Antiqua" panose="02040602050305030304" pitchFamily="18" charset="0"/>
              </a:rPr>
              <a:t>Speech That Hinders Service</a:t>
            </a:r>
            <a:br>
              <a:rPr lang="en-US" cap="none" dirty="0">
                <a:latin typeface="Book Antiqua" panose="02040602050305030304" pitchFamily="18" charset="0"/>
              </a:rPr>
            </a:br>
            <a:br>
              <a:rPr lang="en-US" cap="none" dirty="0">
                <a:latin typeface="Book Antiqua" panose="02040602050305030304" pitchFamily="18" charset="0"/>
              </a:rPr>
            </a:br>
            <a:r>
              <a:rPr lang="en-US" i="1" cap="none" dirty="0">
                <a:latin typeface="Book Antiqua" panose="02040602050305030304" pitchFamily="18" charset="0"/>
              </a:rPr>
              <a:t>Irreverent Speech</a:t>
            </a:r>
          </a:p>
        </p:txBody>
      </p:sp>
      <p:sp>
        <p:nvSpPr>
          <p:cNvPr id="3" name="Content Placeholder 2">
            <a:extLst>
              <a:ext uri="{FF2B5EF4-FFF2-40B4-BE49-F238E27FC236}">
                <a16:creationId xmlns:a16="http://schemas.microsoft.com/office/drawing/2014/main" id="{8CA3CAA0-AB1D-473B-8EA5-19864DD82559}"/>
              </a:ext>
            </a:extLst>
          </p:cNvPr>
          <p:cNvSpPr>
            <a:spLocks noGrp="1"/>
          </p:cNvSpPr>
          <p:nvPr>
            <p:ph idx="1"/>
          </p:nvPr>
        </p:nvSpPr>
        <p:spPr>
          <a:xfrm>
            <a:off x="0" y="2011680"/>
            <a:ext cx="8961119" cy="4846320"/>
          </a:xfrm>
        </p:spPr>
        <p:txBody>
          <a:bodyPr>
            <a:normAutofit lnSpcReduction="10000"/>
          </a:bodyPr>
          <a:lstStyle/>
          <a:p>
            <a:pPr marL="457200" indent="-457200"/>
            <a:r>
              <a:rPr lang="en-US" sz="4000" dirty="0"/>
              <a:t>Cursing</a:t>
            </a:r>
          </a:p>
          <a:p>
            <a:pPr marL="685800" lvl="1" indent="-457200"/>
            <a:r>
              <a:rPr lang="en-US" sz="2400" dirty="0">
                <a:latin typeface="Book Antiqua" panose="02040602050305030304" pitchFamily="18" charset="0"/>
              </a:rPr>
              <a:t>Irreverent speech for the purpose of pronouncing condemnation or requesting evil.</a:t>
            </a:r>
          </a:p>
          <a:p>
            <a:pPr marL="457200" indent="-457200"/>
            <a:r>
              <a:rPr lang="en-US" sz="4000" dirty="0"/>
              <a:t>Swearing (Matthew 5:33-37)</a:t>
            </a:r>
          </a:p>
          <a:p>
            <a:pPr marL="685800" lvl="1" indent="-457200"/>
            <a:r>
              <a:rPr lang="en-US" sz="2400" dirty="0">
                <a:latin typeface="Book Antiqua" panose="02040602050305030304" pitchFamily="18" charset="0"/>
              </a:rPr>
              <a:t>Invoke the name of God to utter an oath.</a:t>
            </a:r>
          </a:p>
          <a:p>
            <a:pPr marL="457200" indent="-457200"/>
            <a:r>
              <a:rPr lang="en-US" sz="4000" dirty="0"/>
              <a:t>Obscene (Ephesians 5:1-5)</a:t>
            </a:r>
          </a:p>
          <a:p>
            <a:pPr marL="685800" lvl="1" indent="-457200"/>
            <a:r>
              <a:rPr lang="en-US" sz="2400" dirty="0">
                <a:latin typeface="Book Antiqua" panose="02040602050305030304" pitchFamily="18" charset="0"/>
              </a:rPr>
              <a:t>Offensive to accepted standards of decency and modesty.</a:t>
            </a:r>
          </a:p>
          <a:p>
            <a:pPr marL="685800" lvl="1" indent="-457200"/>
            <a:r>
              <a:rPr lang="en-US" sz="2400" dirty="0">
                <a:latin typeface="Book Antiqua" panose="02040602050305030304" pitchFamily="18" charset="0"/>
              </a:rPr>
              <a:t>Filthy Talk:  That which is shameful, immoral and wicked.</a:t>
            </a:r>
          </a:p>
          <a:p>
            <a:pPr marL="685800" lvl="1" indent="-457200"/>
            <a:r>
              <a:rPr lang="en-US" sz="2400" dirty="0">
                <a:latin typeface="Book Antiqua" panose="02040602050305030304" pitchFamily="18" charset="0"/>
              </a:rPr>
              <a:t>Coarse Jesting:  Low, common, vulgar &amp; indecent.</a:t>
            </a:r>
          </a:p>
          <a:p>
            <a:pPr marL="685800" lvl="1" indent="-457200"/>
            <a:r>
              <a:rPr lang="en-US" sz="2400" dirty="0">
                <a:latin typeface="Book Antiqua" panose="02040602050305030304" pitchFamily="18" charset="0"/>
              </a:rPr>
              <a:t>Foolish Talk:  “…a lack of proper thought concerning spiritual things.”</a:t>
            </a:r>
          </a:p>
        </p:txBody>
      </p:sp>
    </p:spTree>
    <p:extLst>
      <p:ext uri="{BB962C8B-B14F-4D97-AF65-F5344CB8AC3E}">
        <p14:creationId xmlns:p14="http://schemas.microsoft.com/office/powerpoint/2010/main" val="314033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3E44-E9E6-43C6-8FDE-38DB9BA46879}"/>
              </a:ext>
            </a:extLst>
          </p:cNvPr>
          <p:cNvSpPr>
            <a:spLocks noGrp="1"/>
          </p:cNvSpPr>
          <p:nvPr>
            <p:ph type="title"/>
          </p:nvPr>
        </p:nvSpPr>
        <p:spPr>
          <a:xfrm>
            <a:off x="685019" y="284176"/>
            <a:ext cx="7772400" cy="1508760"/>
          </a:xfrm>
        </p:spPr>
        <p:txBody>
          <a:bodyPr>
            <a:normAutofit fontScale="90000"/>
          </a:bodyPr>
          <a:lstStyle/>
          <a:p>
            <a:r>
              <a:rPr lang="en-US" sz="4400" b="1" u="sng" cap="none" dirty="0">
                <a:latin typeface="Book Antiqua" panose="02040602050305030304" pitchFamily="18" charset="0"/>
              </a:rPr>
              <a:t>Serving God in Our Speech</a:t>
            </a:r>
            <a:br>
              <a:rPr lang="en-US" cap="none" dirty="0">
                <a:latin typeface="Book Antiqua" panose="02040602050305030304" pitchFamily="18" charset="0"/>
              </a:rPr>
            </a:br>
            <a:br>
              <a:rPr lang="en-US" cap="none" dirty="0">
                <a:latin typeface="Book Antiqua" panose="02040602050305030304" pitchFamily="18" charset="0"/>
              </a:rPr>
            </a:br>
            <a:r>
              <a:rPr lang="en-US" i="1" cap="none" dirty="0">
                <a:latin typeface="Book Antiqua" panose="02040602050305030304" pitchFamily="18" charset="0"/>
              </a:rPr>
              <a:t>Thankfulness &amp; Gratitude</a:t>
            </a:r>
          </a:p>
        </p:txBody>
      </p:sp>
      <p:sp>
        <p:nvSpPr>
          <p:cNvPr id="3" name="Content Placeholder 2">
            <a:extLst>
              <a:ext uri="{FF2B5EF4-FFF2-40B4-BE49-F238E27FC236}">
                <a16:creationId xmlns:a16="http://schemas.microsoft.com/office/drawing/2014/main" id="{8CA3CAA0-AB1D-473B-8EA5-19864DD82559}"/>
              </a:ext>
            </a:extLst>
          </p:cNvPr>
          <p:cNvSpPr>
            <a:spLocks noGrp="1"/>
          </p:cNvSpPr>
          <p:nvPr>
            <p:ph idx="1"/>
          </p:nvPr>
        </p:nvSpPr>
        <p:spPr>
          <a:xfrm>
            <a:off x="0" y="2011680"/>
            <a:ext cx="8961119" cy="4846320"/>
          </a:xfrm>
        </p:spPr>
        <p:txBody>
          <a:bodyPr>
            <a:normAutofit/>
          </a:bodyPr>
          <a:lstStyle/>
          <a:p>
            <a:pPr marL="457200" indent="-457200"/>
            <a:r>
              <a:rPr lang="en-US" sz="2800" dirty="0">
                <a:latin typeface="Book Antiqua" panose="02040602050305030304" pitchFamily="18" charset="0"/>
              </a:rPr>
              <a:t>“And whatever you do, in word or deed, do everything in the name of the Lord Jesus, giving thanks to God the Father through him. “  (Colossians 3:17, ESV)</a:t>
            </a:r>
          </a:p>
          <a:p>
            <a:pPr marL="457200" indent="-457200"/>
            <a:r>
              <a:rPr lang="en-US" sz="2800" dirty="0">
                <a:latin typeface="Book Antiqua" panose="02040602050305030304" pitchFamily="18" charset="0"/>
              </a:rPr>
              <a:t>“Continue steadfastly in prayer, being watchful in it with thanksgiving.”  (Colossians 4:2, ESV)</a:t>
            </a:r>
          </a:p>
          <a:p>
            <a:pPr marL="457200" indent="-457200"/>
            <a:r>
              <a:rPr lang="en-US" sz="2800" dirty="0">
                <a:latin typeface="Book Antiqua" panose="02040602050305030304" pitchFamily="18" charset="0"/>
              </a:rPr>
              <a:t>Thanksgiving can be offered to God…</a:t>
            </a:r>
          </a:p>
          <a:p>
            <a:pPr marL="685800" lvl="1" indent="-457200"/>
            <a:r>
              <a:rPr lang="en-US" sz="2800" dirty="0">
                <a:latin typeface="Book Antiqua" panose="02040602050305030304" pitchFamily="18" charset="0"/>
              </a:rPr>
              <a:t>…through singing.  (Psalm 35:18)</a:t>
            </a:r>
          </a:p>
          <a:p>
            <a:pPr marL="685800" lvl="1" indent="-457200"/>
            <a:r>
              <a:rPr lang="en-US" sz="2800" dirty="0">
                <a:latin typeface="Book Antiqua" panose="02040602050305030304" pitchFamily="18" charset="0"/>
              </a:rPr>
              <a:t>…through prayer.  (Daniel 6:10)</a:t>
            </a:r>
          </a:p>
          <a:p>
            <a:pPr marL="457200" lvl="2" indent="0">
              <a:buNone/>
            </a:pPr>
            <a:endParaRPr lang="en-US" sz="2400" dirty="0"/>
          </a:p>
        </p:txBody>
      </p:sp>
    </p:spTree>
    <p:extLst>
      <p:ext uri="{BB962C8B-B14F-4D97-AF65-F5344CB8AC3E}">
        <p14:creationId xmlns:p14="http://schemas.microsoft.com/office/powerpoint/2010/main" val="196958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3E44-E9E6-43C6-8FDE-38DB9BA46879}"/>
              </a:ext>
            </a:extLst>
          </p:cNvPr>
          <p:cNvSpPr>
            <a:spLocks noGrp="1"/>
          </p:cNvSpPr>
          <p:nvPr>
            <p:ph type="title"/>
          </p:nvPr>
        </p:nvSpPr>
        <p:spPr>
          <a:xfrm>
            <a:off x="685019" y="284176"/>
            <a:ext cx="7772400" cy="1508760"/>
          </a:xfrm>
        </p:spPr>
        <p:txBody>
          <a:bodyPr>
            <a:normAutofit fontScale="90000"/>
          </a:bodyPr>
          <a:lstStyle/>
          <a:p>
            <a:r>
              <a:rPr lang="en-US" sz="4400" b="1" u="sng" cap="none" dirty="0">
                <a:latin typeface="Book Antiqua" panose="02040602050305030304" pitchFamily="18" charset="0"/>
              </a:rPr>
              <a:t>Serving God in Our Speech</a:t>
            </a:r>
            <a:br>
              <a:rPr lang="en-US" cap="none" dirty="0">
                <a:latin typeface="Book Antiqua" panose="02040602050305030304" pitchFamily="18" charset="0"/>
              </a:rPr>
            </a:br>
            <a:br>
              <a:rPr lang="en-US" cap="none" dirty="0">
                <a:latin typeface="Book Antiqua" panose="02040602050305030304" pitchFamily="18" charset="0"/>
              </a:rPr>
            </a:br>
            <a:r>
              <a:rPr lang="en-US" i="1" cap="none" dirty="0">
                <a:latin typeface="Book Antiqua" panose="02040602050305030304" pitchFamily="18" charset="0"/>
              </a:rPr>
              <a:t>Encouragement</a:t>
            </a:r>
          </a:p>
        </p:txBody>
      </p:sp>
      <p:sp>
        <p:nvSpPr>
          <p:cNvPr id="3" name="Content Placeholder 2">
            <a:extLst>
              <a:ext uri="{FF2B5EF4-FFF2-40B4-BE49-F238E27FC236}">
                <a16:creationId xmlns:a16="http://schemas.microsoft.com/office/drawing/2014/main" id="{8CA3CAA0-AB1D-473B-8EA5-19864DD82559}"/>
              </a:ext>
            </a:extLst>
          </p:cNvPr>
          <p:cNvSpPr>
            <a:spLocks noGrp="1"/>
          </p:cNvSpPr>
          <p:nvPr>
            <p:ph idx="1"/>
          </p:nvPr>
        </p:nvSpPr>
        <p:spPr>
          <a:xfrm>
            <a:off x="0" y="2011680"/>
            <a:ext cx="8961119" cy="4846320"/>
          </a:xfrm>
        </p:spPr>
        <p:txBody>
          <a:bodyPr>
            <a:normAutofit/>
          </a:bodyPr>
          <a:lstStyle/>
          <a:p>
            <a:pPr marL="685800" lvl="1" indent="-457200"/>
            <a:r>
              <a:rPr lang="en-US" sz="2400" dirty="0">
                <a:latin typeface="Book Antiqua" panose="02040602050305030304" pitchFamily="18" charset="0"/>
              </a:rPr>
              <a:t>Ephesians 4:29 – “Let no corrupting talk come out of your mouths, but only such as is good for building up, as fits the occasion, that it may give grace to those who hear.”  </a:t>
            </a:r>
          </a:p>
          <a:p>
            <a:pPr marL="685800" lvl="1" indent="-457200"/>
            <a:r>
              <a:rPr lang="en-US" sz="2400" dirty="0">
                <a:latin typeface="Book Antiqua" panose="02040602050305030304" pitchFamily="18" charset="0"/>
              </a:rPr>
              <a:t>Building up means that which will benefit or improve the hearer.</a:t>
            </a:r>
          </a:p>
          <a:p>
            <a:pPr lvl="2"/>
            <a:r>
              <a:rPr lang="en-US" sz="2400" dirty="0">
                <a:latin typeface="Book Antiqua" panose="02040602050305030304" pitchFamily="18" charset="0"/>
              </a:rPr>
              <a:t>Colossians 4:6 – “Let your speech always be gracious, seasoned with salt, so that you may know how you ought to answer each person.”</a:t>
            </a:r>
          </a:p>
          <a:p>
            <a:pPr lvl="2"/>
            <a:r>
              <a:rPr lang="en-US" sz="2400" dirty="0">
                <a:latin typeface="Book Antiqua" panose="02040602050305030304" pitchFamily="18" charset="0"/>
              </a:rPr>
              <a:t>Proverbs 15:23 – “A person finds joy in giving an apt reply – and how good is a timely word!”</a:t>
            </a:r>
          </a:p>
        </p:txBody>
      </p:sp>
    </p:spTree>
    <p:extLst>
      <p:ext uri="{BB962C8B-B14F-4D97-AF65-F5344CB8AC3E}">
        <p14:creationId xmlns:p14="http://schemas.microsoft.com/office/powerpoint/2010/main" val="289401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3E44-E9E6-43C6-8FDE-38DB9BA46879}"/>
              </a:ext>
            </a:extLst>
          </p:cNvPr>
          <p:cNvSpPr>
            <a:spLocks noGrp="1"/>
          </p:cNvSpPr>
          <p:nvPr>
            <p:ph type="title"/>
          </p:nvPr>
        </p:nvSpPr>
        <p:spPr>
          <a:xfrm>
            <a:off x="685019" y="284176"/>
            <a:ext cx="7772400" cy="1508760"/>
          </a:xfrm>
        </p:spPr>
        <p:txBody>
          <a:bodyPr>
            <a:normAutofit fontScale="90000"/>
          </a:bodyPr>
          <a:lstStyle/>
          <a:p>
            <a:r>
              <a:rPr lang="en-US" sz="4400" b="1" u="sng" cap="none" dirty="0">
                <a:latin typeface="Book Antiqua" panose="02040602050305030304" pitchFamily="18" charset="0"/>
              </a:rPr>
              <a:t>Serving God in Our Speech</a:t>
            </a:r>
            <a:br>
              <a:rPr lang="en-US" cap="none" dirty="0">
                <a:latin typeface="Book Antiqua" panose="02040602050305030304" pitchFamily="18" charset="0"/>
              </a:rPr>
            </a:br>
            <a:br>
              <a:rPr lang="en-US" cap="none" dirty="0">
                <a:latin typeface="Book Antiqua" panose="02040602050305030304" pitchFamily="18" charset="0"/>
              </a:rPr>
            </a:br>
            <a:r>
              <a:rPr lang="en-US" i="1" cap="none" dirty="0">
                <a:latin typeface="Book Antiqua" panose="02040602050305030304" pitchFamily="18" charset="0"/>
              </a:rPr>
              <a:t>Truthfulness</a:t>
            </a:r>
          </a:p>
        </p:txBody>
      </p:sp>
      <p:sp>
        <p:nvSpPr>
          <p:cNvPr id="3" name="Content Placeholder 2">
            <a:extLst>
              <a:ext uri="{FF2B5EF4-FFF2-40B4-BE49-F238E27FC236}">
                <a16:creationId xmlns:a16="http://schemas.microsoft.com/office/drawing/2014/main" id="{8CA3CAA0-AB1D-473B-8EA5-19864DD82559}"/>
              </a:ext>
            </a:extLst>
          </p:cNvPr>
          <p:cNvSpPr>
            <a:spLocks noGrp="1"/>
          </p:cNvSpPr>
          <p:nvPr>
            <p:ph idx="1"/>
          </p:nvPr>
        </p:nvSpPr>
        <p:spPr>
          <a:xfrm>
            <a:off x="0" y="2011680"/>
            <a:ext cx="8961119" cy="4846320"/>
          </a:xfrm>
        </p:spPr>
        <p:txBody>
          <a:bodyPr>
            <a:normAutofit/>
          </a:bodyPr>
          <a:lstStyle/>
          <a:p>
            <a:pPr lvl="1"/>
            <a:r>
              <a:rPr lang="en-US" sz="2800" dirty="0"/>
              <a:t>“But above all, my brothers, do not swear, either by heaven or by earth or by any other oath, but let your "yes" be yes and your "no" be no, so that you may not fall under condemnation.”  (James 5:12, ESV)</a:t>
            </a:r>
          </a:p>
          <a:p>
            <a:pPr lvl="1"/>
            <a:r>
              <a:rPr lang="en-US" sz="2800" dirty="0"/>
              <a:t>Proverbs 12:22, ESV:  “Lying lips are an abomination to the </a:t>
            </a:r>
            <a:r>
              <a:rPr lang="en-US" sz="2800" cap="small" dirty="0"/>
              <a:t>Lord</a:t>
            </a:r>
            <a:r>
              <a:rPr lang="en-US" sz="2800" dirty="0"/>
              <a:t>, but those who act faithfully are his delight.”</a:t>
            </a:r>
          </a:p>
        </p:txBody>
      </p:sp>
    </p:spTree>
    <p:extLst>
      <p:ext uri="{BB962C8B-B14F-4D97-AF65-F5344CB8AC3E}">
        <p14:creationId xmlns:p14="http://schemas.microsoft.com/office/powerpoint/2010/main" val="175675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3E44-E9E6-43C6-8FDE-38DB9BA46879}"/>
              </a:ext>
            </a:extLst>
          </p:cNvPr>
          <p:cNvSpPr>
            <a:spLocks noGrp="1"/>
          </p:cNvSpPr>
          <p:nvPr>
            <p:ph type="title"/>
          </p:nvPr>
        </p:nvSpPr>
        <p:spPr>
          <a:xfrm>
            <a:off x="685019" y="284176"/>
            <a:ext cx="7772400" cy="1508760"/>
          </a:xfrm>
        </p:spPr>
        <p:txBody>
          <a:bodyPr>
            <a:normAutofit fontScale="90000"/>
          </a:bodyPr>
          <a:lstStyle/>
          <a:p>
            <a:r>
              <a:rPr lang="en-US" sz="4400" b="1" u="sng" cap="none" dirty="0">
                <a:latin typeface="Book Antiqua" panose="02040602050305030304" pitchFamily="18" charset="0"/>
              </a:rPr>
              <a:t>Serving God in Our Speech</a:t>
            </a:r>
            <a:br>
              <a:rPr lang="en-US" cap="none" dirty="0">
                <a:latin typeface="Book Antiqua" panose="02040602050305030304" pitchFamily="18" charset="0"/>
              </a:rPr>
            </a:br>
            <a:br>
              <a:rPr lang="en-US" cap="none" dirty="0">
                <a:latin typeface="Book Antiqua" panose="02040602050305030304" pitchFamily="18" charset="0"/>
              </a:rPr>
            </a:br>
            <a:r>
              <a:rPr lang="en-US" i="1" cap="none" dirty="0">
                <a:latin typeface="Book Antiqua" panose="02040602050305030304" pitchFamily="18" charset="0"/>
              </a:rPr>
              <a:t>Teaching</a:t>
            </a:r>
          </a:p>
        </p:txBody>
      </p:sp>
      <p:sp>
        <p:nvSpPr>
          <p:cNvPr id="3" name="Content Placeholder 2">
            <a:extLst>
              <a:ext uri="{FF2B5EF4-FFF2-40B4-BE49-F238E27FC236}">
                <a16:creationId xmlns:a16="http://schemas.microsoft.com/office/drawing/2014/main" id="{8CA3CAA0-AB1D-473B-8EA5-19864DD82559}"/>
              </a:ext>
            </a:extLst>
          </p:cNvPr>
          <p:cNvSpPr>
            <a:spLocks noGrp="1"/>
          </p:cNvSpPr>
          <p:nvPr>
            <p:ph idx="1"/>
          </p:nvPr>
        </p:nvSpPr>
        <p:spPr>
          <a:xfrm>
            <a:off x="0" y="2011680"/>
            <a:ext cx="8961119" cy="4846320"/>
          </a:xfrm>
        </p:spPr>
        <p:txBody>
          <a:bodyPr>
            <a:normAutofit/>
          </a:bodyPr>
          <a:lstStyle/>
          <a:p>
            <a:pPr marL="685800" lvl="1" indent="-457200"/>
            <a:r>
              <a:rPr lang="en-US" sz="2400" dirty="0"/>
              <a:t>“And Jesus came and said to them, "All authority in heaven and on earth has been given to me.  </a:t>
            </a:r>
            <a:r>
              <a:rPr lang="en-US" sz="2400" b="1" baseline="30000" dirty="0"/>
              <a:t>19</a:t>
            </a:r>
            <a:r>
              <a:rPr lang="en-US" sz="2400" dirty="0"/>
              <a:t>Go therefore and make disciples of all nations, baptizing them in the name of the Father and of the Son and of the Holy Spirit, </a:t>
            </a:r>
            <a:r>
              <a:rPr lang="en-US" sz="2400" b="1" baseline="30000" dirty="0"/>
              <a:t>0</a:t>
            </a:r>
            <a:r>
              <a:rPr lang="en-US" sz="2400" dirty="0"/>
              <a:t>teaching them to observe all that I have commanded you. And behold, I am with you always, to the end of the age."  (Matthew 28:18-20, ESV)</a:t>
            </a:r>
          </a:p>
        </p:txBody>
      </p:sp>
    </p:spTree>
    <p:extLst>
      <p:ext uri="{BB962C8B-B14F-4D97-AF65-F5344CB8AC3E}">
        <p14:creationId xmlns:p14="http://schemas.microsoft.com/office/powerpoint/2010/main" val="296275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233</TotalTime>
  <Words>873</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Book Antiqua</vt:lpstr>
      <vt:lpstr>Corbel</vt:lpstr>
      <vt:lpstr>Wingdings</vt:lpstr>
      <vt:lpstr>Banded</vt:lpstr>
      <vt:lpstr>PowerPoint Presentation</vt:lpstr>
      <vt:lpstr>Psalm 19:14</vt:lpstr>
      <vt:lpstr>Serving God in  Our Speech</vt:lpstr>
      <vt:lpstr>Speech That Hinders Service  Irreverent Speech</vt:lpstr>
      <vt:lpstr>Speech That Hinders Service  Irreverent Speech</vt:lpstr>
      <vt:lpstr>Serving God in Our Speech  Thankfulness &amp; Gratitude</vt:lpstr>
      <vt:lpstr>Serving God in Our Speech  Encouragement</vt:lpstr>
      <vt:lpstr>Serving God in Our Speech  Truthfulness</vt:lpstr>
      <vt:lpstr>Serving God in Our Speech  Teaching</vt:lpstr>
      <vt:lpstr>Serving God in Our Speech  Praise</vt:lpstr>
      <vt:lpstr>Serving God in Our Speech  Praise (Psalm 146)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Holt</dc:creator>
  <cp:lastModifiedBy>Ben Holt</cp:lastModifiedBy>
  <cp:revision>12</cp:revision>
  <dcterms:created xsi:type="dcterms:W3CDTF">2017-07-23T17:43:37Z</dcterms:created>
  <dcterms:modified xsi:type="dcterms:W3CDTF">2017-07-23T21:37:03Z</dcterms:modified>
</cp:coreProperties>
</file>