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9947-151B-43BD-9176-D4B0047BDB33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36A1-CB55-4F9C-AEE6-D02ECE0C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02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9947-151B-43BD-9176-D4B0047BDB33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36A1-CB55-4F9C-AEE6-D02ECE0C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89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9947-151B-43BD-9176-D4B0047BDB33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36A1-CB55-4F9C-AEE6-D02ECE0C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7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9947-151B-43BD-9176-D4B0047BDB33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36A1-CB55-4F9C-AEE6-D02ECE0C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1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9947-151B-43BD-9176-D4B0047BDB33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36A1-CB55-4F9C-AEE6-D02ECE0C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8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9947-151B-43BD-9176-D4B0047BDB33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36A1-CB55-4F9C-AEE6-D02ECE0C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9947-151B-43BD-9176-D4B0047BDB33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36A1-CB55-4F9C-AEE6-D02ECE0C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2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9947-151B-43BD-9176-D4B0047BDB33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36A1-CB55-4F9C-AEE6-D02ECE0C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33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9947-151B-43BD-9176-D4B0047BDB33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36A1-CB55-4F9C-AEE6-D02ECE0C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6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9947-151B-43BD-9176-D4B0047BDB33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36A1-CB55-4F9C-AEE6-D02ECE0C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9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9947-151B-43BD-9176-D4B0047BDB33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F36A1-CB55-4F9C-AEE6-D02ECE0C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8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F9947-151B-43BD-9176-D4B0047BDB33}" type="datetimeFigureOut">
              <a:rPr lang="en-US" smtClean="0"/>
              <a:t>7/16/2017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F36A1-CB55-4F9C-AEE6-D02ECE0C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8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09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ADE5CA-A58D-4E60-B115-FD608461C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982" y="1"/>
            <a:ext cx="2156069" cy="12158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DFA85B-0D56-4AA7-BA0D-AA72B686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87" y="115745"/>
            <a:ext cx="8861714" cy="729382"/>
          </a:xfrm>
        </p:spPr>
        <p:txBody>
          <a:bodyPr/>
          <a:lstStyle/>
          <a:p>
            <a:r>
              <a:rPr lang="en-US" b="1" u="sng" dirty="0"/>
              <a:t>The Work of An Elder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51D12-4880-412D-9282-6619A235B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87" y="1066800"/>
            <a:ext cx="8861714" cy="5791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So what is our responsibility to the elders?</a:t>
            </a:r>
          </a:p>
          <a:p>
            <a:r>
              <a:rPr lang="en-US" dirty="0"/>
              <a:t>When they lead, we follow…</a:t>
            </a:r>
          </a:p>
          <a:p>
            <a:r>
              <a:rPr lang="en-US" dirty="0"/>
              <a:t>When they instruct, we listen…</a:t>
            </a:r>
          </a:p>
          <a:p>
            <a:r>
              <a:rPr lang="en-US" dirty="0"/>
              <a:t>When they make decisions, we support…</a:t>
            </a:r>
          </a:p>
          <a:p>
            <a:r>
              <a:rPr lang="en-US" dirty="0"/>
              <a:t>Whey they advise, we heed…</a:t>
            </a:r>
          </a:p>
          <a:p>
            <a:r>
              <a:rPr lang="en-US" dirty="0"/>
              <a:t>When they admonish or warn, we change…</a:t>
            </a:r>
          </a:p>
          <a:p>
            <a:r>
              <a:rPr lang="en-US" dirty="0"/>
              <a:t>When they correct, we submit…</a:t>
            </a:r>
          </a:p>
          <a:p>
            <a:r>
              <a:rPr lang="en-US" dirty="0"/>
              <a:t>When they motivate and assign, we work…</a:t>
            </a:r>
          </a:p>
        </p:txBody>
      </p:sp>
    </p:spTree>
    <p:extLst>
      <p:ext uri="{BB962C8B-B14F-4D97-AF65-F5344CB8AC3E}">
        <p14:creationId xmlns:p14="http://schemas.microsoft.com/office/powerpoint/2010/main" val="905932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A85B-0D56-4AA7-BA0D-AA72B686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87" y="115745"/>
            <a:ext cx="8861714" cy="729382"/>
          </a:xfrm>
        </p:spPr>
        <p:txBody>
          <a:bodyPr/>
          <a:lstStyle/>
          <a:p>
            <a:r>
              <a:rPr lang="en-US" b="1" u="sng" dirty="0"/>
              <a:t>The Qualifications of an Elder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51D12-4880-412D-9282-6619A235B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87" y="1066800"/>
            <a:ext cx="8861714" cy="57911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baseline="30000" dirty="0"/>
              <a:t>5</a:t>
            </a:r>
            <a:r>
              <a:rPr lang="en-US" dirty="0"/>
              <a:t> This is why I left you in Crete, so that you might put what remained into order, and appoint elders in every town as I directed you— </a:t>
            </a:r>
            <a:br>
              <a:rPr lang="en-US" dirty="0"/>
            </a:br>
            <a:r>
              <a:rPr lang="en-US" b="1" baseline="30000" dirty="0"/>
              <a:t>6</a:t>
            </a:r>
            <a:r>
              <a:rPr lang="en-US" dirty="0"/>
              <a:t>if anyone is above reproach, the husband of one wife, and his children are believers and not open to the charge of debauchery or insubordination. </a:t>
            </a:r>
            <a:br>
              <a:rPr lang="en-US" dirty="0"/>
            </a:br>
            <a:r>
              <a:rPr lang="en-US" b="1" baseline="30000" dirty="0"/>
              <a:t>7</a:t>
            </a:r>
            <a:r>
              <a:rPr lang="en-US" dirty="0"/>
              <a:t>For an overseer, as God's steward, must be above reproach. He must not be arrogant or quick-tempered or a drunkard or violent or greedy for gain, </a:t>
            </a:r>
            <a:br>
              <a:rPr lang="en-US" dirty="0"/>
            </a:br>
            <a:r>
              <a:rPr lang="en-US" b="1" baseline="30000" dirty="0"/>
              <a:t>8</a:t>
            </a:r>
            <a:r>
              <a:rPr lang="en-US" dirty="0"/>
              <a:t>but hospitable, a lover of good, self-controlled, upright, holy, and disciplined. </a:t>
            </a:r>
            <a:br>
              <a:rPr lang="en-US" dirty="0"/>
            </a:br>
            <a:r>
              <a:rPr lang="en-US" b="1" baseline="30000" dirty="0"/>
              <a:t>9</a:t>
            </a:r>
            <a:r>
              <a:rPr lang="en-US" dirty="0"/>
              <a:t>He must hold firm to the trustworthy word as taught, so that he may be able to give instruction in sound doctrine and also to rebuke those who contradict it. </a:t>
            </a:r>
          </a:p>
          <a:p>
            <a:pPr marL="0" indent="0" algn="r">
              <a:buNone/>
            </a:pPr>
            <a:r>
              <a:rPr lang="en-US" dirty="0"/>
              <a:t>- Titus 1:5-9, ESV</a:t>
            </a:r>
          </a:p>
        </p:txBody>
      </p:sp>
    </p:spTree>
    <p:extLst>
      <p:ext uri="{BB962C8B-B14F-4D97-AF65-F5344CB8AC3E}">
        <p14:creationId xmlns:p14="http://schemas.microsoft.com/office/powerpoint/2010/main" val="4133578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F7DAD-A0BE-4FF3-A762-CEB34B56B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039812"/>
          </a:xfrm>
        </p:spPr>
        <p:txBody>
          <a:bodyPr/>
          <a:lstStyle/>
          <a:p>
            <a:r>
              <a:rPr lang="en-US" dirty="0"/>
              <a:t>The Work of an Elder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D80AB-DD74-42E1-8302-86797325E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82518"/>
            <a:ext cx="4151671" cy="8754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Church of Christ at Medina</a:t>
            </a:r>
          </a:p>
          <a:p>
            <a:r>
              <a:rPr lang="en-US" dirty="0"/>
              <a:t>July 16</a:t>
            </a:r>
            <a:r>
              <a:rPr lang="en-US" baseline="30000" dirty="0"/>
              <a:t>th</a:t>
            </a:r>
            <a:r>
              <a:rPr lang="en-US" dirty="0"/>
              <a:t>, 2017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9E6DD4-C37C-4042-BB9B-94B624C98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602038"/>
            <a:ext cx="44196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71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FA85B-0D56-4AA7-BA0D-AA72B686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87" y="115745"/>
            <a:ext cx="8861714" cy="729382"/>
          </a:xfrm>
        </p:spPr>
        <p:txBody>
          <a:bodyPr/>
          <a:lstStyle/>
          <a:p>
            <a:r>
              <a:rPr lang="en-US" b="1" u="sng" dirty="0"/>
              <a:t>The role of an elder is not…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51D12-4880-412D-9282-6619A235B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87" y="1066800"/>
            <a:ext cx="8861714" cy="57911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Just making announcements.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Being a business manager.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A “position” only.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E81A2-5899-4004-8FA3-C1F25156C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610" y="1066800"/>
            <a:ext cx="2857500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A52644-C38C-4CF4-B7C8-F6EAE11A6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503" y="3236335"/>
            <a:ext cx="3762375" cy="2047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983978-515D-4892-BCA2-23720DF72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655" y="5029199"/>
            <a:ext cx="376042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25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23714B-DF86-480E-A5F7-9928BE933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436" y="0"/>
            <a:ext cx="2327564" cy="23275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DFA85B-0D56-4AA7-BA0D-AA72B686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87" y="115745"/>
            <a:ext cx="8861714" cy="729382"/>
          </a:xfrm>
        </p:spPr>
        <p:txBody>
          <a:bodyPr/>
          <a:lstStyle/>
          <a:p>
            <a:r>
              <a:rPr lang="en-US" b="1" u="sng" dirty="0"/>
              <a:t>The Work of An Elder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51D12-4880-412D-9282-6619A235B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87" y="1066800"/>
            <a:ext cx="7794913" cy="57911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He maintains an exemplary character and conduct.</a:t>
            </a:r>
          </a:p>
          <a:p>
            <a:pPr lvl="1"/>
            <a:r>
              <a:rPr lang="en-US" dirty="0"/>
              <a:t>“</a:t>
            </a:r>
            <a:r>
              <a:rPr lang="en-US" b="1" i="1" u="sng" dirty="0"/>
              <a:t>Pay careful attention to yourselves </a:t>
            </a:r>
            <a:r>
              <a:rPr lang="en-US" dirty="0"/>
              <a:t>and to all the flock, in which the Holy Spirit has made you overseers, to care for the church of God, which he obtained with his own blood.”  (</a:t>
            </a:r>
            <a:r>
              <a:rPr lang="en-US" b="1" dirty="0"/>
              <a:t>Acts 20:28, ESV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Two Reasons: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/>
              <a:t>Becoming an elder does not exempt a man from temptation and sin.  (1 Timothy 5:17-20)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/>
              <a:t>Elders are to be examples for the flock to follow.</a:t>
            </a:r>
          </a:p>
          <a:p>
            <a:pPr marL="1717675" lvl="3" indent="-346075">
              <a:buFont typeface="Wingdings" panose="05000000000000000000" pitchFamily="2" charset="2"/>
              <a:buChar char="q"/>
            </a:pPr>
            <a:r>
              <a:rPr lang="en-US" dirty="0"/>
              <a:t>“So I exhort the elders among you, as a fellow elder and a witness of the sufferings of Christ, as well as a partaker in the glory that is going to be revealed: </a:t>
            </a:r>
            <a:r>
              <a:rPr lang="en-US" b="1" baseline="30000" dirty="0"/>
              <a:t>2</a:t>
            </a:r>
            <a:r>
              <a:rPr lang="en-US" dirty="0"/>
              <a:t>shepherd the flock of God that is among you, exercising oversight, not under compulsion, but willingly, as God would have you; not for shameful gain, but eagerly; </a:t>
            </a:r>
            <a:r>
              <a:rPr lang="en-US" b="1" baseline="30000" dirty="0"/>
              <a:t>3</a:t>
            </a:r>
            <a:r>
              <a:rPr lang="en-US" dirty="0"/>
              <a:t>not domineering over those in your charge, but being examples to the flock.”  (1 Peter 5:1-3, ESV)</a:t>
            </a:r>
          </a:p>
          <a:p>
            <a:pPr marL="1717675" lvl="3" indent="-346075">
              <a:buFont typeface="Wingdings" panose="05000000000000000000" pitchFamily="2" charset="2"/>
              <a:buChar char="q"/>
            </a:pPr>
            <a:r>
              <a:rPr lang="en-US" dirty="0"/>
              <a:t>Titus 2:7-8</a:t>
            </a:r>
          </a:p>
        </p:txBody>
      </p:sp>
    </p:spTree>
    <p:extLst>
      <p:ext uri="{BB962C8B-B14F-4D97-AF65-F5344CB8AC3E}">
        <p14:creationId xmlns:p14="http://schemas.microsoft.com/office/powerpoint/2010/main" val="9730925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053FC7-5D25-4807-B882-8FBC7AE70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925" y="0"/>
            <a:ext cx="2280299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DFA85B-0D56-4AA7-BA0D-AA72B686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87" y="115745"/>
            <a:ext cx="8861714" cy="729382"/>
          </a:xfrm>
        </p:spPr>
        <p:txBody>
          <a:bodyPr/>
          <a:lstStyle/>
          <a:p>
            <a:r>
              <a:rPr lang="en-US" b="1" u="sng" dirty="0"/>
              <a:t>The Work of An Elder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51D12-4880-412D-9282-6619A235B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87" y="1066800"/>
            <a:ext cx="7794913" cy="579119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He plans and directs.</a:t>
            </a:r>
          </a:p>
          <a:p>
            <a:pPr lvl="1"/>
            <a:r>
              <a:rPr lang="en-US" dirty="0"/>
              <a:t>In many ways, an elder’s responsibility is similar to a husband and father in a home.</a:t>
            </a:r>
          </a:p>
          <a:p>
            <a:pPr lvl="2"/>
            <a:r>
              <a:rPr lang="en-US" dirty="0"/>
              <a:t>“The saying is trustworthy: If anyone aspires to the office of overseer, he desires a noble task. </a:t>
            </a:r>
            <a:r>
              <a:rPr lang="en-US" b="1" baseline="30000" dirty="0"/>
              <a:t>2</a:t>
            </a:r>
            <a:r>
              <a:rPr lang="en-US" dirty="0"/>
              <a:t>Therefore an overseer must be above reproach, the husband of one wife, sober-minded, self-controlled, respectable, hospitable, able to teach, </a:t>
            </a:r>
            <a:r>
              <a:rPr lang="en-US" b="1" baseline="30000" dirty="0"/>
              <a:t>3</a:t>
            </a:r>
            <a:r>
              <a:rPr lang="en-US" dirty="0"/>
              <a:t>not a drunkard, not violent but gentle, not quarrelsome, not a lover of money. </a:t>
            </a:r>
            <a:r>
              <a:rPr lang="en-US" b="1" baseline="30000" dirty="0"/>
              <a:t>4</a:t>
            </a:r>
            <a:r>
              <a:rPr lang="en-US" dirty="0"/>
              <a:t>He must manage his own household well, with all dignity keeping his children submissive, </a:t>
            </a:r>
            <a:r>
              <a:rPr lang="en-US" b="1" baseline="30000" dirty="0"/>
              <a:t>5</a:t>
            </a:r>
            <a:r>
              <a:rPr lang="en-US" dirty="0"/>
              <a:t>for if someone does not know how to manage his own household, how will he care for God's church?”  (1 Timothy 3:1-5, ESV)</a:t>
            </a:r>
          </a:p>
          <a:p>
            <a:pPr lvl="1"/>
            <a:r>
              <a:rPr lang="en-US" dirty="0"/>
              <a:t>A father will guide his family in…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/>
              <a:t>…their physical life.</a:t>
            </a:r>
          </a:p>
          <a:p>
            <a:pPr lvl="3"/>
            <a:r>
              <a:rPr lang="en-US" dirty="0"/>
              <a:t>Where do they live?  Where do they spend their money and time?  Are they protected and provided for?</a:t>
            </a:r>
          </a:p>
          <a:p>
            <a:pPr marL="1371600" lvl="2" indent="-457200">
              <a:buFont typeface="+mj-lt"/>
              <a:buAutoNum type="alphaUcPeriod"/>
            </a:pPr>
            <a:r>
              <a:rPr lang="en-US" dirty="0"/>
              <a:t>…their spiritual life.</a:t>
            </a:r>
          </a:p>
          <a:p>
            <a:pPr lvl="3"/>
            <a:r>
              <a:rPr lang="en-US" dirty="0"/>
              <a:t>Is he teaching them God’s way?  Is he emphasizing the importance of worship and study?  Does he ensure the hobbies and activities do not interfere with the service of God?</a:t>
            </a:r>
          </a:p>
        </p:txBody>
      </p:sp>
    </p:spTree>
    <p:extLst>
      <p:ext uri="{BB962C8B-B14F-4D97-AF65-F5344CB8AC3E}">
        <p14:creationId xmlns:p14="http://schemas.microsoft.com/office/powerpoint/2010/main" val="26815480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ADE5CA-A58D-4E60-B115-FD608461C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4" y="1"/>
            <a:ext cx="2811847" cy="1585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DFA85B-0D56-4AA7-BA0D-AA72B686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87" y="115745"/>
            <a:ext cx="8861714" cy="729382"/>
          </a:xfrm>
        </p:spPr>
        <p:txBody>
          <a:bodyPr/>
          <a:lstStyle/>
          <a:p>
            <a:r>
              <a:rPr lang="en-US" b="1" u="sng" dirty="0"/>
              <a:t>The Work of An Elder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51D12-4880-412D-9282-6619A235B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87" y="1066800"/>
            <a:ext cx="8861714" cy="579119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He plans and directs.</a:t>
            </a:r>
          </a:p>
          <a:p>
            <a:pPr lvl="1"/>
            <a:r>
              <a:rPr lang="en-US" dirty="0"/>
              <a:t>The elders are to shepherd and have oversight.</a:t>
            </a:r>
          </a:p>
          <a:p>
            <a:pPr lvl="1"/>
            <a:r>
              <a:rPr lang="en-US" dirty="0"/>
              <a:t>This means that they must make the right decisions to guide and protect the flock of God whom they oversee.  A large portion of the work of the elder is to plan, organize, coordinate and watch.</a:t>
            </a:r>
          </a:p>
          <a:p>
            <a:pPr lvl="1"/>
            <a:r>
              <a:rPr lang="en-US" dirty="0"/>
              <a:t>Elders lead in the formulation of common goals.</a:t>
            </a:r>
          </a:p>
          <a:p>
            <a:pPr lvl="2"/>
            <a:r>
              <a:rPr lang="en-US" dirty="0"/>
              <a:t>Colossians 3:17 – “…do all in the name of the Lord.”</a:t>
            </a:r>
          </a:p>
          <a:p>
            <a:pPr lvl="2"/>
            <a:r>
              <a:rPr lang="en-US" dirty="0"/>
              <a:t>The elders must take this general command and put specific actions in motion to accomplish the goal.</a:t>
            </a:r>
          </a:p>
          <a:p>
            <a:pPr lvl="1"/>
            <a:r>
              <a:rPr lang="en-US" dirty="0"/>
              <a:t>Evangelism</a:t>
            </a:r>
          </a:p>
          <a:p>
            <a:pPr lvl="2"/>
            <a:r>
              <a:rPr lang="en-US" dirty="0"/>
              <a:t>Elders are to ensure we preach the gospel (Matthew 28:18-20).</a:t>
            </a:r>
          </a:p>
          <a:p>
            <a:pPr lvl="2"/>
            <a:r>
              <a:rPr lang="en-US" dirty="0"/>
              <a:t>This includes being able to teach themselves including refuting error.</a:t>
            </a:r>
          </a:p>
          <a:p>
            <a:pPr lvl="3"/>
            <a:r>
              <a:rPr lang="en-US" dirty="0"/>
              <a:t>Titus 1:9-11</a:t>
            </a:r>
          </a:p>
          <a:p>
            <a:pPr lvl="3"/>
            <a:r>
              <a:rPr lang="en-US" dirty="0"/>
              <a:t>1 Timothy 5:17</a:t>
            </a:r>
          </a:p>
          <a:p>
            <a:pPr lvl="3"/>
            <a:r>
              <a:rPr lang="en-US" dirty="0"/>
              <a:t>Acts 20:28-32</a:t>
            </a:r>
          </a:p>
          <a:p>
            <a:pPr lvl="2"/>
            <a:r>
              <a:rPr lang="en-US" dirty="0"/>
              <a:t>How?  Making provisions for a local evangelist, selecting men to support in other places who preach the gospel, finding and supporting ways to preach the gospel in our area (booths at local events, singings, etc.)</a:t>
            </a:r>
          </a:p>
        </p:txBody>
      </p:sp>
    </p:spTree>
    <p:extLst>
      <p:ext uri="{BB962C8B-B14F-4D97-AF65-F5344CB8AC3E}">
        <p14:creationId xmlns:p14="http://schemas.microsoft.com/office/powerpoint/2010/main" val="1437218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ADE5CA-A58D-4E60-B115-FD608461C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4" y="1"/>
            <a:ext cx="2811847" cy="1585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DFA85B-0D56-4AA7-BA0D-AA72B686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87" y="115745"/>
            <a:ext cx="8861714" cy="729382"/>
          </a:xfrm>
        </p:spPr>
        <p:txBody>
          <a:bodyPr/>
          <a:lstStyle/>
          <a:p>
            <a:r>
              <a:rPr lang="en-US" b="1" u="sng" dirty="0"/>
              <a:t>The Work of An Elder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51D12-4880-412D-9282-6619A235B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87" y="1066800"/>
            <a:ext cx="8861714" cy="57911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He plans and directs.</a:t>
            </a:r>
          </a:p>
          <a:p>
            <a:pPr lvl="1"/>
            <a:r>
              <a:rPr lang="en-US" dirty="0"/>
              <a:t>Edification</a:t>
            </a:r>
          </a:p>
          <a:p>
            <a:pPr lvl="2"/>
            <a:r>
              <a:rPr lang="en-US" dirty="0"/>
              <a:t>They are responsible for building up of the local body.  (Acts 20:28, 1 Peter 5:1-2)</a:t>
            </a:r>
          </a:p>
          <a:p>
            <a:pPr lvl="2"/>
            <a:r>
              <a:rPr lang="en-US" dirty="0"/>
              <a:t>How?</a:t>
            </a:r>
          </a:p>
          <a:p>
            <a:pPr lvl="3"/>
            <a:r>
              <a:rPr lang="en-US" dirty="0"/>
              <a:t>Make plans and provisions for assembling.  (Time and Place)</a:t>
            </a:r>
          </a:p>
          <a:p>
            <a:pPr lvl="3"/>
            <a:r>
              <a:rPr lang="en-US" dirty="0"/>
              <a:t>Select the proper teaching programs designed to increase wisdom and knowledge of the local congregation.</a:t>
            </a:r>
          </a:p>
          <a:p>
            <a:pPr lvl="3"/>
            <a:r>
              <a:rPr lang="en-US" dirty="0"/>
              <a:t>Supply advice to the members.  (Hebrews 13:7, 17)</a:t>
            </a:r>
          </a:p>
          <a:p>
            <a:pPr lvl="3"/>
            <a:r>
              <a:rPr lang="en-US" dirty="0"/>
              <a:t>Admonish, warn, rebuke and correct.</a:t>
            </a:r>
          </a:p>
          <a:p>
            <a:pPr lvl="4"/>
            <a:r>
              <a:rPr lang="en-US" dirty="0"/>
              <a:t>1 Thessalonians 5:12-14</a:t>
            </a:r>
          </a:p>
          <a:p>
            <a:pPr lvl="4"/>
            <a:r>
              <a:rPr lang="en-US" dirty="0"/>
              <a:t>Ezekiel 3:16-21</a:t>
            </a:r>
          </a:p>
          <a:p>
            <a:pPr lvl="4"/>
            <a:r>
              <a:rPr lang="en-US" dirty="0"/>
              <a:t>Romans 16:17, 1 Corinthians 5:1-13, 2 Thess.3:14-15, etc.</a:t>
            </a:r>
          </a:p>
          <a:p>
            <a:pPr lvl="3"/>
            <a:r>
              <a:rPr lang="en-US" dirty="0"/>
              <a:t>Encourage, motivate and stir up.  (Hebrews 10:23-25)</a:t>
            </a:r>
          </a:p>
          <a:p>
            <a:pPr lvl="1"/>
            <a:r>
              <a:rPr lang="en-US" dirty="0"/>
              <a:t>Benevolence</a:t>
            </a:r>
          </a:p>
          <a:p>
            <a:pPr lvl="2"/>
            <a:r>
              <a:rPr lang="en-US" dirty="0"/>
              <a:t>The elders lead the group in the relief of saints, whether local or abroad.  (Acts 6, 1 Timothy 5:9, 2 Corinthians 8-9)</a:t>
            </a:r>
          </a:p>
        </p:txBody>
      </p:sp>
    </p:spTree>
    <p:extLst>
      <p:ext uri="{BB962C8B-B14F-4D97-AF65-F5344CB8AC3E}">
        <p14:creationId xmlns:p14="http://schemas.microsoft.com/office/powerpoint/2010/main" val="26386299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ADE5CA-A58D-4E60-B115-FD608461C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4" y="1"/>
            <a:ext cx="2811847" cy="1585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DFA85B-0D56-4AA7-BA0D-AA72B6869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87" y="115745"/>
            <a:ext cx="8861714" cy="729382"/>
          </a:xfrm>
        </p:spPr>
        <p:txBody>
          <a:bodyPr/>
          <a:lstStyle/>
          <a:p>
            <a:r>
              <a:rPr lang="en-US" b="1" u="sng" dirty="0"/>
              <a:t>The Work of An Elder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51D12-4880-412D-9282-6619A235B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887" y="1066800"/>
            <a:ext cx="8861714" cy="579119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He plans and directs.</a:t>
            </a:r>
          </a:p>
          <a:p>
            <a:pPr lvl="1"/>
            <a:r>
              <a:rPr lang="en-US" dirty="0"/>
              <a:t>Planning and directing also means that elders must call on others to help with the work.  So, they assign the work in order to…</a:t>
            </a:r>
          </a:p>
          <a:p>
            <a:pPr lvl="2"/>
            <a:r>
              <a:rPr lang="en-US" dirty="0"/>
              <a:t>…see that each member is doing what he can do best.</a:t>
            </a:r>
          </a:p>
          <a:p>
            <a:pPr lvl="2"/>
            <a:r>
              <a:rPr lang="en-US" dirty="0"/>
              <a:t>…see that individuals are working together.</a:t>
            </a:r>
          </a:p>
          <a:p>
            <a:pPr lvl="2"/>
            <a:r>
              <a:rPr lang="en-US" dirty="0"/>
              <a:t>…ensure that all is done for edification.  (1 Corinthians 14:26)</a:t>
            </a:r>
          </a:p>
          <a:p>
            <a:pPr lvl="2"/>
            <a:r>
              <a:rPr lang="en-US" dirty="0"/>
              <a:t>…be sure that all is done decently and in order.  (1 Corinthians 14:40)</a:t>
            </a:r>
          </a:p>
        </p:txBody>
      </p:sp>
    </p:spTree>
    <p:extLst>
      <p:ext uri="{BB962C8B-B14F-4D97-AF65-F5344CB8AC3E}">
        <p14:creationId xmlns:p14="http://schemas.microsoft.com/office/powerpoint/2010/main" val="2481817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904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PowerPoint Presentation</vt:lpstr>
      <vt:lpstr>The Qualifications of an Elder</vt:lpstr>
      <vt:lpstr>The Work of an Elder</vt:lpstr>
      <vt:lpstr>The role of an elder is not…</vt:lpstr>
      <vt:lpstr>The Work of An Elder</vt:lpstr>
      <vt:lpstr>The Work of An Elder</vt:lpstr>
      <vt:lpstr>The Work of An Elder</vt:lpstr>
      <vt:lpstr>The Work of An Elder</vt:lpstr>
      <vt:lpstr>The Work of An Elder</vt:lpstr>
      <vt:lpstr>The Work of An Elder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Holt</dc:creator>
  <cp:lastModifiedBy>Ben Holt</cp:lastModifiedBy>
  <cp:revision>14</cp:revision>
  <dcterms:created xsi:type="dcterms:W3CDTF">2017-07-16T04:32:59Z</dcterms:created>
  <dcterms:modified xsi:type="dcterms:W3CDTF">2017-07-16T13:52:54Z</dcterms:modified>
</cp:coreProperties>
</file>