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3" r:id="rId2"/>
    <p:sldId id="264" r:id="rId3"/>
    <p:sldId id="265" r:id="rId4"/>
    <p:sldId id="269" r:id="rId5"/>
    <p:sldId id="256" r:id="rId6"/>
    <p:sldId id="258" r:id="rId7"/>
    <p:sldId id="266" r:id="rId8"/>
    <p:sldId id="267" r:id="rId9"/>
    <p:sldId id="270" r:id="rId10"/>
    <p:sldId id="271" r:id="rId11"/>
    <p:sldId id="273" r:id="rId12"/>
    <p:sldId id="274" r:id="rId13"/>
    <p:sldId id="275" r:id="rId14"/>
    <p:sldId id="272" r:id="rId15"/>
    <p:sldId id="276" r:id="rId16"/>
    <p:sldId id="277" r:id="rId17"/>
    <p:sldId id="278" r:id="rId18"/>
    <p:sldId id="279" r:id="rId19"/>
    <p:sldId id="2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280" autoAdjust="0"/>
  </p:normalViewPr>
  <p:slideViewPr>
    <p:cSldViewPr snapToGrid="0">
      <p:cViewPr>
        <p:scale>
          <a:sx n="60" d="100"/>
          <a:sy n="60" d="100"/>
        </p:scale>
        <p:origin x="9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278283-69DC-4A29-B8E7-FEEE312599C9}"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75870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78283-69DC-4A29-B8E7-FEEE312599C9}"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391644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78283-69DC-4A29-B8E7-FEEE312599C9}"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382179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78283-69DC-4A29-B8E7-FEEE312599C9}"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0D7A0-32A7-4F63-BB75-DBB6E8FF718E}"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443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78283-69DC-4A29-B8E7-FEEE312599C9}"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747620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5278283-69DC-4A29-B8E7-FEEE312599C9}"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420850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5278283-69DC-4A29-B8E7-FEEE312599C9}"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23627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78283-69DC-4A29-B8E7-FEEE312599C9}"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139029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78283-69DC-4A29-B8E7-FEEE312599C9}"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247961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78283-69DC-4A29-B8E7-FEEE312599C9}"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331352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278283-69DC-4A29-B8E7-FEEE312599C9}"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398840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78283-69DC-4A29-B8E7-FEEE312599C9}"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141412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78283-69DC-4A29-B8E7-FEEE312599C9}" type="datetimeFigureOut">
              <a:rPr lang="en-US" smtClean="0"/>
              <a:t>7/1/2017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288984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78283-69DC-4A29-B8E7-FEEE312599C9}"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91947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78283-69DC-4A29-B8E7-FEEE312599C9}" type="datetimeFigureOut">
              <a:rPr lang="en-US" smtClean="0"/>
              <a:t>7/1/2017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54624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78283-69DC-4A29-B8E7-FEEE312599C9}"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186265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78283-69DC-4A29-B8E7-FEEE312599C9}"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0D7A0-32A7-4F63-BB75-DBB6E8FF718E}" type="slidenum">
              <a:rPr lang="en-US" smtClean="0"/>
              <a:t>‹#›</a:t>
            </a:fld>
            <a:endParaRPr lang="en-US"/>
          </a:p>
        </p:txBody>
      </p:sp>
    </p:spTree>
    <p:extLst>
      <p:ext uri="{BB962C8B-B14F-4D97-AF65-F5344CB8AC3E}">
        <p14:creationId xmlns:p14="http://schemas.microsoft.com/office/powerpoint/2010/main" val="370179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5278283-69DC-4A29-B8E7-FEEE312599C9}" type="datetimeFigureOut">
              <a:rPr lang="en-US" smtClean="0"/>
              <a:t>7/1/2017</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220D7A0-32A7-4F63-BB75-DBB6E8FF718E}" type="slidenum">
              <a:rPr lang="en-US" smtClean="0"/>
              <a:t>‹#›</a:t>
            </a:fld>
            <a:endParaRPr lang="en-US"/>
          </a:p>
        </p:txBody>
      </p:sp>
    </p:spTree>
    <p:extLst>
      <p:ext uri="{BB962C8B-B14F-4D97-AF65-F5344CB8AC3E}">
        <p14:creationId xmlns:p14="http://schemas.microsoft.com/office/powerpoint/2010/main" val="300985152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60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290946" y="1136076"/>
            <a:ext cx="8564296" cy="1976091"/>
          </a:xfrm>
        </p:spPr>
        <p:txBody>
          <a:bodyPr>
            <a:normAutofit fontScale="92500" lnSpcReduction="10000"/>
          </a:bodyPr>
          <a:lstStyle/>
          <a:p>
            <a:pPr marL="457200" indent="-457200">
              <a:buFont typeface="+mj-lt"/>
              <a:buAutoNum type="arabicPeriod"/>
            </a:pPr>
            <a:r>
              <a:rPr lang="en-US" sz="3200" b="1" i="1" dirty="0">
                <a:solidFill>
                  <a:srgbClr val="FFFF00"/>
                </a:solidFill>
                <a:cs typeface="Calibri" panose="020F0502020204030204" pitchFamily="34" charset="0"/>
              </a:rPr>
              <a:t>Glorify God</a:t>
            </a:r>
          </a:p>
          <a:p>
            <a:pPr marL="914400" lvl="1" indent="-457200">
              <a:buFont typeface="+mj-lt"/>
              <a:buAutoNum type="alphaUcPeriod"/>
            </a:pPr>
            <a:r>
              <a:rPr lang="en-US" sz="2800" b="1" u="sng" dirty="0">
                <a:latin typeface="Calibri" panose="020F0502020204030204" pitchFamily="34" charset="0"/>
                <a:cs typeface="Calibri" panose="020F0502020204030204" pitchFamily="34" charset="0"/>
              </a:rPr>
              <a:t>Worship</a:t>
            </a:r>
          </a:p>
          <a:p>
            <a:pPr marL="1428750" lvl="2" indent="-514350">
              <a:buFont typeface="+mj-lt"/>
              <a:buAutoNum type="arabicPeriod"/>
            </a:pPr>
            <a:r>
              <a:rPr lang="en-US" sz="2600" b="1" u="sng" dirty="0">
                <a:latin typeface="Calibri" panose="020F0502020204030204" pitchFamily="34" charset="0"/>
                <a:cs typeface="Calibri" panose="020F0502020204030204" pitchFamily="34" charset="0"/>
              </a:rPr>
              <a:t>Worship is only given to one who is worthy or deserving of praise and service.</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Image result for Psalm 99">
            <a:extLst>
              <a:ext uri="{FF2B5EF4-FFF2-40B4-BE49-F238E27FC236}">
                <a16:creationId xmlns:a16="http://schemas.microsoft.com/office/drawing/2014/main" id="{9041ACB7-F817-4C47-8D65-E415B367E5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1165" y="3292279"/>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B261B6A-6635-45E9-8C6B-BCE243778D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3094" y="3292279"/>
            <a:ext cx="4282173" cy="3200400"/>
          </a:xfrm>
          <a:prstGeom prst="rect">
            <a:avLst/>
          </a:prstGeom>
        </p:spPr>
      </p:pic>
    </p:spTree>
    <p:extLst>
      <p:ext uri="{BB962C8B-B14F-4D97-AF65-F5344CB8AC3E}">
        <p14:creationId xmlns:p14="http://schemas.microsoft.com/office/powerpoint/2010/main" val="31390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par>
                          <p:cTn id="14" fill="hold">
                            <p:stCondLst>
                              <p:cond delay="500"/>
                            </p:stCondLst>
                            <p:childTnLst>
                              <p:par>
                                <p:cTn id="15" presetID="42" presetClass="entr" presetSubtype="0" fill="hold" nodeType="afterEffect">
                                  <p:stCondLst>
                                    <p:cond delay="150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1" y="1136076"/>
            <a:ext cx="9144000" cy="5721924"/>
          </a:xfrm>
        </p:spPr>
        <p:txBody>
          <a:bodyPr>
            <a:normAutofit/>
          </a:bodyPr>
          <a:lstStyle/>
          <a:p>
            <a:pPr marL="457200" indent="-457200">
              <a:buFont typeface="+mj-lt"/>
              <a:buAutoNum type="arabicPeriod"/>
            </a:pPr>
            <a:r>
              <a:rPr lang="en-US" sz="3200" b="1" i="1" dirty="0">
                <a:solidFill>
                  <a:srgbClr val="FFFF00"/>
                </a:solidFill>
                <a:cs typeface="Calibri" panose="020F0502020204030204" pitchFamily="34" charset="0"/>
              </a:rPr>
              <a:t>Glorify God</a:t>
            </a:r>
          </a:p>
          <a:p>
            <a:pPr marL="914400" lvl="1" indent="-457200">
              <a:buFont typeface="+mj-lt"/>
              <a:buAutoNum type="alphaUcPeriod"/>
            </a:pPr>
            <a:r>
              <a:rPr lang="en-US" sz="2800" b="1" u="sng" dirty="0">
                <a:latin typeface="Calibri" panose="020F0502020204030204" pitchFamily="34" charset="0"/>
                <a:cs typeface="Calibri" panose="020F0502020204030204" pitchFamily="34" charset="0"/>
              </a:rPr>
              <a:t>Worship</a:t>
            </a:r>
          </a:p>
          <a:p>
            <a:pPr marL="1428750" lvl="2" indent="-514350">
              <a:buFont typeface="+mj-lt"/>
              <a:buAutoNum type="arabicPeriod"/>
            </a:pPr>
            <a:r>
              <a:rPr lang="en-US" sz="2600" dirty="0">
                <a:latin typeface="Calibri" panose="020F0502020204030204" pitchFamily="34" charset="0"/>
                <a:cs typeface="Calibri" panose="020F0502020204030204" pitchFamily="34" charset="0"/>
              </a:rPr>
              <a:t>Worship is only given to one who is worthy or deserving of praise and service.</a:t>
            </a:r>
          </a:p>
          <a:p>
            <a:pPr marL="1428750" lvl="2" indent="-514350">
              <a:buFont typeface="+mj-lt"/>
              <a:buAutoNum type="arabicPeriod"/>
            </a:pPr>
            <a:r>
              <a:rPr lang="en-US" sz="2600" dirty="0">
                <a:latin typeface="Calibri" panose="020F0502020204030204" pitchFamily="34" charset="0"/>
                <a:cs typeface="Calibri" panose="020F0502020204030204" pitchFamily="34" charset="0"/>
              </a:rPr>
              <a:t>God desires our worship!  (John 4:23)</a:t>
            </a:r>
          </a:p>
          <a:p>
            <a:pPr lvl="3"/>
            <a:r>
              <a:rPr lang="en-US" sz="2400" dirty="0">
                <a:latin typeface="Calibri" panose="020F0502020204030204" pitchFamily="34" charset="0"/>
                <a:cs typeface="Calibri" panose="020F0502020204030204" pitchFamily="34" charset="0"/>
              </a:rPr>
              <a:t>His desire for worship is seen in the early actions of the church.</a:t>
            </a:r>
          </a:p>
          <a:p>
            <a:pPr lvl="4" indent="-341313">
              <a:buFont typeface="Wingdings" panose="05000000000000000000" pitchFamily="2" charset="2"/>
              <a:buChar char="q"/>
            </a:pPr>
            <a:r>
              <a:rPr lang="en-US" sz="2200" dirty="0">
                <a:latin typeface="Calibri" panose="020F0502020204030204" pitchFamily="34" charset="0"/>
                <a:cs typeface="Calibri" panose="020F0502020204030204" pitchFamily="34" charset="0"/>
              </a:rPr>
              <a:t>Acts 2:42 – “And they devoted themselves to the apostles teaching and the fellowship, to the breaking of bread and prayers.”  (See also 2:46-47)</a:t>
            </a:r>
          </a:p>
          <a:p>
            <a:pPr lvl="4" indent="-341313">
              <a:buFont typeface="Wingdings" panose="05000000000000000000" pitchFamily="2" charset="2"/>
              <a:buChar char="q"/>
            </a:pPr>
            <a:r>
              <a:rPr lang="en-US" sz="2200" dirty="0">
                <a:latin typeface="Calibri" panose="020F0502020204030204" pitchFamily="34" charset="0"/>
                <a:cs typeface="Calibri" panose="020F0502020204030204" pitchFamily="34" charset="0"/>
              </a:rPr>
              <a:t>Acts 20:7, 1 Corinthians 16:2, Hebrews 10:24-25</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9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00"/>
                                        <p:tgtEl>
                                          <p:spTgt spid="5">
                                            <p:txEl>
                                              <p:pRg st="4" end="4"/>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wipe(down)">
                                      <p:cBhvr>
                                        <p:cTn id="15" dur="500"/>
                                        <p:tgtEl>
                                          <p:spTgt spid="5">
                                            <p:txEl>
                                              <p:pRg st="5" end="5"/>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wipe(down)">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1" y="1136076"/>
            <a:ext cx="9002447" cy="3018829"/>
          </a:xfrm>
        </p:spPr>
        <p:txBody>
          <a:bodyPr>
            <a:normAutofit fontScale="92500" lnSpcReduction="10000"/>
          </a:bodyPr>
          <a:lstStyle/>
          <a:p>
            <a:pPr marL="457200" indent="-457200">
              <a:buFont typeface="+mj-lt"/>
              <a:buAutoNum type="arabicPeriod"/>
            </a:pPr>
            <a:r>
              <a:rPr lang="en-US" sz="3200" b="1" i="1" dirty="0">
                <a:solidFill>
                  <a:srgbClr val="FFFF00"/>
                </a:solidFill>
                <a:cs typeface="Calibri" panose="020F0502020204030204" pitchFamily="34" charset="0"/>
              </a:rPr>
              <a:t>Glorify God</a:t>
            </a:r>
          </a:p>
          <a:p>
            <a:pPr marL="914400" lvl="1" indent="-457200">
              <a:buFont typeface="+mj-lt"/>
              <a:buAutoNum type="alphaUcPeriod"/>
            </a:pPr>
            <a:r>
              <a:rPr lang="en-US" sz="2800" b="1" u="sng" dirty="0">
                <a:latin typeface="Calibri" panose="020F0502020204030204" pitchFamily="34" charset="0"/>
                <a:cs typeface="Calibri" panose="020F0502020204030204" pitchFamily="34" charset="0"/>
              </a:rPr>
              <a:t>Worship</a:t>
            </a:r>
          </a:p>
          <a:p>
            <a:pPr marL="1428750" lvl="2" indent="-514350">
              <a:buFont typeface="+mj-lt"/>
              <a:buAutoNum type="arabicPeriod"/>
            </a:pPr>
            <a:r>
              <a:rPr lang="en-US" sz="2600" dirty="0">
                <a:latin typeface="Calibri" panose="020F0502020204030204" pitchFamily="34" charset="0"/>
                <a:cs typeface="Calibri" panose="020F0502020204030204" pitchFamily="34" charset="0"/>
              </a:rPr>
              <a:t>Worship is only given to one who is worthy or deserving of praise and service.</a:t>
            </a:r>
          </a:p>
          <a:p>
            <a:pPr marL="1428750" lvl="2" indent="-514350">
              <a:buFont typeface="+mj-lt"/>
              <a:buAutoNum type="arabicPeriod"/>
            </a:pPr>
            <a:r>
              <a:rPr lang="en-US" sz="2600" dirty="0">
                <a:latin typeface="Calibri" panose="020F0502020204030204" pitchFamily="34" charset="0"/>
                <a:cs typeface="Calibri" panose="020F0502020204030204" pitchFamily="34" charset="0"/>
              </a:rPr>
              <a:t>God desires our worship!  (John 4:23)</a:t>
            </a:r>
          </a:p>
          <a:p>
            <a:pPr marL="1428750" lvl="2" indent="-514350">
              <a:buFont typeface="+mj-lt"/>
              <a:buAutoNum type="arabicPeriod"/>
            </a:pPr>
            <a:r>
              <a:rPr lang="en-US" sz="2600" b="1" dirty="0">
                <a:solidFill>
                  <a:srgbClr val="FFFF00"/>
                </a:solidFill>
                <a:latin typeface="Calibri" panose="020F0502020204030204" pitchFamily="34" charset="0"/>
                <a:cs typeface="Calibri" panose="020F0502020204030204" pitchFamily="34" charset="0"/>
              </a:rPr>
              <a:t>What governs our worship?  How is it to be done?</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Image result for John 4:24">
            <a:extLst>
              <a:ext uri="{FF2B5EF4-FFF2-40B4-BE49-F238E27FC236}">
                <a16:creationId xmlns:a16="http://schemas.microsoft.com/office/drawing/2014/main" id="{06A4F9ED-E9F4-4E1C-B36F-385912C814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297" y="4502817"/>
            <a:ext cx="4553130" cy="22765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0013EC1-1AD4-424A-BD28-EB253D5DA839}"/>
              </a:ext>
            </a:extLst>
          </p:cNvPr>
          <p:cNvPicPr>
            <a:picLocks noChangeAspect="1"/>
          </p:cNvPicPr>
          <p:nvPr/>
        </p:nvPicPr>
        <p:blipFill>
          <a:blip r:embed="rId3"/>
          <a:stretch>
            <a:fillRect/>
          </a:stretch>
        </p:blipFill>
        <p:spPr>
          <a:xfrm>
            <a:off x="561473" y="1789868"/>
            <a:ext cx="8325853" cy="5090297"/>
          </a:xfrm>
          <a:prstGeom prst="rect">
            <a:avLst/>
          </a:prstGeom>
        </p:spPr>
      </p:pic>
    </p:spTree>
    <p:extLst>
      <p:ext uri="{BB962C8B-B14F-4D97-AF65-F5344CB8AC3E}">
        <p14:creationId xmlns:p14="http://schemas.microsoft.com/office/powerpoint/2010/main" val="127527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1" y="1136076"/>
            <a:ext cx="9144000" cy="5721924"/>
          </a:xfrm>
        </p:spPr>
        <p:txBody>
          <a:bodyPr>
            <a:normAutofit/>
          </a:bodyPr>
          <a:lstStyle/>
          <a:p>
            <a:pPr marL="457200" indent="-457200">
              <a:buFont typeface="+mj-lt"/>
              <a:buAutoNum type="arabicPeriod"/>
            </a:pPr>
            <a:r>
              <a:rPr lang="en-US" sz="3200" b="1" i="1" dirty="0">
                <a:solidFill>
                  <a:srgbClr val="FFFF00"/>
                </a:solidFill>
                <a:cs typeface="Calibri" panose="020F0502020204030204" pitchFamily="34" charset="0"/>
              </a:rPr>
              <a:t>Glorify God</a:t>
            </a:r>
          </a:p>
          <a:p>
            <a:pPr marL="914400" lvl="1" indent="-457200">
              <a:buFont typeface="+mj-lt"/>
              <a:buAutoNum type="alphaUcPeriod"/>
            </a:pPr>
            <a:r>
              <a:rPr lang="en-US" sz="2800" b="1" u="sng" dirty="0">
                <a:latin typeface="Calibri" panose="020F0502020204030204" pitchFamily="34" charset="0"/>
                <a:cs typeface="Calibri" panose="020F0502020204030204" pitchFamily="34" charset="0"/>
              </a:rPr>
              <a:t>Worship</a:t>
            </a:r>
          </a:p>
          <a:p>
            <a:pPr marL="1428750" lvl="2" indent="-514350">
              <a:buFont typeface="+mj-lt"/>
              <a:buAutoNum type="arabicPeriod"/>
            </a:pPr>
            <a:endParaRPr lang="en-US" sz="2200" dirty="0">
              <a:latin typeface="Calibri" panose="020F0502020204030204" pitchFamily="34" charset="0"/>
              <a:cs typeface="Calibri" panose="020F0502020204030204" pitchFamily="34" charset="0"/>
            </a:endParaRP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F1A0EC84-FD0B-425A-840F-FEB31F34E946}"/>
              </a:ext>
            </a:extLst>
          </p:cNvPr>
          <p:cNvGraphicFramePr>
            <a:graphicFrameLocks noGrp="1"/>
          </p:cNvGraphicFramePr>
          <p:nvPr>
            <p:extLst>
              <p:ext uri="{D42A27DB-BD31-4B8C-83A1-F6EECF244321}">
                <p14:modId xmlns:p14="http://schemas.microsoft.com/office/powerpoint/2010/main" val="890922167"/>
              </p:ext>
            </p:extLst>
          </p:nvPr>
        </p:nvGraphicFramePr>
        <p:xfrm>
          <a:off x="161836" y="2471821"/>
          <a:ext cx="8820330" cy="2804160"/>
        </p:xfrm>
        <a:graphic>
          <a:graphicData uri="http://schemas.openxmlformats.org/drawingml/2006/table">
            <a:tbl>
              <a:tblPr firstRow="1" bandRow="1">
                <a:tableStyleId>{5C22544A-7EE6-4342-B048-85BDC9FD1C3A}</a:tableStyleId>
              </a:tblPr>
              <a:tblGrid>
                <a:gridCol w="616913">
                  <a:extLst>
                    <a:ext uri="{9D8B030D-6E8A-4147-A177-3AD203B41FA5}">
                      <a16:colId xmlns:a16="http://schemas.microsoft.com/office/drawing/2014/main" val="2390540864"/>
                    </a:ext>
                  </a:extLst>
                </a:gridCol>
                <a:gridCol w="1946996">
                  <a:extLst>
                    <a:ext uri="{9D8B030D-6E8A-4147-A177-3AD203B41FA5}">
                      <a16:colId xmlns:a16="http://schemas.microsoft.com/office/drawing/2014/main" val="1054007931"/>
                    </a:ext>
                  </a:extLst>
                </a:gridCol>
                <a:gridCol w="1876926">
                  <a:extLst>
                    <a:ext uri="{9D8B030D-6E8A-4147-A177-3AD203B41FA5}">
                      <a16:colId xmlns:a16="http://schemas.microsoft.com/office/drawing/2014/main" val="4197889728"/>
                    </a:ext>
                  </a:extLst>
                </a:gridCol>
                <a:gridCol w="368968">
                  <a:extLst>
                    <a:ext uri="{9D8B030D-6E8A-4147-A177-3AD203B41FA5}">
                      <a16:colId xmlns:a16="http://schemas.microsoft.com/office/drawing/2014/main" val="1701153014"/>
                    </a:ext>
                  </a:extLst>
                </a:gridCol>
                <a:gridCol w="3080085">
                  <a:extLst>
                    <a:ext uri="{9D8B030D-6E8A-4147-A177-3AD203B41FA5}">
                      <a16:colId xmlns:a16="http://schemas.microsoft.com/office/drawing/2014/main" val="2484960800"/>
                    </a:ext>
                  </a:extLst>
                </a:gridCol>
                <a:gridCol w="930442">
                  <a:extLst>
                    <a:ext uri="{9D8B030D-6E8A-4147-A177-3AD203B41FA5}">
                      <a16:colId xmlns:a16="http://schemas.microsoft.com/office/drawing/2014/main" val="4130230475"/>
                    </a:ext>
                  </a:extLst>
                </a:gridCol>
              </a:tblGrid>
              <a:tr h="370840">
                <a:tc>
                  <a:txBody>
                    <a:bodyPr/>
                    <a:lstStyle/>
                    <a:p>
                      <a:endParaRPr lang="en-US" sz="2400" dirty="0">
                        <a:solidFill>
                          <a:schemeClr val="tx1"/>
                        </a:solidFill>
                        <a:latin typeface="Calibri" panose="020F0502020204030204" pitchFamily="34" charset="0"/>
                        <a:cs typeface="Calibri" panose="020F0502020204030204" pitchFamily="34" charset="0"/>
                      </a:endParaRPr>
                    </a:p>
                  </a:txBody>
                  <a:tcPr>
                    <a:noFill/>
                  </a:tcPr>
                </a:tc>
                <a:tc gridSpan="2">
                  <a:txBody>
                    <a:bodyPr/>
                    <a:lstStyle/>
                    <a:p>
                      <a:pPr algn="ctr"/>
                      <a:r>
                        <a:rPr lang="en-US" sz="2400" dirty="0">
                          <a:solidFill>
                            <a:schemeClr val="tx1"/>
                          </a:solidFill>
                          <a:latin typeface="Calibri" panose="020F0502020204030204" pitchFamily="34" charset="0"/>
                          <a:cs typeface="Calibri" panose="020F0502020204030204" pitchFamily="34" charset="0"/>
                        </a:rPr>
                        <a:t>Authorized?</a:t>
                      </a:r>
                    </a:p>
                  </a:txBody>
                  <a:tcPr>
                    <a:lnR w="12700" cap="flat" cmpd="sng" algn="ctr">
                      <a:solidFill>
                        <a:schemeClr val="tx1"/>
                      </a:solidFill>
                      <a:prstDash val="solid"/>
                      <a:round/>
                      <a:headEnd type="none" w="med" len="med"/>
                      <a:tailEnd type="none" w="med" len="med"/>
                    </a:lnR>
                    <a:noFill/>
                  </a:tcPr>
                </a:tc>
                <a:tc hMerge="1">
                  <a:txBody>
                    <a:bodyPr/>
                    <a:lstStyle/>
                    <a:p>
                      <a:endParaRPr lang="en-US" sz="240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noFill/>
                  </a:tcPr>
                </a:tc>
                <a:tc rowSpan="6">
                  <a:txBody>
                    <a:bodyPr/>
                    <a:lstStyle/>
                    <a:p>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Authorized?</a:t>
                      </a:r>
                    </a:p>
                  </a:txBody>
                  <a:tcPr>
                    <a:lnL w="12700" cap="flat" cmpd="sng" algn="ctr">
                      <a:solidFill>
                        <a:schemeClr val="tx1"/>
                      </a:solidFill>
                      <a:prstDash val="solid"/>
                      <a:round/>
                      <a:headEnd type="none" w="med" len="med"/>
                      <a:tailEnd type="none" w="med" len="med"/>
                    </a:lnL>
                    <a:noFill/>
                  </a:tcPr>
                </a:tc>
                <a:tc>
                  <a:txBody>
                    <a:bodyPr/>
                    <a:lstStyle/>
                    <a:p>
                      <a:endParaRPr lang="en-US" sz="240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483262257"/>
                  </a:ext>
                </a:extLst>
              </a:tr>
              <a:tr h="370840">
                <a:tc>
                  <a:txBody>
                    <a:bodyPr/>
                    <a:lstStyle/>
                    <a:p>
                      <a:pPr algn="ctr"/>
                      <a:r>
                        <a:rPr lang="en-US" sz="2800" b="1" dirty="0">
                          <a:solidFill>
                            <a:srgbClr val="FFFF00"/>
                          </a:solidFill>
                          <a:latin typeface="Calibri" panose="020F0502020204030204" pitchFamily="34" charset="0"/>
                          <a:cs typeface="Calibri" panose="020F0502020204030204" pitchFamily="34" charset="0"/>
                        </a:rPr>
                        <a:t>√</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Pray</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Acts 2:42</a:t>
                      </a:r>
                    </a:p>
                  </a:txBody>
                  <a:tcPr>
                    <a:lnR w="12700" cap="flat" cmpd="sng" algn="ctr">
                      <a:solidFill>
                        <a:schemeClr val="tx1"/>
                      </a:solidFill>
                      <a:prstDash val="solid"/>
                      <a:round/>
                      <a:headEnd type="none" w="med" len="med"/>
                      <a:tailEnd type="none" w="med" len="med"/>
                    </a:lnR>
                    <a:noFill/>
                  </a:tcPr>
                </a:tc>
                <a:tc vMerge="1">
                  <a:txBody>
                    <a:bodyPr/>
                    <a:lstStyle/>
                    <a:p>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1"/>
                          </a:solidFill>
                          <a:latin typeface="Calibri" panose="020F0502020204030204" pitchFamily="34" charset="0"/>
                          <a:cs typeface="Calibri" panose="020F0502020204030204" pitchFamily="34" charset="0"/>
                        </a:rPr>
                        <a:t>Instrumental Music?</a:t>
                      </a:r>
                    </a:p>
                  </a:txBody>
                  <a:tcPr>
                    <a:lnL w="12700" cap="flat" cmpd="sng" algn="ctr">
                      <a:solidFill>
                        <a:schemeClr val="tx1"/>
                      </a:solidFill>
                      <a:prstDash val="solid"/>
                      <a:round/>
                      <a:headEnd type="none" w="med" len="med"/>
                      <a:tailEnd type="none" w="med" len="med"/>
                    </a:lnL>
                    <a:noFill/>
                  </a:tcPr>
                </a:tc>
                <a:tc>
                  <a:txBody>
                    <a:bodyPr/>
                    <a:lstStyle/>
                    <a:p>
                      <a:pPr algn="ctr"/>
                      <a:r>
                        <a:rPr lang="en-US" sz="2400" b="1" i="1" dirty="0">
                          <a:solidFill>
                            <a:srgbClr val="FFFF00"/>
                          </a:solidFill>
                          <a:latin typeface="Calibri" panose="020F0502020204030204" pitchFamily="34" charset="0"/>
                          <a:cs typeface="Calibri" panose="020F0502020204030204" pitchFamily="34" charset="0"/>
                        </a:rPr>
                        <a:t>No!</a:t>
                      </a:r>
                      <a:endParaRPr lang="en-US" sz="2800" b="1" i="1" dirty="0">
                        <a:solidFill>
                          <a:srgbClr val="FFFF00"/>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580198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Calibri" panose="020F0502020204030204" pitchFamily="34" charset="0"/>
                          <a:cs typeface="Calibri" panose="020F0502020204030204" pitchFamily="34" charset="0"/>
                        </a:rPr>
                        <a:t>√</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Preach</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Acts 20:7</a:t>
                      </a:r>
                    </a:p>
                  </a:txBody>
                  <a:tcPr>
                    <a:lnR w="12700" cap="flat" cmpd="sng" algn="ctr">
                      <a:solidFill>
                        <a:schemeClr val="tx1"/>
                      </a:solidFill>
                      <a:prstDash val="solid"/>
                      <a:round/>
                      <a:headEnd type="none" w="med" len="med"/>
                      <a:tailEnd type="none" w="med" len="med"/>
                    </a:lnR>
                    <a:noFill/>
                  </a:tcPr>
                </a:tc>
                <a:tc vMerge="1">
                  <a:txBody>
                    <a:bodyPr/>
                    <a:lstStyle/>
                    <a:p>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1"/>
                          </a:solidFill>
                          <a:latin typeface="Calibri" panose="020F0502020204030204" pitchFamily="34" charset="0"/>
                          <a:cs typeface="Calibri" panose="020F0502020204030204" pitchFamily="34" charset="0"/>
                        </a:rPr>
                        <a:t>Concerts?</a:t>
                      </a:r>
                    </a:p>
                  </a:txBody>
                  <a:tcPr>
                    <a:lnL w="12700" cap="flat" cmpd="sng" algn="ctr">
                      <a:solidFill>
                        <a:schemeClr val="tx1"/>
                      </a:solidFill>
                      <a:prstDash val="solid"/>
                      <a:round/>
                      <a:headEnd type="none" w="med" len="med"/>
                      <a:tailEnd type="none" w="med" len="med"/>
                    </a:lnL>
                    <a:noFill/>
                  </a:tcPr>
                </a:tc>
                <a:tc>
                  <a:txBody>
                    <a:bodyPr/>
                    <a:lstStyle/>
                    <a:p>
                      <a:pPr algn="ctr"/>
                      <a:r>
                        <a:rPr lang="en-US" sz="2400" b="1" i="1" dirty="0">
                          <a:solidFill>
                            <a:srgbClr val="FFFF00"/>
                          </a:solidFill>
                          <a:latin typeface="Calibri" panose="020F0502020204030204" pitchFamily="34" charset="0"/>
                          <a:cs typeface="Calibri" panose="020F0502020204030204" pitchFamily="34" charset="0"/>
                        </a:rPr>
                        <a:t>No!</a:t>
                      </a:r>
                      <a:endParaRPr lang="en-US" sz="24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42767247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Calibri" panose="020F0502020204030204" pitchFamily="34" charset="0"/>
                          <a:cs typeface="Calibri" panose="020F0502020204030204" pitchFamily="34" charset="0"/>
                        </a:rPr>
                        <a:t>√</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Give</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1 Cor. 16:1-2</a:t>
                      </a:r>
                    </a:p>
                  </a:txBody>
                  <a:tcPr>
                    <a:lnR w="12700" cap="flat" cmpd="sng" algn="ctr">
                      <a:solidFill>
                        <a:schemeClr val="tx1"/>
                      </a:solidFill>
                      <a:prstDash val="solid"/>
                      <a:round/>
                      <a:headEnd type="none" w="med" len="med"/>
                      <a:tailEnd type="none" w="med" len="med"/>
                    </a:lnR>
                    <a:noFill/>
                  </a:tcPr>
                </a:tc>
                <a:tc vMerge="1">
                  <a:txBody>
                    <a:bodyPr/>
                    <a:lstStyle/>
                    <a:p>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1"/>
                          </a:solidFill>
                          <a:latin typeface="Calibri" panose="020F0502020204030204" pitchFamily="34" charset="0"/>
                          <a:cs typeface="Calibri" panose="020F0502020204030204" pitchFamily="34" charset="0"/>
                        </a:rPr>
                        <a:t>Plays?</a:t>
                      </a:r>
                    </a:p>
                  </a:txBody>
                  <a:tcPr>
                    <a:lnL w="12700" cap="flat" cmpd="sng" algn="ctr">
                      <a:solidFill>
                        <a:schemeClr val="tx1"/>
                      </a:solidFill>
                      <a:prstDash val="solid"/>
                      <a:round/>
                      <a:headEnd type="none" w="med" len="med"/>
                      <a:tailEnd type="none" w="med" len="med"/>
                    </a:lnL>
                    <a:noFill/>
                  </a:tcPr>
                </a:tc>
                <a:tc>
                  <a:txBody>
                    <a:bodyPr/>
                    <a:lstStyle/>
                    <a:p>
                      <a:pPr algn="ctr"/>
                      <a:r>
                        <a:rPr lang="en-US" sz="2400" b="1" i="1" dirty="0">
                          <a:solidFill>
                            <a:srgbClr val="FFFF00"/>
                          </a:solidFill>
                          <a:latin typeface="Calibri" panose="020F0502020204030204" pitchFamily="34" charset="0"/>
                          <a:cs typeface="Calibri" panose="020F0502020204030204" pitchFamily="34" charset="0"/>
                        </a:rPr>
                        <a:t>No!</a:t>
                      </a:r>
                      <a:endParaRPr lang="en-US" sz="24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4329536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Calibri" panose="020F0502020204030204" pitchFamily="34" charset="0"/>
                          <a:cs typeface="Calibri" panose="020F0502020204030204" pitchFamily="34" charset="0"/>
                        </a:rPr>
                        <a:t>√</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Lord’s Supper</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Acts 20:7</a:t>
                      </a:r>
                    </a:p>
                  </a:txBody>
                  <a:tcPr>
                    <a:lnR w="12700" cap="flat" cmpd="sng" algn="ctr">
                      <a:solidFill>
                        <a:schemeClr val="tx1"/>
                      </a:solidFill>
                      <a:prstDash val="solid"/>
                      <a:round/>
                      <a:headEnd type="none" w="med" len="med"/>
                      <a:tailEnd type="none" w="med" len="med"/>
                    </a:lnR>
                    <a:noFill/>
                  </a:tcPr>
                </a:tc>
                <a:tc vMerge="1">
                  <a:txBody>
                    <a:bodyPr/>
                    <a:lstStyle/>
                    <a:p>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1"/>
                          </a:solidFill>
                          <a:latin typeface="Calibri" panose="020F0502020204030204" pitchFamily="34" charset="0"/>
                          <a:cs typeface="Calibri" panose="020F0502020204030204" pitchFamily="34" charset="0"/>
                        </a:rPr>
                        <a:t>Puppet Acts?</a:t>
                      </a:r>
                    </a:p>
                  </a:txBody>
                  <a:tcPr>
                    <a:lnL w="12700" cap="flat" cmpd="sng" algn="ctr">
                      <a:solidFill>
                        <a:schemeClr val="tx1"/>
                      </a:solidFill>
                      <a:prstDash val="solid"/>
                      <a:round/>
                      <a:headEnd type="none" w="med" len="med"/>
                      <a:tailEnd type="none" w="med" len="med"/>
                    </a:lnL>
                    <a:noFill/>
                  </a:tcPr>
                </a:tc>
                <a:tc>
                  <a:txBody>
                    <a:bodyPr/>
                    <a:lstStyle/>
                    <a:p>
                      <a:pPr algn="ctr"/>
                      <a:r>
                        <a:rPr lang="en-US" sz="2400" b="1" i="1" dirty="0">
                          <a:solidFill>
                            <a:srgbClr val="FFFF00"/>
                          </a:solidFill>
                          <a:latin typeface="Calibri" panose="020F0502020204030204" pitchFamily="34" charset="0"/>
                          <a:cs typeface="Calibri" panose="020F0502020204030204" pitchFamily="34" charset="0"/>
                        </a:rPr>
                        <a:t>No!</a:t>
                      </a:r>
                      <a:endParaRPr lang="en-US" sz="24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670583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Calibri" panose="020F0502020204030204" pitchFamily="34" charset="0"/>
                          <a:cs typeface="Calibri" panose="020F0502020204030204" pitchFamily="34" charset="0"/>
                        </a:rPr>
                        <a:t>√</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Sing</a:t>
                      </a:r>
                    </a:p>
                  </a:txBody>
                  <a:tcPr>
                    <a:noFill/>
                  </a:tcPr>
                </a:tc>
                <a:tc>
                  <a:txBody>
                    <a:bodyPr/>
                    <a:lstStyle/>
                    <a:p>
                      <a:r>
                        <a:rPr lang="en-US" sz="2400" dirty="0">
                          <a:solidFill>
                            <a:schemeClr val="tx1"/>
                          </a:solidFill>
                          <a:latin typeface="Calibri" panose="020F0502020204030204" pitchFamily="34" charset="0"/>
                          <a:cs typeface="Calibri" panose="020F0502020204030204" pitchFamily="34" charset="0"/>
                        </a:rPr>
                        <a:t>Col. 3:16</a:t>
                      </a:r>
                    </a:p>
                  </a:txBody>
                  <a:tcPr>
                    <a:lnR w="12700" cap="flat" cmpd="sng" algn="ctr">
                      <a:solidFill>
                        <a:schemeClr val="tx1"/>
                      </a:solidFill>
                      <a:prstDash val="solid"/>
                      <a:round/>
                      <a:headEnd type="none" w="med" len="med"/>
                      <a:tailEnd type="none" w="med" len="med"/>
                    </a:lnR>
                    <a:noFill/>
                  </a:tcPr>
                </a:tc>
                <a:tc vMerge="1">
                  <a:txBody>
                    <a:bodyPr/>
                    <a:lstStyle/>
                    <a:p>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Calibri" panose="020F0502020204030204" pitchFamily="34" charset="0"/>
                          <a:cs typeface="Calibri" panose="020F0502020204030204" pitchFamily="34" charset="0"/>
                        </a:rPr>
                        <a:t>Movies?</a:t>
                      </a:r>
                    </a:p>
                  </a:txBody>
                  <a:tcPr>
                    <a:lnL w="12700" cap="flat" cmpd="sng" algn="ctr">
                      <a:solidFill>
                        <a:schemeClr val="tx1"/>
                      </a:solidFill>
                      <a:prstDash val="solid"/>
                      <a:round/>
                      <a:headEnd type="none" w="med" len="med"/>
                      <a:tailEnd type="none" w="med" len="med"/>
                    </a:lnL>
                    <a:noFill/>
                  </a:tcPr>
                </a:tc>
                <a:tc>
                  <a:txBody>
                    <a:bodyPr/>
                    <a:lstStyle/>
                    <a:p>
                      <a:pPr algn="ctr"/>
                      <a:r>
                        <a:rPr lang="en-US" sz="2400" b="1" i="1" dirty="0">
                          <a:solidFill>
                            <a:srgbClr val="FFFF00"/>
                          </a:solidFill>
                          <a:latin typeface="Calibri" panose="020F0502020204030204" pitchFamily="34" charset="0"/>
                          <a:cs typeface="Calibri" panose="020F0502020204030204" pitchFamily="34" charset="0"/>
                        </a:rPr>
                        <a:t>No!</a:t>
                      </a:r>
                      <a:endParaRPr lang="en-US" sz="24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880302674"/>
                  </a:ext>
                </a:extLst>
              </a:tr>
            </a:tbl>
          </a:graphicData>
        </a:graphic>
      </p:graphicFrame>
    </p:spTree>
    <p:extLst>
      <p:ext uri="{BB962C8B-B14F-4D97-AF65-F5344CB8AC3E}">
        <p14:creationId xmlns:p14="http://schemas.microsoft.com/office/powerpoint/2010/main" val="71375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0" y="1136076"/>
            <a:ext cx="5021179" cy="5721924"/>
          </a:xfrm>
        </p:spPr>
        <p:txBody>
          <a:bodyPr>
            <a:normAutofit fontScale="92500" lnSpcReduction="10000"/>
          </a:bodyPr>
          <a:lstStyle/>
          <a:p>
            <a:pPr marL="457200" indent="-457200">
              <a:buFont typeface="+mj-lt"/>
              <a:buAutoNum type="arabicPeriod"/>
            </a:pPr>
            <a:r>
              <a:rPr lang="en-US" sz="3200" b="1" i="1" dirty="0">
                <a:solidFill>
                  <a:srgbClr val="FFFF00"/>
                </a:solidFill>
                <a:cs typeface="Calibri" panose="020F0502020204030204" pitchFamily="34" charset="0"/>
              </a:rPr>
              <a:t>Glorify God</a:t>
            </a:r>
          </a:p>
          <a:p>
            <a:pPr marL="914400" lvl="1" indent="-457200">
              <a:buFont typeface="+mj-lt"/>
              <a:buAutoNum type="alphaUcPeriod"/>
            </a:pPr>
            <a:r>
              <a:rPr lang="en-US" sz="2800" b="1" u="sng" dirty="0">
                <a:latin typeface="Calibri" panose="020F0502020204030204" pitchFamily="34" charset="0"/>
                <a:cs typeface="Calibri" panose="020F0502020204030204" pitchFamily="34" charset="0"/>
              </a:rPr>
              <a:t>Worship</a:t>
            </a:r>
          </a:p>
          <a:p>
            <a:pPr marL="914400" lvl="1" indent="-457200">
              <a:buFont typeface="+mj-lt"/>
              <a:buAutoNum type="alphaUcPeriod"/>
            </a:pPr>
            <a:r>
              <a:rPr lang="en-US" sz="2800" b="1" u="sng" dirty="0">
                <a:latin typeface="Calibri" panose="020F0502020204030204" pitchFamily="34" charset="0"/>
                <a:cs typeface="Calibri" panose="020F0502020204030204" pitchFamily="34" charset="0"/>
              </a:rPr>
              <a:t>Evangelize</a:t>
            </a:r>
          </a:p>
          <a:p>
            <a:pPr marL="1371600" lvl="2" indent="-457200">
              <a:buFont typeface="+mj-lt"/>
              <a:buAutoNum type="alphaUcPeriod"/>
            </a:pPr>
            <a:r>
              <a:rPr lang="en-US" sz="2600" dirty="0">
                <a:latin typeface="Calibri" panose="020F0502020204030204" pitchFamily="34" charset="0"/>
                <a:cs typeface="Calibri" panose="020F0502020204030204" pitchFamily="34" charset="0"/>
              </a:rPr>
              <a:t>To Evangelize is to teach the good news of the gospel. </a:t>
            </a:r>
          </a:p>
          <a:p>
            <a:pPr lvl="3"/>
            <a:r>
              <a:rPr lang="en-US" sz="2400" dirty="0">
                <a:latin typeface="Calibri" panose="020F0502020204030204" pitchFamily="34" charset="0"/>
                <a:cs typeface="Calibri" panose="020F0502020204030204" pitchFamily="34" charset="0"/>
              </a:rPr>
              <a:t>Mark 16:15-16 </a:t>
            </a:r>
          </a:p>
          <a:p>
            <a:pPr marL="1371600" lvl="2" indent="-457200">
              <a:buFont typeface="+mj-lt"/>
              <a:buAutoNum type="alphaUcPeriod"/>
            </a:pPr>
            <a:r>
              <a:rPr lang="en-US" sz="2600" dirty="0">
                <a:latin typeface="Calibri" panose="020F0502020204030204" pitchFamily="34" charset="0"/>
                <a:cs typeface="Calibri" panose="020F0502020204030204" pitchFamily="34" charset="0"/>
              </a:rPr>
              <a:t>We glorify God when we tell others of His…</a:t>
            </a:r>
          </a:p>
          <a:p>
            <a:pPr lvl="3"/>
            <a:r>
              <a:rPr lang="en-US" sz="2400" dirty="0">
                <a:ln w="0"/>
                <a:solidFill>
                  <a:srgbClr val="FFFF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Love</a:t>
            </a:r>
          </a:p>
          <a:p>
            <a:pPr lvl="3"/>
            <a:r>
              <a:rPr lang="en-US" sz="2400" dirty="0">
                <a:ln w="0"/>
                <a:solidFill>
                  <a:srgbClr val="FFFF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Mercy</a:t>
            </a:r>
          </a:p>
          <a:p>
            <a:pPr lvl="3"/>
            <a:r>
              <a:rPr lang="en-US" sz="2400" dirty="0">
                <a:ln w="0"/>
                <a:solidFill>
                  <a:srgbClr val="FFFF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Grace</a:t>
            </a:r>
          </a:p>
          <a:p>
            <a:pPr lvl="3"/>
            <a:r>
              <a:rPr lang="en-US" sz="2400" dirty="0">
                <a:ln w="0"/>
                <a:solidFill>
                  <a:srgbClr val="FFFF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Sacrifice</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5580E94-F7F9-45A5-A003-E4775EA5D116}"/>
              </a:ext>
            </a:extLst>
          </p:cNvPr>
          <p:cNvSpPr txBox="1"/>
          <p:nvPr/>
        </p:nvSpPr>
        <p:spPr>
          <a:xfrm>
            <a:off x="5229726" y="979166"/>
            <a:ext cx="3834063" cy="5647700"/>
          </a:xfrm>
          <a:prstGeom prst="rect">
            <a:avLst/>
          </a:prstGeom>
          <a:noFill/>
        </p:spPr>
        <p:txBody>
          <a:bodyPr wrap="square" rtlCol="0">
            <a:spAutoFit/>
          </a:bodyPr>
          <a:lstStyle/>
          <a:p>
            <a:r>
              <a:rPr lang="en-US" sz="1900" dirty="0"/>
              <a:t>“But God, being rich in mercy, because of the </a:t>
            </a:r>
            <a:r>
              <a:rPr lang="en-US" sz="1900" b="1" dirty="0">
                <a:solidFill>
                  <a:srgbClr val="FFFF00"/>
                </a:solidFill>
              </a:rPr>
              <a:t>great love </a:t>
            </a:r>
            <a:r>
              <a:rPr lang="en-US" sz="1900" dirty="0"/>
              <a:t>with which he loved us, </a:t>
            </a:r>
            <a:r>
              <a:rPr lang="en-US" sz="1900" b="1" baseline="30000" dirty="0"/>
              <a:t>5</a:t>
            </a:r>
            <a:r>
              <a:rPr lang="en-US" sz="1900" dirty="0"/>
              <a:t>even when we were dead in our trespasses, </a:t>
            </a:r>
            <a:r>
              <a:rPr lang="en-US" sz="1900" dirty="0">
                <a:solidFill>
                  <a:srgbClr val="FFFF00"/>
                </a:solidFill>
              </a:rPr>
              <a:t>made us alive together with Christ </a:t>
            </a:r>
            <a:r>
              <a:rPr lang="en-US" sz="1900" dirty="0"/>
              <a:t>— by </a:t>
            </a:r>
            <a:r>
              <a:rPr lang="en-US" sz="1900" dirty="0">
                <a:solidFill>
                  <a:srgbClr val="FFFF00"/>
                </a:solidFill>
              </a:rPr>
              <a:t>grace you have been saved</a:t>
            </a:r>
            <a:r>
              <a:rPr lang="en-US" sz="1900" dirty="0"/>
              <a:t>— </a:t>
            </a:r>
            <a:r>
              <a:rPr lang="en-US" sz="1900" b="1" baseline="30000" dirty="0"/>
              <a:t>6</a:t>
            </a:r>
            <a:r>
              <a:rPr lang="en-US" sz="1900" dirty="0"/>
              <a:t>and raised us up with him and seated us with him in the heavenly places in Christ Jesus, </a:t>
            </a:r>
            <a:r>
              <a:rPr lang="en-US" sz="1900" b="1" baseline="30000" dirty="0"/>
              <a:t>7</a:t>
            </a:r>
            <a:r>
              <a:rPr lang="en-US" sz="1900" dirty="0"/>
              <a:t>so that in the coming ages he might show the immeasurable riches of his grace in </a:t>
            </a:r>
            <a:r>
              <a:rPr lang="en-US" sz="1900" b="1" dirty="0">
                <a:solidFill>
                  <a:srgbClr val="FFFF00"/>
                </a:solidFill>
              </a:rPr>
              <a:t>kindness toward us in Christ Jesus</a:t>
            </a:r>
            <a:r>
              <a:rPr lang="en-US" sz="1900" dirty="0"/>
              <a:t>.  </a:t>
            </a:r>
            <a:r>
              <a:rPr lang="en-US" sz="1900" b="1" u="sng" baseline="30000" dirty="0"/>
              <a:t>8</a:t>
            </a:r>
            <a:r>
              <a:rPr lang="en-US" sz="1900" u="sng" dirty="0"/>
              <a:t>For by grace you have been saved through faith. </a:t>
            </a:r>
            <a:r>
              <a:rPr lang="en-US" sz="1900" dirty="0"/>
              <a:t>And this is not your own doing; it is </a:t>
            </a:r>
            <a:r>
              <a:rPr lang="en-US" sz="1900" b="1" dirty="0">
                <a:solidFill>
                  <a:srgbClr val="FFFF00"/>
                </a:solidFill>
              </a:rPr>
              <a:t>the gift of God</a:t>
            </a:r>
            <a:r>
              <a:rPr lang="en-US" sz="1900" dirty="0"/>
              <a:t>, </a:t>
            </a:r>
            <a:r>
              <a:rPr lang="en-US" sz="1900" b="1" baseline="30000" dirty="0"/>
              <a:t>9</a:t>
            </a:r>
            <a:r>
              <a:rPr lang="en-US" sz="1900" dirty="0"/>
              <a:t>not a result of works, so that no one may boast.”  </a:t>
            </a:r>
          </a:p>
          <a:p>
            <a:pPr algn="r"/>
            <a:r>
              <a:rPr lang="en-US" sz="1900" dirty="0"/>
              <a:t>- Ephesians 2:4-8, ESV</a:t>
            </a:r>
          </a:p>
        </p:txBody>
      </p:sp>
    </p:spTree>
    <p:extLst>
      <p:ext uri="{BB962C8B-B14F-4D97-AF65-F5344CB8AC3E}">
        <p14:creationId xmlns:p14="http://schemas.microsoft.com/office/powerpoint/2010/main" val="32883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wipe(down)">
                                      <p:cBhvr>
                                        <p:cTn id="15" dur="500"/>
                                        <p:tgtEl>
                                          <p:spTgt spid="5">
                                            <p:txEl>
                                              <p:pRg st="5" end="5"/>
                                            </p:txEl>
                                          </p:spTgt>
                                        </p:tgtEl>
                                      </p:cBhvr>
                                    </p:animEffect>
                                  </p:childTnLst>
                                </p:cTn>
                              </p:par>
                            </p:childTnLst>
                          </p:cTn>
                        </p:par>
                        <p:par>
                          <p:cTn id="16" fill="hold">
                            <p:stCondLst>
                              <p:cond delay="500"/>
                            </p:stCondLst>
                            <p:childTnLst>
                              <p:par>
                                <p:cTn id="17" presetID="22" presetClass="entr" presetSubtype="4" fill="hold" grpId="0" nodeType="afterEffect">
                                  <p:stCondLst>
                                    <p:cond delay="100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childTnLst>
                          </p:cTn>
                        </p:par>
                        <p:par>
                          <p:cTn id="20" fill="hold">
                            <p:stCondLst>
                              <p:cond delay="2000"/>
                            </p:stCondLst>
                            <p:childTnLst>
                              <p:par>
                                <p:cTn id="21" presetID="22" presetClass="entr" presetSubtype="4" fill="hold" grpId="0" nodeType="afterEffect">
                                  <p:stCondLst>
                                    <p:cond delay="100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wipe(down)">
                                      <p:cBhvr>
                                        <p:cTn id="23" dur="500"/>
                                        <p:tgtEl>
                                          <p:spTgt spid="5">
                                            <p:txEl>
                                              <p:pRg st="7" end="7"/>
                                            </p:txEl>
                                          </p:spTgt>
                                        </p:tgtEl>
                                      </p:cBhvr>
                                    </p:animEffect>
                                  </p:childTnLst>
                                </p:cTn>
                              </p:par>
                            </p:childTnLst>
                          </p:cTn>
                        </p:par>
                        <p:par>
                          <p:cTn id="24" fill="hold">
                            <p:stCondLst>
                              <p:cond delay="3500"/>
                            </p:stCondLst>
                            <p:childTnLst>
                              <p:par>
                                <p:cTn id="25" presetID="22" presetClass="entr" presetSubtype="4" fill="hold" grpId="0" nodeType="afterEffect">
                                  <p:stCondLst>
                                    <p:cond delay="100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down)">
                                      <p:cBhvr>
                                        <p:cTn id="27" dur="500"/>
                                        <p:tgtEl>
                                          <p:spTgt spid="5">
                                            <p:txEl>
                                              <p:pRg st="8" end="8"/>
                                            </p:txEl>
                                          </p:spTgt>
                                        </p:tgtEl>
                                      </p:cBhvr>
                                    </p:animEffect>
                                  </p:childTnLst>
                                </p:cTn>
                              </p:par>
                            </p:childTnLst>
                          </p:cTn>
                        </p:par>
                        <p:par>
                          <p:cTn id="28" fill="hold">
                            <p:stCondLst>
                              <p:cond delay="5000"/>
                            </p:stCondLst>
                            <p:childTnLst>
                              <p:par>
                                <p:cTn id="29" presetID="22" presetClass="entr" presetSubtype="4" fill="hold" grpId="0" nodeType="afterEffect">
                                  <p:stCondLst>
                                    <p:cond delay="100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wipe(down)">
                                      <p:cBhvr>
                                        <p:cTn id="31" dur="500"/>
                                        <p:tgtEl>
                                          <p:spTgt spid="5">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290945" y="1136076"/>
            <a:ext cx="8724717" cy="5721924"/>
          </a:xfrm>
        </p:spPr>
        <p:txBody>
          <a:bodyPr>
            <a:normAutofit fontScale="77500" lnSpcReduction="20000"/>
          </a:bodyPr>
          <a:lstStyle/>
          <a:p>
            <a:pPr marL="457200" indent="-457200">
              <a:buFont typeface="+mj-lt"/>
              <a:buAutoNum type="arabicPeriod"/>
            </a:pPr>
            <a:r>
              <a:rPr lang="en-US" sz="3200" b="1" i="1" dirty="0">
                <a:solidFill>
                  <a:srgbClr val="FFFF00"/>
                </a:solidFill>
                <a:cs typeface="Calibri" panose="020F0502020204030204" pitchFamily="34" charset="0"/>
              </a:rPr>
              <a:t>Glorify God</a:t>
            </a:r>
          </a:p>
          <a:p>
            <a:pPr marL="914400" lvl="1" indent="-457200">
              <a:buFont typeface="+mj-lt"/>
              <a:buAutoNum type="alphaUcPeriod"/>
            </a:pPr>
            <a:r>
              <a:rPr lang="en-US" sz="2800" dirty="0">
                <a:latin typeface="Calibri" panose="020F0502020204030204" pitchFamily="34" charset="0"/>
                <a:cs typeface="Calibri" panose="020F0502020204030204" pitchFamily="34" charset="0"/>
              </a:rPr>
              <a:t>Worship</a:t>
            </a:r>
          </a:p>
          <a:p>
            <a:pPr marL="914400" lvl="1" indent="-457200">
              <a:buFont typeface="+mj-lt"/>
              <a:buAutoNum type="alphaUcPeriod"/>
            </a:pPr>
            <a:r>
              <a:rPr lang="en-US" sz="2800" dirty="0">
                <a:latin typeface="Calibri" panose="020F0502020204030204" pitchFamily="34" charset="0"/>
                <a:cs typeface="Calibri" panose="020F0502020204030204" pitchFamily="34" charset="0"/>
              </a:rPr>
              <a:t>Evangelize</a:t>
            </a:r>
          </a:p>
          <a:p>
            <a:pPr marL="914400" lvl="1" indent="-457200">
              <a:buFont typeface="+mj-lt"/>
              <a:buAutoNum type="alphaUcPeriod"/>
            </a:pPr>
            <a:r>
              <a:rPr lang="en-US" sz="2800" b="1" dirty="0">
                <a:solidFill>
                  <a:srgbClr val="FFFF00"/>
                </a:solidFill>
                <a:latin typeface="Calibri" panose="020F0502020204030204" pitchFamily="34" charset="0"/>
                <a:cs typeface="Calibri" panose="020F0502020204030204" pitchFamily="34" charset="0"/>
              </a:rPr>
              <a:t>Benevolent</a:t>
            </a:r>
          </a:p>
          <a:p>
            <a:pPr marL="1250950" lvl="2" indent="-336550"/>
            <a:r>
              <a:rPr lang="en-US" sz="2800" dirty="0">
                <a:latin typeface="Calibri" panose="020F0502020204030204" pitchFamily="34" charset="0"/>
                <a:cs typeface="Calibri" panose="020F0502020204030204" pitchFamily="34" charset="0"/>
              </a:rPr>
              <a:t>This is being kind-hearted and well-meaning.  It is caring for the needs of others.</a:t>
            </a:r>
          </a:p>
          <a:p>
            <a:pPr marL="1250950" lvl="2" indent="-336550"/>
            <a:r>
              <a:rPr lang="en-US" sz="2800" dirty="0">
                <a:latin typeface="Calibri" panose="020F0502020204030204" pitchFamily="34" charset="0"/>
                <a:cs typeface="Calibri" panose="020F0502020204030204" pitchFamily="34" charset="0"/>
              </a:rPr>
              <a:t>It glorifies God because we are following the command of God.  (Matthew 22:34-40)</a:t>
            </a:r>
          </a:p>
          <a:p>
            <a:pPr marL="1250950" lvl="2" indent="-336550"/>
            <a:r>
              <a:rPr lang="en-US" sz="2800" dirty="0">
                <a:latin typeface="Calibri" panose="020F0502020204030204" pitchFamily="34" charset="0"/>
                <a:cs typeface="Calibri" panose="020F0502020204030204" pitchFamily="34" charset="0"/>
              </a:rPr>
              <a:t>Examples of Benevolence in the N.T. Church</a:t>
            </a:r>
          </a:p>
          <a:p>
            <a:pPr marL="1708150" lvl="3" indent="-336550"/>
            <a:r>
              <a:rPr lang="en-US" sz="2600" dirty="0">
                <a:latin typeface="Calibri" panose="020F0502020204030204" pitchFamily="34" charset="0"/>
                <a:cs typeface="Calibri" panose="020F0502020204030204" pitchFamily="34" charset="0"/>
              </a:rPr>
              <a:t>Early Church in Jerusalem (Acts 2:44-45, 6:1-6)</a:t>
            </a:r>
          </a:p>
          <a:p>
            <a:pPr marL="1708150" lvl="3" indent="-336550"/>
            <a:r>
              <a:rPr lang="en-US" sz="2600" dirty="0">
                <a:latin typeface="Calibri" panose="020F0502020204030204" pitchFamily="34" charset="0"/>
                <a:cs typeface="Calibri" panose="020F0502020204030204" pitchFamily="34" charset="0"/>
              </a:rPr>
              <a:t>Churches in Antioch, Macedonia and Achaia (Acts 11:27-30, Romans 15:24-26, 1 Corinthians 8-9)</a:t>
            </a:r>
          </a:p>
          <a:p>
            <a:pPr marL="1250950" lvl="2" indent="-336550"/>
            <a:r>
              <a:rPr lang="en-US" sz="2800" dirty="0">
                <a:latin typeface="Calibri" panose="020F0502020204030204" pitchFamily="34" charset="0"/>
                <a:cs typeface="Calibri" panose="020F0502020204030204" pitchFamily="34" charset="0"/>
              </a:rPr>
              <a:t>What governs our benevolent activities?   The same word of God that governs our worship and the gospel we preach.</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071E62C-6CC2-4A05-B68B-B83622294844}"/>
              </a:ext>
            </a:extLst>
          </p:cNvPr>
          <p:cNvPicPr>
            <a:picLocks noChangeAspect="1"/>
          </p:cNvPicPr>
          <p:nvPr/>
        </p:nvPicPr>
        <p:blipFill>
          <a:blip r:embed="rId2"/>
          <a:stretch>
            <a:fillRect/>
          </a:stretch>
        </p:blipFill>
        <p:spPr>
          <a:xfrm>
            <a:off x="4653303" y="955964"/>
            <a:ext cx="4066526" cy="1619137"/>
          </a:xfrm>
          <a:prstGeom prst="rect">
            <a:avLst/>
          </a:prstGeom>
        </p:spPr>
      </p:pic>
    </p:spTree>
    <p:extLst>
      <p:ext uri="{BB962C8B-B14F-4D97-AF65-F5344CB8AC3E}">
        <p14:creationId xmlns:p14="http://schemas.microsoft.com/office/powerpoint/2010/main" val="330977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down)">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down)">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down)">
                                      <p:cBhvr>
                                        <p:cTn id="17" dur="500"/>
                                        <p:tgtEl>
                                          <p:spTgt spid="5">
                                            <p:txEl>
                                              <p:pRg st="6" end="6"/>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wipe(down)">
                                      <p:cBhvr>
                                        <p:cTn id="21" dur="500"/>
                                        <p:tgtEl>
                                          <p:spTgt spid="5">
                                            <p:txEl>
                                              <p:pRg st="7" end="7"/>
                                            </p:txEl>
                                          </p:spTgt>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wipe(down)">
                                      <p:cBhvr>
                                        <p:cTn id="25" dur="500"/>
                                        <p:tgtEl>
                                          <p:spTgt spid="5">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wipe(down)">
                                      <p:cBhvr>
                                        <p:cTn id="3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0" y="1136075"/>
            <a:ext cx="9144000" cy="5721925"/>
          </a:xfrm>
        </p:spPr>
        <p:txBody>
          <a:bodyPr>
            <a:normAutofit fontScale="92500"/>
          </a:bodyPr>
          <a:lstStyle/>
          <a:p>
            <a:pPr marL="457200" indent="-457200">
              <a:buFont typeface="+mj-lt"/>
              <a:buAutoNum type="arabicPeriod"/>
            </a:pPr>
            <a:r>
              <a:rPr lang="en-US" sz="3200" dirty="0">
                <a:cs typeface="Calibri" panose="020F0502020204030204" pitchFamily="34" charset="0"/>
              </a:rPr>
              <a:t>Glorify God</a:t>
            </a:r>
          </a:p>
          <a:p>
            <a:pPr marL="457200" indent="-457200">
              <a:buFont typeface="+mj-lt"/>
              <a:buAutoNum type="arabicPeriod"/>
            </a:pPr>
            <a:r>
              <a:rPr lang="en-US" sz="3200" b="1" i="1" dirty="0">
                <a:solidFill>
                  <a:srgbClr val="FFFF00"/>
                </a:solidFill>
                <a:cs typeface="Calibri" panose="020F0502020204030204" pitchFamily="34" charset="0"/>
              </a:rPr>
              <a:t>Edify One Another</a:t>
            </a:r>
          </a:p>
          <a:p>
            <a:pPr marL="914400" lvl="1" indent="-457200">
              <a:buFont typeface="+mj-lt"/>
              <a:buAutoNum type="alphaUcPeriod"/>
            </a:pPr>
            <a:r>
              <a:rPr lang="en-US" sz="2800" dirty="0">
                <a:latin typeface="Calibri" panose="020F0502020204030204" pitchFamily="34" charset="0"/>
                <a:cs typeface="Calibri" panose="020F0502020204030204" pitchFamily="34" charset="0"/>
              </a:rPr>
              <a:t>Edification is providing for the proper spiritual growth and maturity of each other.</a:t>
            </a:r>
          </a:p>
          <a:p>
            <a:pPr marL="914400" lvl="1" indent="-457200">
              <a:buFont typeface="+mj-lt"/>
              <a:buAutoNum type="alphaUcPeriod"/>
            </a:pPr>
            <a:r>
              <a:rPr lang="en-US" sz="2800" dirty="0">
                <a:latin typeface="Calibri" panose="020F0502020204030204" pitchFamily="34" charset="0"/>
                <a:cs typeface="Calibri" panose="020F0502020204030204" pitchFamily="34" charset="0"/>
              </a:rPr>
              <a:t>God designed the church so that we could help one another.</a:t>
            </a:r>
          </a:p>
          <a:p>
            <a:pPr lvl="2"/>
            <a:r>
              <a:rPr lang="en-US" sz="2400" dirty="0">
                <a:latin typeface="Calibri" panose="020F0502020204030204" pitchFamily="34" charset="0"/>
                <a:cs typeface="Calibri" panose="020F0502020204030204" pitchFamily="34" charset="0"/>
              </a:rPr>
              <a:t>“…for building up of the body of Christ…from whom the whole body, joined and held together by every joint with which it is equipped, when each part is working properly, makes the body grow so that it builds itself up in love.”  (Ephesians 4:11-16, ESV)</a:t>
            </a:r>
          </a:p>
          <a:p>
            <a:pPr marL="971550" lvl="1" indent="-514350">
              <a:buFont typeface="+mj-lt"/>
              <a:buAutoNum type="alphaUcPeriod"/>
            </a:pPr>
            <a:r>
              <a:rPr lang="en-US" sz="2600" dirty="0">
                <a:latin typeface="Calibri" panose="020F0502020204030204" pitchFamily="34" charset="0"/>
                <a:cs typeface="Calibri" panose="020F0502020204030204" pitchFamily="34" charset="0"/>
              </a:rPr>
              <a:t>How do we edify each other?  </a:t>
            </a:r>
            <a:r>
              <a:rPr lang="en-US" sz="2600" b="1" i="1" u="sng" dirty="0">
                <a:solidFill>
                  <a:srgbClr val="FFFF00"/>
                </a:solidFill>
                <a:latin typeface="Calibri" panose="020F0502020204030204" pitchFamily="34" charset="0"/>
                <a:cs typeface="Calibri" panose="020F0502020204030204" pitchFamily="34" charset="0"/>
              </a:rPr>
              <a:t>Fellowship!</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down)">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0" y="1136075"/>
            <a:ext cx="9144000" cy="5721925"/>
          </a:xfrm>
        </p:spPr>
        <p:txBody>
          <a:bodyPr>
            <a:normAutofit fontScale="77500" lnSpcReduction="20000"/>
          </a:bodyPr>
          <a:lstStyle/>
          <a:p>
            <a:pPr marL="457200" indent="-457200">
              <a:buFont typeface="+mj-lt"/>
              <a:buAutoNum type="arabicPeriod"/>
            </a:pPr>
            <a:r>
              <a:rPr lang="en-US" sz="3200" dirty="0">
                <a:cs typeface="Calibri" panose="020F0502020204030204" pitchFamily="34" charset="0"/>
              </a:rPr>
              <a:t>Glorify God</a:t>
            </a:r>
          </a:p>
          <a:p>
            <a:pPr marL="457200" indent="-457200">
              <a:buFont typeface="+mj-lt"/>
              <a:buAutoNum type="arabicPeriod"/>
            </a:pPr>
            <a:r>
              <a:rPr lang="en-US" sz="3200" b="1" i="1" dirty="0">
                <a:solidFill>
                  <a:srgbClr val="FFFF00"/>
                </a:solidFill>
                <a:cs typeface="Calibri" panose="020F0502020204030204" pitchFamily="34" charset="0"/>
              </a:rPr>
              <a:t>Edify One Another</a:t>
            </a:r>
          </a:p>
          <a:p>
            <a:pPr marL="914400" lvl="1" indent="-457200">
              <a:buFont typeface="+mj-lt"/>
              <a:buAutoNum type="alphaUcPeriod"/>
            </a:pPr>
            <a:r>
              <a:rPr lang="en-US" sz="2800" dirty="0">
                <a:latin typeface="Calibri" panose="020F0502020204030204" pitchFamily="34" charset="0"/>
                <a:cs typeface="Calibri" panose="020F0502020204030204" pitchFamily="34" charset="0"/>
              </a:rPr>
              <a:t>“</a:t>
            </a:r>
            <a:r>
              <a:rPr lang="en-US" sz="2800" dirty="0"/>
              <a:t>That which was from the beginning, which we have heard, which we have seen with our eyes, which we looked upon and have touched with our hands, concerning the word of life — </a:t>
            </a:r>
            <a:r>
              <a:rPr lang="en-US" b="1" baseline="30000" dirty="0">
                <a:effectLst/>
              </a:rPr>
              <a:t>2</a:t>
            </a:r>
            <a:r>
              <a:rPr lang="en-US" sz="2800" dirty="0"/>
              <a:t>the life was made manifest, and we have seen it, and testify to it and proclaim to you the eternal life, which was with the Father and was made manifest to us — </a:t>
            </a:r>
            <a:r>
              <a:rPr lang="en-US" b="1" baseline="30000" dirty="0">
                <a:effectLst/>
              </a:rPr>
              <a:t>3</a:t>
            </a:r>
            <a:r>
              <a:rPr lang="en-US" sz="2800" dirty="0"/>
              <a:t>that which we have seen and heard we proclaim also to you, so that you too may have fellowship with us; and indeed our fellowship is with the Father and with his Son Jesus Christ.  </a:t>
            </a:r>
            <a:r>
              <a:rPr lang="en-US" b="1" baseline="30000" dirty="0">
                <a:effectLst/>
              </a:rPr>
              <a:t>4</a:t>
            </a:r>
            <a:r>
              <a:rPr lang="en-US" sz="2800" dirty="0"/>
              <a:t>And we are writing these things so that our joy may be complete.”  (1 John 1:1-4)</a:t>
            </a:r>
          </a:p>
          <a:p>
            <a:pPr marL="914400" lvl="1" indent="-457200">
              <a:buFont typeface="+mj-lt"/>
              <a:buAutoNum type="alphaUcPeriod"/>
            </a:pPr>
            <a:r>
              <a:rPr lang="en-US" sz="2800" b="1" i="1" u="sng" dirty="0">
                <a:solidFill>
                  <a:srgbClr val="FFFF00"/>
                </a:solidFill>
                <a:latin typeface="Calibri" panose="020F0502020204030204" pitchFamily="34" charset="0"/>
                <a:cs typeface="Calibri" panose="020F0502020204030204" pitchFamily="34" charset="0"/>
              </a:rPr>
              <a:t>Fellowship is a spiritual sharing</a:t>
            </a:r>
            <a:r>
              <a:rPr lang="en-US" sz="2800" b="1" i="1" dirty="0">
                <a:solidFill>
                  <a:srgbClr val="FFFF00"/>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It is not a focus on the physical needs, but rather on the spiritual needs and growth of each other.  God provides for edification through…  </a:t>
            </a:r>
            <a:endParaRPr lang="en-US" sz="2600" dirty="0">
              <a:latin typeface="Calibri" panose="020F0502020204030204" pitchFamily="34" charset="0"/>
              <a:cs typeface="Calibri" panose="020F0502020204030204" pitchFamily="34" charset="0"/>
            </a:endParaRP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3C1E24E-CEF4-4AB4-8C2A-6CC16AA561F0}"/>
              </a:ext>
            </a:extLst>
          </p:cNvPr>
          <p:cNvCxnSpPr/>
          <p:nvPr/>
        </p:nvCxnSpPr>
        <p:spPr>
          <a:xfrm>
            <a:off x="998255" y="4820653"/>
            <a:ext cx="80010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7CDC8B-6A11-4501-8B85-51390764B0EB}"/>
              </a:ext>
            </a:extLst>
          </p:cNvPr>
          <p:cNvCxnSpPr/>
          <p:nvPr/>
        </p:nvCxnSpPr>
        <p:spPr>
          <a:xfrm>
            <a:off x="998255" y="5149517"/>
            <a:ext cx="45720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075FBE-D38B-4BFE-8A32-CF6326745310}"/>
              </a:ext>
            </a:extLst>
          </p:cNvPr>
          <p:cNvSpPr/>
          <p:nvPr/>
        </p:nvSpPr>
        <p:spPr>
          <a:xfrm>
            <a:off x="3942449" y="5475472"/>
            <a:ext cx="5342021" cy="1169551"/>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rPr>
              <a:t>Entertainment</a:t>
            </a:r>
            <a:endParaRPr lang="en-US" sz="5400" b="1" cap="none" spc="0"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endParaRPr>
          </a:p>
          <a:p>
            <a:pPr algn="ctr"/>
            <a:r>
              <a:rPr lang="en-US" sz="1600" dirty="0">
                <a:ln w="9525">
                  <a:solidFill>
                    <a:srgbClr val="FFFF00"/>
                  </a:solidFill>
                  <a:prstDash val="solid"/>
                </a:ln>
                <a:solidFill>
                  <a:srgbClr val="C00000"/>
                </a:solidFill>
                <a:latin typeface="Calibri" panose="020F0502020204030204" pitchFamily="34" charset="0"/>
                <a:cs typeface="Calibri" panose="020F0502020204030204" pitchFamily="34" charset="0"/>
              </a:rPr>
              <a:t>???</a:t>
            </a:r>
            <a:endParaRPr lang="en-US" sz="1600" cap="none" spc="0" dirty="0">
              <a:ln w="9525">
                <a:solidFill>
                  <a:srgbClr val="FFFF00"/>
                </a:solidFill>
                <a:prstDash val="solid"/>
              </a:ln>
              <a:solidFill>
                <a:srgbClr val="C00000"/>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is the Mission of the Church?</a:t>
            </a:r>
          </a:p>
        </p:txBody>
      </p:sp>
      <p:sp>
        <p:nvSpPr>
          <p:cNvPr id="5" name="Content Placeholder 4"/>
          <p:cNvSpPr>
            <a:spLocks noGrp="1"/>
          </p:cNvSpPr>
          <p:nvPr>
            <p:ph sz="half" idx="1"/>
          </p:nvPr>
        </p:nvSpPr>
        <p:spPr>
          <a:xfrm>
            <a:off x="0" y="1136075"/>
            <a:ext cx="9144000" cy="1366493"/>
          </a:xfrm>
        </p:spPr>
        <p:txBody>
          <a:bodyPr>
            <a:normAutofit lnSpcReduction="10000"/>
          </a:bodyPr>
          <a:lstStyle/>
          <a:p>
            <a:pPr marL="457200" indent="-457200">
              <a:buFont typeface="+mj-lt"/>
              <a:buAutoNum type="arabicPeriod"/>
            </a:pPr>
            <a:r>
              <a:rPr lang="en-US" sz="3200" dirty="0">
                <a:cs typeface="Calibri" panose="020F0502020204030204" pitchFamily="34" charset="0"/>
              </a:rPr>
              <a:t>Glorify God</a:t>
            </a:r>
          </a:p>
          <a:p>
            <a:pPr marL="457200" indent="-457200">
              <a:buFont typeface="+mj-lt"/>
              <a:buAutoNum type="arabicPeriod"/>
            </a:pPr>
            <a:r>
              <a:rPr lang="en-US" sz="3200" b="1" i="1" dirty="0">
                <a:solidFill>
                  <a:srgbClr val="FFFF00"/>
                </a:solidFill>
                <a:cs typeface="Calibri" panose="020F0502020204030204" pitchFamily="34" charset="0"/>
              </a:rPr>
              <a:t>Edify One Another</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7C1C070-063E-4A23-AB1B-D106A2676813}"/>
              </a:ext>
            </a:extLst>
          </p:cNvPr>
          <p:cNvSpPr/>
          <p:nvPr/>
        </p:nvSpPr>
        <p:spPr>
          <a:xfrm>
            <a:off x="486430" y="2871083"/>
            <a:ext cx="2973506" cy="1169551"/>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rPr>
              <a:t>Worship</a:t>
            </a:r>
          </a:p>
          <a:p>
            <a:pPr algn="ctr"/>
            <a:r>
              <a:rPr lang="en-US" sz="1600" dirty="0">
                <a:ln w="9525">
                  <a:solidFill>
                    <a:srgbClr val="FFFF00"/>
                  </a:solidFill>
                  <a:prstDash val="solid"/>
                </a:ln>
                <a:solidFill>
                  <a:srgbClr val="FFFF00"/>
                </a:solidFill>
                <a:latin typeface="Calibri" panose="020F0502020204030204" pitchFamily="34" charset="0"/>
                <a:cs typeface="Calibri" panose="020F0502020204030204" pitchFamily="34" charset="0"/>
              </a:rPr>
              <a:t>Hebrews 10:24-25</a:t>
            </a:r>
            <a:endParaRPr lang="en-US" sz="1600" cap="none" spc="0" dirty="0">
              <a:ln w="9525">
                <a:solidFill>
                  <a:srgbClr val="FFFF00"/>
                </a:solidFill>
                <a:prstDash val="solid"/>
              </a:ln>
              <a:solidFill>
                <a:srgbClr val="FFFF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5FD2381-0824-496D-A576-F69FF839C39E}"/>
              </a:ext>
            </a:extLst>
          </p:cNvPr>
          <p:cNvSpPr/>
          <p:nvPr/>
        </p:nvSpPr>
        <p:spPr>
          <a:xfrm>
            <a:off x="306044" y="4875308"/>
            <a:ext cx="3866571" cy="1200329"/>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accent5">
                      <a:lumMod val="60000"/>
                      <a:lumOff val="40000"/>
                    </a:schemeClr>
                  </a:outerShdw>
                </a:effectLst>
              </a:rPr>
              <a:t>Correction</a:t>
            </a:r>
          </a:p>
          <a:p>
            <a:pPr algn="ctr"/>
            <a:r>
              <a:rPr lang="en-US" cap="none" spc="0" dirty="0">
                <a:ln w="9525">
                  <a:solidFill>
                    <a:srgbClr val="FFFF00"/>
                  </a:solidFill>
                  <a:prstDash val="solid"/>
                </a:ln>
                <a:solidFill>
                  <a:srgbClr val="FFFF00"/>
                </a:solidFill>
                <a:latin typeface="Calibri" panose="020F0502020204030204" pitchFamily="34" charset="0"/>
                <a:cs typeface="Calibri" panose="020F0502020204030204" pitchFamily="34" charset="0"/>
              </a:rPr>
              <a:t>1 Corinthians </a:t>
            </a:r>
            <a:r>
              <a:rPr lang="en-US" dirty="0">
                <a:ln w="9525">
                  <a:solidFill>
                    <a:srgbClr val="FFFF00"/>
                  </a:solidFill>
                  <a:prstDash val="solid"/>
                </a:ln>
                <a:solidFill>
                  <a:srgbClr val="FFFF00"/>
                </a:solidFill>
                <a:latin typeface="Calibri" panose="020F0502020204030204" pitchFamily="34" charset="0"/>
                <a:cs typeface="Calibri" panose="020F0502020204030204" pitchFamily="34" charset="0"/>
              </a:rPr>
              <a:t>5</a:t>
            </a:r>
            <a:endParaRPr lang="en-US" cap="none" spc="0" dirty="0">
              <a:ln w="9525">
                <a:solidFill>
                  <a:srgbClr val="FFFF00"/>
                </a:solidFill>
                <a:prstDash val="solid"/>
              </a:ln>
              <a:solidFill>
                <a:srgbClr val="FFFF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B6C6ADFB-F7AD-4760-98EB-3FD87825B03A}"/>
              </a:ext>
            </a:extLst>
          </p:cNvPr>
          <p:cNvSpPr/>
          <p:nvPr/>
        </p:nvSpPr>
        <p:spPr>
          <a:xfrm>
            <a:off x="3166768" y="3831681"/>
            <a:ext cx="5585760" cy="1200329"/>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rPr>
              <a:t>Encouragement</a:t>
            </a:r>
          </a:p>
          <a:p>
            <a:pPr algn="ctr"/>
            <a:r>
              <a:rPr lang="en-US" b="1" dirty="0">
                <a:ln w="9525">
                  <a:solidFill>
                    <a:srgbClr val="FFFF00"/>
                  </a:solidFill>
                  <a:prstDash val="solid"/>
                </a:ln>
                <a:solidFill>
                  <a:srgbClr val="FFFF00"/>
                </a:solidFill>
                <a:latin typeface="Calibri" panose="020F0502020204030204" pitchFamily="34" charset="0"/>
                <a:cs typeface="Calibri" panose="020F0502020204030204" pitchFamily="34" charset="0"/>
              </a:rPr>
              <a:t>1 Thessalonians 5:14</a:t>
            </a:r>
            <a:endParaRPr lang="en-US" b="1" cap="none" spc="0" dirty="0">
              <a:ln w="9525">
                <a:solidFill>
                  <a:srgbClr val="FFFF00"/>
                </a:solidFill>
                <a:prstDash val="solid"/>
              </a:ln>
              <a:solidFill>
                <a:srgbClr val="FFFF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2F7ADA06-16F2-48D0-9CE4-01C25872F619}"/>
              </a:ext>
            </a:extLst>
          </p:cNvPr>
          <p:cNvSpPr/>
          <p:nvPr/>
        </p:nvSpPr>
        <p:spPr>
          <a:xfrm>
            <a:off x="4614011" y="2593676"/>
            <a:ext cx="3032240" cy="1200329"/>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effectLst/>
              </a:rPr>
              <a:t>Comfort</a:t>
            </a:r>
          </a:p>
          <a:p>
            <a:pPr algn="ctr"/>
            <a:r>
              <a:rPr lang="en-US" sz="1600" dirty="0">
                <a:ln w="9525">
                  <a:solidFill>
                    <a:srgbClr val="FFFF00"/>
                  </a:solidFill>
                  <a:prstDash val="solid"/>
                </a:ln>
                <a:solidFill>
                  <a:srgbClr val="FFFF00"/>
                </a:solidFill>
                <a:effectLst/>
                <a:latin typeface="Calibri" panose="020F0502020204030204" pitchFamily="34" charset="0"/>
                <a:cs typeface="Calibri" panose="020F0502020204030204" pitchFamily="34" charset="0"/>
              </a:rPr>
              <a:t>1 Thessalonians 4:18</a:t>
            </a:r>
            <a:endParaRPr lang="en-US" sz="1600" cap="none" spc="0" dirty="0">
              <a:ln w="9525">
                <a:solidFill>
                  <a:srgbClr val="FFFF00"/>
                </a:solidFill>
                <a:prstDash val="solid"/>
              </a:ln>
              <a:solidFill>
                <a:srgbClr val="FFFF00"/>
              </a:solidFill>
              <a:effectLst/>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0217E14-FC0C-4FEF-B564-0C67D67B49B8}"/>
              </a:ext>
            </a:extLst>
          </p:cNvPr>
          <p:cNvSpPr/>
          <p:nvPr/>
        </p:nvSpPr>
        <p:spPr>
          <a:xfrm>
            <a:off x="5044382" y="1082165"/>
            <a:ext cx="4026568" cy="1169551"/>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rPr>
              <a:t>Recreation</a:t>
            </a:r>
            <a:endParaRPr lang="en-US" sz="5400" b="1" cap="none" spc="0"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endParaRPr>
          </a:p>
          <a:p>
            <a:pPr algn="ctr"/>
            <a:r>
              <a:rPr lang="en-US" sz="1600" dirty="0">
                <a:ln w="9525">
                  <a:solidFill>
                    <a:srgbClr val="FFFF00"/>
                  </a:solidFill>
                  <a:prstDash val="solid"/>
                </a:ln>
                <a:solidFill>
                  <a:srgbClr val="C00000"/>
                </a:solidFill>
                <a:latin typeface="Calibri" panose="020F0502020204030204" pitchFamily="34" charset="0"/>
                <a:cs typeface="Calibri" panose="020F0502020204030204" pitchFamily="34" charset="0"/>
              </a:rPr>
              <a:t>???</a:t>
            </a:r>
            <a:endParaRPr lang="en-US" sz="1600" cap="none" spc="0" dirty="0">
              <a:ln w="9525">
                <a:solidFill>
                  <a:srgbClr val="FFFF00"/>
                </a:solidFill>
                <a:prstDash val="solid"/>
              </a:ln>
              <a:solidFill>
                <a:srgbClr val="C0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E8A8314-13A3-45C5-9AB4-54E07A068EC2}"/>
              </a:ext>
            </a:extLst>
          </p:cNvPr>
          <p:cNvSpPr/>
          <p:nvPr/>
        </p:nvSpPr>
        <p:spPr>
          <a:xfrm>
            <a:off x="5959648" y="5269333"/>
            <a:ext cx="1177170" cy="1446550"/>
          </a:xfrm>
          <a:prstGeom prst="rect">
            <a:avLst/>
          </a:prstGeom>
          <a:noFill/>
        </p:spPr>
        <p:txBody>
          <a:bodyPr wrap="square" lIns="91440" tIns="45720" rIns="91440" bIns="45720">
            <a:spAutoFit/>
          </a:bodyPr>
          <a:lstStyle/>
          <a:p>
            <a:pPr algn="ctr"/>
            <a:r>
              <a:rPr lang="en-US" sz="88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X</a:t>
            </a:r>
          </a:p>
        </p:txBody>
      </p:sp>
      <p:sp>
        <p:nvSpPr>
          <p:cNvPr id="19" name="Rectangle 18">
            <a:extLst>
              <a:ext uri="{FF2B5EF4-FFF2-40B4-BE49-F238E27FC236}">
                <a16:creationId xmlns:a16="http://schemas.microsoft.com/office/drawing/2014/main" id="{CF531E6C-F952-42F4-B2D0-6E1025421503}"/>
              </a:ext>
            </a:extLst>
          </p:cNvPr>
          <p:cNvSpPr/>
          <p:nvPr/>
        </p:nvSpPr>
        <p:spPr>
          <a:xfrm>
            <a:off x="6613460" y="870127"/>
            <a:ext cx="1177170" cy="1446550"/>
          </a:xfrm>
          <a:prstGeom prst="rect">
            <a:avLst/>
          </a:prstGeom>
          <a:noFill/>
        </p:spPr>
        <p:txBody>
          <a:bodyPr wrap="square" lIns="91440" tIns="45720" rIns="91440" bIns="45720">
            <a:spAutoFit/>
          </a:bodyPr>
          <a:lstStyle/>
          <a:p>
            <a:pPr algn="ctr"/>
            <a:r>
              <a:rPr lang="en-US" sz="88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X</a:t>
            </a:r>
          </a:p>
        </p:txBody>
      </p:sp>
    </p:spTree>
    <p:extLst>
      <p:ext uri="{BB962C8B-B14F-4D97-AF65-F5344CB8AC3E}">
        <p14:creationId xmlns:p14="http://schemas.microsoft.com/office/powerpoint/2010/main" val="6966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6" grpId="0"/>
      <p:bldP spid="7" grpId="0"/>
      <p:bldP spid="9" grpId="0"/>
      <p:bldP spid="10" grpId="0"/>
      <p:bldP spid="11"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600" y="352342"/>
            <a:ext cx="7773308" cy="1476458"/>
          </a:xfrm>
        </p:spPr>
        <p:txBody>
          <a:bodyPr>
            <a:normAutofit/>
          </a:bodyPr>
          <a:lstStyle/>
          <a:p>
            <a:r>
              <a:rPr lang="en-US" dirty="0"/>
              <a:t>Why the church?</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1600" y="2447896"/>
            <a:ext cx="7544253" cy="2108061"/>
          </a:xfrm>
        </p:spPr>
        <p:txBody>
          <a:bodyPr>
            <a:normAutofit/>
          </a:bodyPr>
          <a:lstStyle/>
          <a:p>
            <a:r>
              <a:rPr lang="en-US" sz="2800" dirty="0"/>
              <a:t>It is the means by which God planned from eternity that men should be able to honor and glorify God, and help each other!</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8618" y="4360471"/>
            <a:ext cx="3971150" cy="2426814"/>
          </a:xfrm>
          <a:prstGeom prst="rect">
            <a:avLst/>
          </a:prstGeom>
        </p:spPr>
      </p:pic>
    </p:spTree>
    <p:extLst>
      <p:ext uri="{BB962C8B-B14F-4D97-AF65-F5344CB8AC3E}">
        <p14:creationId xmlns:p14="http://schemas.microsoft.com/office/powerpoint/2010/main" val="234720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do you think of when we use the term “church”?</a:t>
            </a:r>
          </a:p>
        </p:txBody>
      </p:sp>
      <p:sp>
        <p:nvSpPr>
          <p:cNvPr id="5" name="Content Placeholder 4"/>
          <p:cNvSpPr>
            <a:spLocks noGrp="1"/>
          </p:cNvSpPr>
          <p:nvPr>
            <p:ph sz="half" idx="1"/>
          </p:nvPr>
        </p:nvSpPr>
        <p:spPr>
          <a:xfrm>
            <a:off x="290945" y="1136076"/>
            <a:ext cx="5163371" cy="5569526"/>
          </a:xfrm>
        </p:spPr>
        <p:txBody>
          <a:bodyPr>
            <a:normAutofit/>
          </a:bodyPr>
          <a:lstStyle/>
          <a:p>
            <a:pPr marL="457200" indent="-457200">
              <a:buFont typeface="+mj-lt"/>
              <a:buAutoNum type="arabicPeriod"/>
            </a:pPr>
            <a:r>
              <a:rPr lang="en-US" sz="2400" dirty="0"/>
              <a:t>Most people probably think of the building or physical structure.  </a:t>
            </a:r>
          </a:p>
          <a:p>
            <a:pPr marL="457200" indent="-457200">
              <a:buFont typeface="+mj-lt"/>
              <a:buAutoNum type="arabicPeriod"/>
            </a:pPr>
            <a:r>
              <a:rPr lang="en-US" sz="2400" dirty="0"/>
              <a:t>Others have moved past this to think of the people who assemble together.</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92EF5F2-6C16-40A4-A66D-6B783D77EAE5}"/>
              </a:ext>
            </a:extLst>
          </p:cNvPr>
          <p:cNvPicPr>
            <a:picLocks noChangeAspect="1"/>
          </p:cNvPicPr>
          <p:nvPr/>
        </p:nvPicPr>
        <p:blipFill>
          <a:blip r:embed="rId2"/>
          <a:stretch>
            <a:fillRect/>
          </a:stretch>
        </p:blipFill>
        <p:spPr>
          <a:xfrm>
            <a:off x="5932976" y="1136076"/>
            <a:ext cx="2739968" cy="1828800"/>
          </a:xfrm>
          <a:prstGeom prst="rect">
            <a:avLst/>
          </a:prstGeom>
        </p:spPr>
      </p:pic>
      <p:pic>
        <p:nvPicPr>
          <p:cNvPr id="9" name="Picture 8">
            <a:extLst>
              <a:ext uri="{FF2B5EF4-FFF2-40B4-BE49-F238E27FC236}">
                <a16:creationId xmlns:a16="http://schemas.microsoft.com/office/drawing/2014/main" id="{B074298D-214F-4A9C-9AC4-19D29AA5DC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4316" y="2477503"/>
            <a:ext cx="3251200" cy="1828800"/>
          </a:xfrm>
          <a:prstGeom prst="rect">
            <a:avLst/>
          </a:prstGeom>
        </p:spPr>
      </p:pic>
      <p:pic>
        <p:nvPicPr>
          <p:cNvPr id="10" name="Picture 9">
            <a:extLst>
              <a:ext uri="{FF2B5EF4-FFF2-40B4-BE49-F238E27FC236}">
                <a16:creationId xmlns:a16="http://schemas.microsoft.com/office/drawing/2014/main" id="{4E9DF4A8-26F9-409F-9B68-82CCB9B063A7}"/>
              </a:ext>
            </a:extLst>
          </p:cNvPr>
          <p:cNvPicPr>
            <a:picLocks noChangeAspect="1"/>
          </p:cNvPicPr>
          <p:nvPr/>
        </p:nvPicPr>
        <p:blipFill>
          <a:blip r:embed="rId4"/>
          <a:stretch>
            <a:fillRect/>
          </a:stretch>
        </p:blipFill>
        <p:spPr>
          <a:xfrm>
            <a:off x="481262" y="4214687"/>
            <a:ext cx="3732979" cy="2490915"/>
          </a:xfrm>
          <a:prstGeom prst="rect">
            <a:avLst/>
          </a:prstGeom>
        </p:spPr>
      </p:pic>
      <p:pic>
        <p:nvPicPr>
          <p:cNvPr id="11" name="Picture 10">
            <a:extLst>
              <a:ext uri="{FF2B5EF4-FFF2-40B4-BE49-F238E27FC236}">
                <a16:creationId xmlns:a16="http://schemas.microsoft.com/office/drawing/2014/main" id="{D79746C8-517A-4120-ABB7-8218F330F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4633" y="4591552"/>
            <a:ext cx="2774357" cy="1828800"/>
          </a:xfrm>
          <a:prstGeom prst="rect">
            <a:avLst/>
          </a:prstGeom>
        </p:spPr>
      </p:pic>
      <p:pic>
        <p:nvPicPr>
          <p:cNvPr id="12" name="Picture 11">
            <a:extLst>
              <a:ext uri="{FF2B5EF4-FFF2-40B4-BE49-F238E27FC236}">
                <a16:creationId xmlns:a16="http://schemas.microsoft.com/office/drawing/2014/main" id="{6E5DC033-B9E5-468C-A8C8-09DF41A4F625}"/>
              </a:ext>
            </a:extLst>
          </p:cNvPr>
          <p:cNvPicPr>
            <a:picLocks noChangeAspect="1"/>
          </p:cNvPicPr>
          <p:nvPr/>
        </p:nvPicPr>
        <p:blipFill>
          <a:blip r:embed="rId6"/>
          <a:stretch>
            <a:fillRect/>
          </a:stretch>
        </p:blipFill>
        <p:spPr>
          <a:xfrm>
            <a:off x="1446707" y="4112356"/>
            <a:ext cx="6381750" cy="2695575"/>
          </a:xfrm>
          <a:prstGeom prst="rect">
            <a:avLst/>
          </a:prstGeom>
        </p:spPr>
      </p:pic>
      <p:pic>
        <p:nvPicPr>
          <p:cNvPr id="13" name="Picture 12">
            <a:extLst>
              <a:ext uri="{FF2B5EF4-FFF2-40B4-BE49-F238E27FC236}">
                <a16:creationId xmlns:a16="http://schemas.microsoft.com/office/drawing/2014/main" id="{F1E6FC4A-934D-4ECD-AE7E-2F4F7DC0DC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9544" y="1382991"/>
            <a:ext cx="3246141" cy="2444116"/>
          </a:xfrm>
          <a:prstGeom prst="rect">
            <a:avLst/>
          </a:prstGeom>
        </p:spPr>
      </p:pic>
    </p:spTree>
    <p:extLst>
      <p:ext uri="{BB962C8B-B14F-4D97-AF65-F5344CB8AC3E}">
        <p14:creationId xmlns:p14="http://schemas.microsoft.com/office/powerpoint/2010/main" val="1422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should be our concept of the church?</a:t>
            </a:r>
          </a:p>
        </p:txBody>
      </p:sp>
      <p:sp>
        <p:nvSpPr>
          <p:cNvPr id="5" name="Content Placeholder 4"/>
          <p:cNvSpPr>
            <a:spLocks noGrp="1"/>
          </p:cNvSpPr>
          <p:nvPr>
            <p:ph sz="half" idx="1"/>
          </p:nvPr>
        </p:nvSpPr>
        <p:spPr>
          <a:xfrm>
            <a:off x="290946" y="1136076"/>
            <a:ext cx="8564296" cy="3339671"/>
          </a:xfrm>
        </p:spPr>
        <p:txBody>
          <a:bodyPr>
            <a:normAutofit/>
          </a:bodyPr>
          <a:lstStyle/>
          <a:p>
            <a:pPr marL="457200" indent="-457200">
              <a:buFont typeface="+mj-lt"/>
              <a:buAutoNum type="arabicPeriod"/>
            </a:pPr>
            <a:r>
              <a:rPr lang="en-US" sz="2400" dirty="0">
                <a:latin typeface="Calibri" panose="020F0502020204030204" pitchFamily="34" charset="0"/>
                <a:cs typeface="Calibri" panose="020F0502020204030204" pitchFamily="34" charset="0"/>
              </a:rPr>
              <a:t>What should our minds be drawn to when we think of the church?</a:t>
            </a:r>
          </a:p>
          <a:p>
            <a:pPr marL="457200" indent="-457200">
              <a:buFont typeface="+mj-lt"/>
              <a:buAutoNum type="arabicPeriod"/>
            </a:pPr>
            <a:r>
              <a:rPr lang="en-US" sz="2400" dirty="0">
                <a:latin typeface="Calibri" panose="020F0502020204030204" pitchFamily="34" charset="0"/>
                <a:cs typeface="Calibri" panose="020F0502020204030204" pitchFamily="34" charset="0"/>
              </a:rPr>
              <a:t>Who’s to say what is right or wrong?</a:t>
            </a:r>
          </a:p>
          <a:p>
            <a:pPr marL="457200" indent="-457200">
              <a:buFont typeface="+mj-lt"/>
              <a:buAutoNum type="arabicPeriod"/>
            </a:pPr>
            <a:r>
              <a:rPr lang="en-US" sz="2400" dirty="0">
                <a:latin typeface="Calibri" panose="020F0502020204030204" pitchFamily="34" charset="0"/>
                <a:cs typeface="Calibri" panose="020F0502020204030204" pitchFamily="34" charset="0"/>
              </a:rPr>
              <a:t>Why can’t we have different viewpoints and visions?</a:t>
            </a:r>
          </a:p>
          <a:p>
            <a:pPr marL="0" indent="0">
              <a:buNone/>
            </a:pPr>
            <a:r>
              <a:rPr lang="en-US" sz="2400" b="1" u="sng" dirty="0"/>
              <a:t>The simple answer is that the Bible only speaks of one church.</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B02C0D0D-0FA5-4D45-B6A0-850DE8AF100A}"/>
              </a:ext>
            </a:extLst>
          </p:cNvPr>
          <p:cNvSpPr>
            <a:spLocks noGrp="1"/>
          </p:cNvSpPr>
          <p:nvPr>
            <p:ph sz="half" idx="2"/>
          </p:nvPr>
        </p:nvSpPr>
        <p:spPr>
          <a:xfrm>
            <a:off x="290946" y="4475747"/>
            <a:ext cx="8659090" cy="2715487"/>
          </a:xfrm>
        </p:spPr>
        <p:txBody>
          <a:bodyPr>
            <a:normAutofit fontScale="85000" lnSpcReduction="10000"/>
          </a:bodyPr>
          <a:lstStyle/>
          <a:p>
            <a:pPr marL="0" indent="0">
              <a:lnSpc>
                <a:spcPct val="100000"/>
              </a:lnSpc>
              <a:spcBef>
                <a:spcPts val="600"/>
              </a:spcBef>
              <a:buNone/>
            </a:pPr>
            <a:r>
              <a:rPr lang="en-US" sz="3200" dirty="0"/>
              <a:t>“</a:t>
            </a:r>
            <a:r>
              <a:rPr lang="en-US" b="1" baseline="30000" dirty="0">
                <a:effectLst/>
              </a:rPr>
              <a:t>4</a:t>
            </a:r>
            <a:r>
              <a:rPr lang="en-US" sz="3200" dirty="0"/>
              <a:t>There is one body and one Spirit—just as you were called to the one hope that belongs to your call— </a:t>
            </a:r>
            <a:br>
              <a:rPr lang="en-US" sz="3200" dirty="0"/>
            </a:br>
            <a:r>
              <a:rPr lang="en-US" b="1" baseline="30000" dirty="0">
                <a:effectLst/>
              </a:rPr>
              <a:t>5</a:t>
            </a:r>
            <a:r>
              <a:rPr lang="en-US" sz="3200" dirty="0"/>
              <a:t>one Lord, one faith, one baptism, </a:t>
            </a:r>
            <a:r>
              <a:rPr lang="en-US" b="1" baseline="30000" dirty="0">
                <a:effectLst/>
              </a:rPr>
              <a:t>6</a:t>
            </a:r>
            <a:r>
              <a:rPr lang="en-US" sz="3200" dirty="0"/>
              <a:t>one God and Father of all, who is over all and through all and in all.</a:t>
            </a:r>
            <a:r>
              <a:rPr lang="en-US" sz="3200" baseline="30000" dirty="0">
                <a:effectLst/>
              </a:rPr>
              <a:t>” </a:t>
            </a:r>
          </a:p>
          <a:p>
            <a:pPr marL="0" indent="0" algn="r">
              <a:lnSpc>
                <a:spcPct val="100000"/>
              </a:lnSpc>
              <a:spcBef>
                <a:spcPts val="600"/>
              </a:spcBef>
              <a:buNone/>
            </a:pPr>
            <a:r>
              <a:rPr lang="en-US" sz="3200" dirty="0">
                <a:effectLst/>
              </a:rPr>
              <a:t> - Ephesians 4:4-6, ESV</a:t>
            </a:r>
            <a:endParaRPr lang="en-US" sz="3200" dirty="0"/>
          </a:p>
        </p:txBody>
      </p:sp>
    </p:spTree>
    <p:extLst>
      <p:ext uri="{BB962C8B-B14F-4D97-AF65-F5344CB8AC3E}">
        <p14:creationId xmlns:p14="http://schemas.microsoft.com/office/powerpoint/2010/main" val="37993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fontScale="90000"/>
          </a:bodyPr>
          <a:lstStyle/>
          <a:p>
            <a:pPr algn="l"/>
            <a:r>
              <a:rPr lang="en-US" dirty="0"/>
              <a:t>What should be our concept of the church?</a:t>
            </a:r>
          </a:p>
        </p:txBody>
      </p:sp>
      <p:sp>
        <p:nvSpPr>
          <p:cNvPr id="5" name="Content Placeholder 4"/>
          <p:cNvSpPr>
            <a:spLocks noGrp="1"/>
          </p:cNvSpPr>
          <p:nvPr>
            <p:ph sz="half" idx="1"/>
          </p:nvPr>
        </p:nvSpPr>
        <p:spPr>
          <a:xfrm>
            <a:off x="290946" y="1136076"/>
            <a:ext cx="8564296" cy="3339671"/>
          </a:xfrm>
        </p:spPr>
        <p:txBody>
          <a:bodyPr>
            <a:normAutofit/>
          </a:bodyPr>
          <a:lstStyle/>
          <a:p>
            <a:pPr marL="457200" indent="-457200">
              <a:buFont typeface="+mj-lt"/>
              <a:buAutoNum type="arabicPeriod"/>
            </a:pPr>
            <a:r>
              <a:rPr lang="en-US" sz="2400" dirty="0">
                <a:latin typeface="Calibri" panose="020F0502020204030204" pitchFamily="34" charset="0"/>
                <a:cs typeface="Calibri" panose="020F0502020204030204" pitchFamily="34" charset="0"/>
              </a:rPr>
              <a:t>What should our minds be drawn to when we think of the church?</a:t>
            </a:r>
          </a:p>
          <a:p>
            <a:pPr marL="457200" indent="-457200">
              <a:buFont typeface="+mj-lt"/>
              <a:buAutoNum type="arabicPeriod"/>
            </a:pPr>
            <a:r>
              <a:rPr lang="en-US" sz="2400" dirty="0">
                <a:latin typeface="Calibri" panose="020F0502020204030204" pitchFamily="34" charset="0"/>
                <a:cs typeface="Calibri" panose="020F0502020204030204" pitchFamily="34" charset="0"/>
              </a:rPr>
              <a:t>Who’s to say what is right or wrong?</a:t>
            </a:r>
          </a:p>
          <a:p>
            <a:pPr marL="457200" indent="-457200">
              <a:buFont typeface="+mj-lt"/>
              <a:buAutoNum type="arabicPeriod"/>
            </a:pPr>
            <a:r>
              <a:rPr lang="en-US" sz="2400" dirty="0">
                <a:latin typeface="Calibri" panose="020F0502020204030204" pitchFamily="34" charset="0"/>
                <a:cs typeface="Calibri" panose="020F0502020204030204" pitchFamily="34" charset="0"/>
              </a:rPr>
              <a:t>Why can’t we have different viewpoints and visions?</a:t>
            </a:r>
          </a:p>
          <a:p>
            <a:pPr marL="0" indent="0">
              <a:buNone/>
            </a:pPr>
            <a:r>
              <a:rPr lang="en-US" sz="2400" dirty="0">
                <a:latin typeface="Calibri" panose="020F0502020204030204" pitchFamily="34" charset="0"/>
                <a:cs typeface="Calibri" panose="020F0502020204030204" pitchFamily="34" charset="0"/>
              </a:rPr>
              <a:t>The simple answer is that the Bible only speaks of one church.  </a:t>
            </a:r>
          </a:p>
          <a:p>
            <a:pPr marL="0" indent="0">
              <a:buNone/>
            </a:pPr>
            <a:r>
              <a:rPr lang="en-US" sz="2400" b="1" u="sng" dirty="0">
                <a:solidFill>
                  <a:srgbClr val="FFFF00"/>
                </a:solidFill>
              </a:rPr>
              <a:t>It is the one that was built by Jesus.</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B02C0D0D-0FA5-4D45-B6A0-850DE8AF100A}"/>
              </a:ext>
            </a:extLst>
          </p:cNvPr>
          <p:cNvSpPr>
            <a:spLocks noGrp="1"/>
          </p:cNvSpPr>
          <p:nvPr>
            <p:ph sz="half" idx="2"/>
          </p:nvPr>
        </p:nvSpPr>
        <p:spPr>
          <a:xfrm>
            <a:off x="290946" y="4475747"/>
            <a:ext cx="8659090" cy="2715487"/>
          </a:xfrm>
        </p:spPr>
        <p:txBody>
          <a:bodyPr>
            <a:normAutofit/>
          </a:bodyPr>
          <a:lstStyle/>
          <a:p>
            <a:pPr marL="0" indent="0">
              <a:lnSpc>
                <a:spcPct val="100000"/>
              </a:lnSpc>
              <a:spcBef>
                <a:spcPts val="600"/>
              </a:spcBef>
              <a:buNone/>
            </a:pPr>
            <a:r>
              <a:rPr lang="en-US" sz="3200" dirty="0"/>
              <a:t>“</a:t>
            </a:r>
            <a:r>
              <a:rPr lang="en-US" sz="3200" dirty="0">
                <a:effectLst/>
              </a:rPr>
              <a:t>And I tell you,</a:t>
            </a:r>
            <a:r>
              <a:rPr lang="en-US" sz="3200" dirty="0"/>
              <a:t> </a:t>
            </a:r>
            <a:r>
              <a:rPr lang="en-US" sz="3200" dirty="0">
                <a:effectLst/>
              </a:rPr>
              <a:t>you are Peter, and</a:t>
            </a:r>
            <a:r>
              <a:rPr lang="en-US" sz="3200" dirty="0"/>
              <a:t> </a:t>
            </a:r>
            <a:r>
              <a:rPr lang="en-US" sz="3200" dirty="0">
                <a:effectLst/>
              </a:rPr>
              <a:t>on this rock</a:t>
            </a:r>
            <a:r>
              <a:rPr lang="en-US" sz="3200" dirty="0"/>
              <a:t> </a:t>
            </a:r>
            <a:r>
              <a:rPr lang="en-US" sz="3200" dirty="0">
                <a:effectLst/>
              </a:rPr>
              <a:t>I will build my church, and</a:t>
            </a:r>
            <a:r>
              <a:rPr lang="en-US" sz="3200" dirty="0"/>
              <a:t> </a:t>
            </a:r>
            <a:r>
              <a:rPr lang="en-US" sz="3200" dirty="0">
                <a:effectLst/>
              </a:rPr>
              <a:t>the gates of</a:t>
            </a:r>
            <a:r>
              <a:rPr lang="en-US" sz="3200" dirty="0"/>
              <a:t> </a:t>
            </a:r>
            <a:r>
              <a:rPr lang="en-US" sz="3200" dirty="0">
                <a:effectLst/>
              </a:rPr>
              <a:t>hell</a:t>
            </a:r>
            <a:r>
              <a:rPr lang="en-US" sz="3200" dirty="0"/>
              <a:t> </a:t>
            </a:r>
            <a:r>
              <a:rPr lang="en-US" sz="3200" dirty="0">
                <a:effectLst/>
              </a:rPr>
              <a:t>shall not prevail against it.</a:t>
            </a:r>
            <a:r>
              <a:rPr lang="en-US" sz="3200" baseline="30000" dirty="0">
                <a:effectLst/>
              </a:rPr>
              <a:t>” </a:t>
            </a:r>
          </a:p>
          <a:p>
            <a:pPr marL="0" indent="0" algn="r">
              <a:lnSpc>
                <a:spcPct val="100000"/>
              </a:lnSpc>
              <a:spcBef>
                <a:spcPts val="600"/>
              </a:spcBef>
              <a:buNone/>
            </a:pPr>
            <a:r>
              <a:rPr lang="en-US" sz="3200" dirty="0">
                <a:effectLst/>
              </a:rPr>
              <a:t> - Matthew 16:18, ESV</a:t>
            </a:r>
            <a:endParaRPr lang="en-US" sz="3200" dirty="0"/>
          </a:p>
        </p:txBody>
      </p:sp>
    </p:spTree>
    <p:extLst>
      <p:ext uri="{BB962C8B-B14F-4D97-AF65-F5344CB8AC3E}">
        <p14:creationId xmlns:p14="http://schemas.microsoft.com/office/powerpoint/2010/main" val="180352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Why the church?</a:t>
            </a:r>
            <a:br>
              <a:rPr lang="en-US" dirty="0"/>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What should we think about the church?</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5617105"/>
            <a:ext cx="4039053" cy="1240894"/>
          </a:xfrm>
        </p:spPr>
        <p:txBody>
          <a:bodyPr/>
          <a:lstStyle/>
          <a:p>
            <a:r>
              <a:rPr lang="en-US" dirty="0"/>
              <a:t>Church of Christ at Medina</a:t>
            </a:r>
          </a:p>
          <a:p>
            <a:r>
              <a:rPr lang="en-US" dirty="0"/>
              <a:t>July 2</a:t>
            </a:r>
            <a:r>
              <a:rPr lang="en-US" baseline="30000" dirty="0"/>
              <a:t>nd</a:t>
            </a:r>
            <a:r>
              <a:rPr lang="en-US" dirty="0"/>
              <a:t>, 2017</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6618" y="4842932"/>
            <a:ext cx="3297382" cy="2015067"/>
          </a:xfrm>
          <a:prstGeom prst="rect">
            <a:avLst/>
          </a:prstGeom>
        </p:spPr>
      </p:pic>
    </p:spTree>
    <p:extLst>
      <p:ext uri="{BB962C8B-B14F-4D97-AF65-F5344CB8AC3E}">
        <p14:creationId xmlns:p14="http://schemas.microsoft.com/office/powerpoint/2010/main" val="291260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Autofit/>
          </a:bodyPr>
          <a:lstStyle/>
          <a:p>
            <a:pPr algn="l"/>
            <a:r>
              <a:rPr lang="en-US" sz="2800" dirty="0"/>
              <a:t>The church:  The eternal plan of God</a:t>
            </a:r>
          </a:p>
        </p:txBody>
      </p:sp>
      <p:sp>
        <p:nvSpPr>
          <p:cNvPr id="5" name="Content Placeholder 4"/>
          <p:cNvSpPr>
            <a:spLocks noGrp="1"/>
          </p:cNvSpPr>
          <p:nvPr>
            <p:ph sz="half" idx="1"/>
          </p:nvPr>
        </p:nvSpPr>
        <p:spPr>
          <a:xfrm>
            <a:off x="0" y="1136076"/>
            <a:ext cx="6816436" cy="5569526"/>
          </a:xfrm>
        </p:spPr>
        <p:txBody>
          <a:bodyPr>
            <a:normAutofit fontScale="85000" lnSpcReduction="10000"/>
          </a:bodyPr>
          <a:lstStyle/>
          <a:p>
            <a:pPr marL="457200" indent="-457200">
              <a:lnSpc>
                <a:spcPct val="100000"/>
              </a:lnSpc>
              <a:spcBef>
                <a:spcPts val="600"/>
              </a:spcBef>
              <a:buFont typeface="+mj-lt"/>
              <a:buAutoNum type="arabicPeriod"/>
            </a:pPr>
            <a:r>
              <a:rPr lang="en-US" sz="2800" b="1" u="sng" dirty="0"/>
              <a:t>The church has always been in the plan of God.</a:t>
            </a:r>
          </a:p>
          <a:p>
            <a:pPr marL="692150" indent="-234950">
              <a:lnSpc>
                <a:spcPct val="100000"/>
              </a:lnSpc>
              <a:spcBef>
                <a:spcPts val="600"/>
              </a:spcBef>
            </a:pPr>
            <a:r>
              <a:rPr lang="en-US" sz="2400" dirty="0"/>
              <a:t>“Of this gospel I was made a minister according to the gift of God's grace, which was given me by the working of his power.  </a:t>
            </a:r>
            <a:r>
              <a:rPr lang="en-US" b="1" baseline="30000" dirty="0">
                <a:effectLst/>
              </a:rPr>
              <a:t>8</a:t>
            </a:r>
            <a:r>
              <a:rPr lang="en-US" sz="2400" dirty="0"/>
              <a:t> To me, though I am the very least of all the saints, this grace was given, to preach to the Gentiles the unsearchable riches of Christ, </a:t>
            </a:r>
            <a:r>
              <a:rPr lang="en-US" b="1" baseline="30000" dirty="0">
                <a:effectLst/>
              </a:rPr>
              <a:t>9</a:t>
            </a:r>
            <a:r>
              <a:rPr lang="en-US" sz="2400" dirty="0"/>
              <a:t> and to bring to light for everyone what is the plan of the mystery hidden for ages in God who created all things, </a:t>
            </a:r>
            <a:r>
              <a:rPr lang="en-US" b="1" baseline="30000" dirty="0">
                <a:effectLst/>
              </a:rPr>
              <a:t>10</a:t>
            </a:r>
            <a:r>
              <a:rPr lang="en-US" sz="2400" dirty="0"/>
              <a:t> so that through the church the manifold wisdom of God might now be made known to the rulers and authorities in the heavenly places.  </a:t>
            </a:r>
            <a:r>
              <a:rPr lang="en-US" b="1" baseline="30000" dirty="0">
                <a:effectLst/>
              </a:rPr>
              <a:t>11</a:t>
            </a:r>
            <a:r>
              <a:rPr lang="en-US" sz="2400" dirty="0"/>
              <a:t> This was according to the eternal purpose that he has realized in Christ Jesus our Lord, </a:t>
            </a:r>
            <a:r>
              <a:rPr lang="en-US" b="1" baseline="30000" dirty="0">
                <a:effectLst/>
              </a:rPr>
              <a:t>12</a:t>
            </a:r>
            <a:r>
              <a:rPr lang="en-US" sz="2400" dirty="0"/>
              <a:t> in whom we have boldness and access with confidence through our faith in him.  </a:t>
            </a:r>
            <a:r>
              <a:rPr lang="en-US" b="1" baseline="30000" dirty="0">
                <a:effectLst/>
              </a:rPr>
              <a:t>13</a:t>
            </a:r>
            <a:r>
              <a:rPr lang="en-US" sz="2400" dirty="0"/>
              <a:t> So I ask you not to lose heart over what I am suffering for you, which is your glory.”</a:t>
            </a:r>
          </a:p>
          <a:p>
            <a:pPr marL="457200" indent="0" algn="r">
              <a:lnSpc>
                <a:spcPct val="100000"/>
              </a:lnSpc>
              <a:spcBef>
                <a:spcPts val="600"/>
              </a:spcBef>
              <a:buNone/>
            </a:pPr>
            <a:r>
              <a:rPr lang="en-US" sz="2400" dirty="0"/>
              <a:t>- Ephesians 3:7-13, ESV</a:t>
            </a:r>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E35ECE2-F4E1-42EF-B7EE-86F7417925D3}"/>
              </a:ext>
            </a:extLst>
          </p:cNvPr>
          <p:cNvCxnSpPr/>
          <p:nvPr/>
        </p:nvCxnSpPr>
        <p:spPr>
          <a:xfrm>
            <a:off x="789709" y="3810000"/>
            <a:ext cx="5417127"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014122-B797-4493-BEF8-7CCB23B0B56E}"/>
              </a:ext>
            </a:extLst>
          </p:cNvPr>
          <p:cNvCxnSpPr/>
          <p:nvPr/>
        </p:nvCxnSpPr>
        <p:spPr>
          <a:xfrm>
            <a:off x="789708" y="4100946"/>
            <a:ext cx="59436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0D07F1-7FCF-4156-B371-786F35618C09}"/>
              </a:ext>
            </a:extLst>
          </p:cNvPr>
          <p:cNvCxnSpPr/>
          <p:nvPr/>
        </p:nvCxnSpPr>
        <p:spPr>
          <a:xfrm>
            <a:off x="789708" y="4391890"/>
            <a:ext cx="576072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F7AC17-8AAD-4271-9839-F64C5C7908DB}"/>
              </a:ext>
            </a:extLst>
          </p:cNvPr>
          <p:cNvCxnSpPr/>
          <p:nvPr/>
        </p:nvCxnSpPr>
        <p:spPr>
          <a:xfrm>
            <a:off x="1981193" y="4918370"/>
            <a:ext cx="384048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FCA05D-219A-4A1C-AA7E-5E04F74A6576}"/>
              </a:ext>
            </a:extLst>
          </p:cNvPr>
          <p:cNvCxnSpPr/>
          <p:nvPr/>
        </p:nvCxnSpPr>
        <p:spPr>
          <a:xfrm>
            <a:off x="775853" y="5181603"/>
            <a:ext cx="5486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B25461-DA39-4844-9D40-5847284161E5}"/>
              </a:ext>
            </a:extLst>
          </p:cNvPr>
          <p:cNvCxnSpPr/>
          <p:nvPr/>
        </p:nvCxnSpPr>
        <p:spPr>
          <a:xfrm>
            <a:off x="789703" y="5486408"/>
            <a:ext cx="54864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D5D19F5-58CC-4736-8EF3-9BF627DD428D}"/>
              </a:ext>
            </a:extLst>
          </p:cNvPr>
          <p:cNvGrpSpPr/>
          <p:nvPr/>
        </p:nvGrpSpPr>
        <p:grpSpPr>
          <a:xfrm>
            <a:off x="6816436" y="3400926"/>
            <a:ext cx="2327564" cy="1477328"/>
            <a:chOff x="6816436" y="3400926"/>
            <a:chExt cx="2327564" cy="1477328"/>
          </a:xfrm>
        </p:grpSpPr>
        <p:sp>
          <p:nvSpPr>
            <p:cNvPr id="7" name="TextBox 6">
              <a:extLst>
                <a:ext uri="{FF2B5EF4-FFF2-40B4-BE49-F238E27FC236}">
                  <a16:creationId xmlns:a16="http://schemas.microsoft.com/office/drawing/2014/main" id="{C28AC372-6568-4A70-A61E-C493FF1686EB}"/>
                </a:ext>
              </a:extLst>
            </p:cNvPr>
            <p:cNvSpPr txBox="1"/>
            <p:nvPr/>
          </p:nvSpPr>
          <p:spPr>
            <a:xfrm>
              <a:off x="7232073" y="3400926"/>
              <a:ext cx="1911927" cy="1477328"/>
            </a:xfrm>
            <a:prstGeom prst="rect">
              <a:avLst/>
            </a:prstGeom>
            <a:noFill/>
          </p:spPr>
          <p:txBody>
            <a:bodyPr wrap="square" rtlCol="0">
              <a:spAutoFit/>
            </a:bodyPr>
            <a:lstStyle/>
            <a:p>
              <a:r>
                <a:rPr lang="en-US" dirty="0"/>
                <a:t>This indicates the importance of the church – God planned it in eternity!</a:t>
              </a:r>
            </a:p>
          </p:txBody>
        </p:sp>
        <p:cxnSp>
          <p:nvCxnSpPr>
            <p:cNvPr id="16" name="Straight Arrow Connector 15">
              <a:extLst>
                <a:ext uri="{FF2B5EF4-FFF2-40B4-BE49-F238E27FC236}">
                  <a16:creationId xmlns:a16="http://schemas.microsoft.com/office/drawing/2014/main" id="{B80E5E87-1D8C-4B11-AB34-57598419E5DB}"/>
                </a:ext>
              </a:extLst>
            </p:cNvPr>
            <p:cNvCxnSpPr>
              <a:cxnSpLocks/>
              <a:endCxn id="5" idx="3"/>
            </p:cNvCxnSpPr>
            <p:nvPr/>
          </p:nvCxnSpPr>
          <p:spPr>
            <a:xfrm flipH="1">
              <a:off x="6816436" y="3641558"/>
              <a:ext cx="415637" cy="27928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228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2500"/>
                            </p:stCondLst>
                            <p:childTnLst>
                              <p:par>
                                <p:cTn id="36" presetID="22" presetClass="entr" presetSubtype="4"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9A863F-1293-4403-BCC8-DE0864F1E8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601" y="1387348"/>
            <a:ext cx="1323300" cy="914400"/>
          </a:xfrm>
          <a:prstGeom prst="rect">
            <a:avLst/>
          </a:prstGeom>
        </p:spPr>
      </p:pic>
      <p:pic>
        <p:nvPicPr>
          <p:cNvPr id="3" name="Picture 2">
            <a:extLst>
              <a:ext uri="{FF2B5EF4-FFF2-40B4-BE49-F238E27FC236}">
                <a16:creationId xmlns:a16="http://schemas.microsoft.com/office/drawing/2014/main" id="{BCE916F0-A1E0-4546-B9CE-7991F66E2B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614" y="930148"/>
            <a:ext cx="1219009" cy="914400"/>
          </a:xfrm>
          <a:prstGeom prst="rect">
            <a:avLst/>
          </a:prstGeom>
        </p:spPr>
      </p:pic>
      <p:pic>
        <p:nvPicPr>
          <p:cNvPr id="4" name="Picture 3">
            <a:extLst>
              <a:ext uri="{FF2B5EF4-FFF2-40B4-BE49-F238E27FC236}">
                <a16:creationId xmlns:a16="http://schemas.microsoft.com/office/drawing/2014/main" id="{B645F755-3DAA-4172-8021-FB54D3A25F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55" t="-3471"/>
          <a:stretch/>
        </p:blipFill>
        <p:spPr>
          <a:xfrm>
            <a:off x="5791201" y="1314196"/>
            <a:ext cx="643467" cy="914400"/>
          </a:xfrm>
          <a:prstGeom prst="rect">
            <a:avLst/>
          </a:prstGeom>
        </p:spPr>
      </p:pic>
      <p:pic>
        <p:nvPicPr>
          <p:cNvPr id="5" name="Picture 4">
            <a:extLst>
              <a:ext uri="{FF2B5EF4-FFF2-40B4-BE49-F238E27FC236}">
                <a16:creationId xmlns:a16="http://schemas.microsoft.com/office/drawing/2014/main" id="{E5F1ED04-493E-411C-8FF9-D8DA966B90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2890" y="856996"/>
            <a:ext cx="1494533" cy="914400"/>
          </a:xfrm>
          <a:prstGeom prst="rect">
            <a:avLst/>
          </a:prstGeom>
        </p:spPr>
      </p:pic>
      <p:cxnSp>
        <p:nvCxnSpPr>
          <p:cNvPr id="7" name="Straight Connector 6">
            <a:extLst>
              <a:ext uri="{FF2B5EF4-FFF2-40B4-BE49-F238E27FC236}">
                <a16:creationId xmlns:a16="http://schemas.microsoft.com/office/drawing/2014/main" id="{93EDF9C9-3F32-4A0F-8241-DD86EDFE183B}"/>
              </a:ext>
            </a:extLst>
          </p:cNvPr>
          <p:cNvCxnSpPr/>
          <p:nvPr/>
        </p:nvCxnSpPr>
        <p:spPr>
          <a:xfrm>
            <a:off x="609600" y="2806700"/>
            <a:ext cx="8229600" cy="0"/>
          </a:xfrm>
          <a:prstGeom prst="line">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8D1F1-0EA8-44C2-828A-9D3C55FB25E7}"/>
              </a:ext>
            </a:extLst>
          </p:cNvPr>
          <p:cNvSpPr txBox="1"/>
          <p:nvPr/>
        </p:nvSpPr>
        <p:spPr>
          <a:xfrm>
            <a:off x="736601" y="2438400"/>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Garden of Eden</a:t>
            </a:r>
          </a:p>
        </p:txBody>
      </p:sp>
      <p:sp>
        <p:nvSpPr>
          <p:cNvPr id="9" name="TextBox 8">
            <a:extLst>
              <a:ext uri="{FF2B5EF4-FFF2-40B4-BE49-F238E27FC236}">
                <a16:creationId xmlns:a16="http://schemas.microsoft.com/office/drawing/2014/main" id="{A14D78C7-6510-4B57-B8C0-8B6BE3EE466A}"/>
              </a:ext>
            </a:extLst>
          </p:cNvPr>
          <p:cNvSpPr txBox="1"/>
          <p:nvPr/>
        </p:nvSpPr>
        <p:spPr>
          <a:xfrm>
            <a:off x="6851036" y="1771396"/>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The Church</a:t>
            </a:r>
          </a:p>
        </p:txBody>
      </p:sp>
      <p:sp>
        <p:nvSpPr>
          <p:cNvPr id="10" name="TextBox 9">
            <a:extLst>
              <a:ext uri="{FF2B5EF4-FFF2-40B4-BE49-F238E27FC236}">
                <a16:creationId xmlns:a16="http://schemas.microsoft.com/office/drawing/2014/main" id="{F26F174C-58AC-4755-8946-386CE33D320E}"/>
              </a:ext>
            </a:extLst>
          </p:cNvPr>
          <p:cNvSpPr txBox="1"/>
          <p:nvPr/>
        </p:nvSpPr>
        <p:spPr>
          <a:xfrm>
            <a:off x="5451284" y="2270899"/>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The Cross</a:t>
            </a:r>
          </a:p>
        </p:txBody>
      </p:sp>
      <p:sp>
        <p:nvSpPr>
          <p:cNvPr id="11" name="TextBox 10">
            <a:extLst>
              <a:ext uri="{FF2B5EF4-FFF2-40B4-BE49-F238E27FC236}">
                <a16:creationId xmlns:a16="http://schemas.microsoft.com/office/drawing/2014/main" id="{1DBA5465-70D8-4BB0-9673-33C35EF7C7F9}"/>
              </a:ext>
            </a:extLst>
          </p:cNvPr>
          <p:cNvSpPr txBox="1"/>
          <p:nvPr/>
        </p:nvSpPr>
        <p:spPr>
          <a:xfrm>
            <a:off x="3085468" y="1873550"/>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Mt. Sinai</a:t>
            </a:r>
          </a:p>
        </p:txBody>
      </p:sp>
      <p:grpSp>
        <p:nvGrpSpPr>
          <p:cNvPr id="17" name="Group 16">
            <a:extLst>
              <a:ext uri="{FF2B5EF4-FFF2-40B4-BE49-F238E27FC236}">
                <a16:creationId xmlns:a16="http://schemas.microsoft.com/office/drawing/2014/main" id="{A4312338-21B9-40FD-9247-0C2C2449FACE}"/>
              </a:ext>
            </a:extLst>
          </p:cNvPr>
          <p:cNvGrpSpPr/>
          <p:nvPr/>
        </p:nvGrpSpPr>
        <p:grpSpPr>
          <a:xfrm>
            <a:off x="139701" y="2928251"/>
            <a:ext cx="8699499" cy="3650349"/>
            <a:chOff x="139701" y="2928251"/>
            <a:chExt cx="8699499" cy="3650349"/>
          </a:xfrm>
        </p:grpSpPr>
        <p:cxnSp>
          <p:nvCxnSpPr>
            <p:cNvPr id="13" name="Connector: Elbow 12">
              <a:extLst>
                <a:ext uri="{FF2B5EF4-FFF2-40B4-BE49-F238E27FC236}">
                  <a16:creationId xmlns:a16="http://schemas.microsoft.com/office/drawing/2014/main" id="{EC45B2E2-D353-4516-B928-860440BF578D}"/>
                </a:ext>
              </a:extLst>
            </p:cNvPr>
            <p:cNvCxnSpPr>
              <a:cxnSpLocks/>
            </p:cNvCxnSpPr>
            <p:nvPr/>
          </p:nvCxnSpPr>
          <p:spPr>
            <a:xfrm rot="16200000" flipV="1">
              <a:off x="228601" y="3004451"/>
              <a:ext cx="584200" cy="43179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Speech Bubble: Oval 15">
              <a:extLst>
                <a:ext uri="{FF2B5EF4-FFF2-40B4-BE49-F238E27FC236}">
                  <a16:creationId xmlns:a16="http://schemas.microsoft.com/office/drawing/2014/main" id="{FB15078D-9DD4-448F-894C-457A9C481350}"/>
                </a:ext>
              </a:extLst>
            </p:cNvPr>
            <p:cNvSpPr/>
            <p:nvPr/>
          </p:nvSpPr>
          <p:spPr>
            <a:xfrm>
              <a:off x="139701" y="2957899"/>
              <a:ext cx="8699499" cy="3620701"/>
            </a:xfrm>
            <a:prstGeom prst="wedgeEllipseCallout">
              <a:avLst>
                <a:gd name="adj1" fmla="val -47127"/>
                <a:gd name="adj2" fmla="val 51993"/>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“Blessed be the God and Father of our Lord Jesus Christ, who has blessed us in Christ with every spiritual blessing in the heavenly places, </a:t>
              </a:r>
              <a:r>
                <a:rPr lang="en-US" b="1" baseline="30000" dirty="0"/>
                <a:t>4</a:t>
              </a:r>
              <a:r>
                <a:rPr lang="en-US" dirty="0"/>
                <a:t> </a:t>
              </a:r>
              <a:r>
                <a:rPr lang="en-US" b="1" dirty="0">
                  <a:solidFill>
                    <a:srgbClr val="FFFF00"/>
                  </a:solidFill>
                </a:rPr>
                <a:t>even as he chose us in him before the foundation of the world</a:t>
              </a:r>
              <a:r>
                <a:rPr lang="en-US" dirty="0"/>
                <a:t>, that we should be holy and blameless before him. In love </a:t>
              </a:r>
              <a:r>
                <a:rPr lang="en-US" b="1" baseline="30000" dirty="0"/>
                <a:t>5</a:t>
              </a:r>
              <a:r>
                <a:rPr lang="en-US" dirty="0"/>
                <a:t> </a:t>
              </a:r>
              <a:r>
                <a:rPr lang="en-US" b="1" dirty="0">
                  <a:solidFill>
                    <a:srgbClr val="FFFF00"/>
                  </a:solidFill>
                </a:rPr>
                <a:t>he predestined us for adoption through Jesus Christ</a:t>
              </a:r>
              <a:r>
                <a:rPr lang="en-US" dirty="0"/>
                <a:t>, according to the purpose of his will, </a:t>
              </a:r>
              <a:r>
                <a:rPr lang="en-US" b="1" baseline="30000" dirty="0"/>
                <a:t>6</a:t>
              </a:r>
              <a:r>
                <a:rPr lang="en-US" dirty="0"/>
                <a:t> to the praise of his glorious grace, with which he has blessed us in the Beloved.” (Ephesians 1:3-6, ESV)</a:t>
              </a:r>
            </a:p>
          </p:txBody>
        </p:sp>
      </p:grpSp>
      <p:sp>
        <p:nvSpPr>
          <p:cNvPr id="18" name="Title 3">
            <a:extLst>
              <a:ext uri="{FF2B5EF4-FFF2-40B4-BE49-F238E27FC236}">
                <a16:creationId xmlns:a16="http://schemas.microsoft.com/office/drawing/2014/main" id="{CDF523AA-B6B3-47CD-964A-8C3C6A1717BF}"/>
              </a:ext>
            </a:extLst>
          </p:cNvPr>
          <p:cNvSpPr txBox="1">
            <a:spLocks/>
          </p:cNvSpPr>
          <p:nvPr/>
        </p:nvSpPr>
        <p:spPr>
          <a:xfrm>
            <a:off x="131165" y="110838"/>
            <a:ext cx="9012835" cy="518206"/>
          </a:xfrm>
          <a:prstGeom prst="rect">
            <a:avLst/>
          </a:prstGeom>
        </p:spPr>
        <p:txBody>
          <a:bodyP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US" sz="2800"/>
              <a:t>The church:  The eternal plan of God</a:t>
            </a:r>
            <a:endParaRPr lang="en-US" sz="2800" dirty="0"/>
          </a:p>
        </p:txBody>
      </p:sp>
    </p:spTree>
    <p:extLst>
      <p:ext uri="{BB962C8B-B14F-4D97-AF65-F5344CB8AC3E}">
        <p14:creationId xmlns:p14="http://schemas.microsoft.com/office/powerpoint/2010/main" val="18329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9A863F-1293-4403-BCC8-DE0864F1E8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601" y="1387348"/>
            <a:ext cx="1323300" cy="914400"/>
          </a:xfrm>
          <a:prstGeom prst="rect">
            <a:avLst/>
          </a:prstGeom>
        </p:spPr>
      </p:pic>
      <p:pic>
        <p:nvPicPr>
          <p:cNvPr id="3" name="Picture 2">
            <a:extLst>
              <a:ext uri="{FF2B5EF4-FFF2-40B4-BE49-F238E27FC236}">
                <a16:creationId xmlns:a16="http://schemas.microsoft.com/office/drawing/2014/main" id="{BCE916F0-A1E0-4546-B9CE-7991F66E2B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614" y="930148"/>
            <a:ext cx="1219009" cy="914400"/>
          </a:xfrm>
          <a:prstGeom prst="rect">
            <a:avLst/>
          </a:prstGeom>
        </p:spPr>
      </p:pic>
      <p:pic>
        <p:nvPicPr>
          <p:cNvPr id="4" name="Picture 3">
            <a:extLst>
              <a:ext uri="{FF2B5EF4-FFF2-40B4-BE49-F238E27FC236}">
                <a16:creationId xmlns:a16="http://schemas.microsoft.com/office/drawing/2014/main" id="{B645F755-3DAA-4172-8021-FB54D3A25F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55" t="-3471"/>
          <a:stretch/>
        </p:blipFill>
        <p:spPr>
          <a:xfrm>
            <a:off x="5791201" y="1314196"/>
            <a:ext cx="643467" cy="914400"/>
          </a:xfrm>
          <a:prstGeom prst="rect">
            <a:avLst/>
          </a:prstGeom>
        </p:spPr>
      </p:pic>
      <p:pic>
        <p:nvPicPr>
          <p:cNvPr id="5" name="Picture 4">
            <a:extLst>
              <a:ext uri="{FF2B5EF4-FFF2-40B4-BE49-F238E27FC236}">
                <a16:creationId xmlns:a16="http://schemas.microsoft.com/office/drawing/2014/main" id="{E5F1ED04-493E-411C-8FF9-D8DA966B90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2890" y="856996"/>
            <a:ext cx="1494533" cy="914400"/>
          </a:xfrm>
          <a:prstGeom prst="rect">
            <a:avLst/>
          </a:prstGeom>
        </p:spPr>
      </p:pic>
      <p:cxnSp>
        <p:nvCxnSpPr>
          <p:cNvPr id="7" name="Straight Connector 6">
            <a:extLst>
              <a:ext uri="{FF2B5EF4-FFF2-40B4-BE49-F238E27FC236}">
                <a16:creationId xmlns:a16="http://schemas.microsoft.com/office/drawing/2014/main" id="{93EDF9C9-3F32-4A0F-8241-DD86EDFE183B}"/>
              </a:ext>
            </a:extLst>
          </p:cNvPr>
          <p:cNvCxnSpPr/>
          <p:nvPr/>
        </p:nvCxnSpPr>
        <p:spPr>
          <a:xfrm>
            <a:off x="609600" y="2806700"/>
            <a:ext cx="8229600" cy="0"/>
          </a:xfrm>
          <a:prstGeom prst="line">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8D1F1-0EA8-44C2-828A-9D3C55FB25E7}"/>
              </a:ext>
            </a:extLst>
          </p:cNvPr>
          <p:cNvSpPr txBox="1"/>
          <p:nvPr/>
        </p:nvSpPr>
        <p:spPr>
          <a:xfrm>
            <a:off x="736601" y="2438400"/>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Garden of Eden</a:t>
            </a:r>
          </a:p>
        </p:txBody>
      </p:sp>
      <p:sp>
        <p:nvSpPr>
          <p:cNvPr id="9" name="TextBox 8">
            <a:extLst>
              <a:ext uri="{FF2B5EF4-FFF2-40B4-BE49-F238E27FC236}">
                <a16:creationId xmlns:a16="http://schemas.microsoft.com/office/drawing/2014/main" id="{A14D78C7-6510-4B57-B8C0-8B6BE3EE466A}"/>
              </a:ext>
            </a:extLst>
          </p:cNvPr>
          <p:cNvSpPr txBox="1"/>
          <p:nvPr/>
        </p:nvSpPr>
        <p:spPr>
          <a:xfrm>
            <a:off x="6851036" y="1771396"/>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The Church</a:t>
            </a:r>
          </a:p>
        </p:txBody>
      </p:sp>
      <p:sp>
        <p:nvSpPr>
          <p:cNvPr id="10" name="TextBox 9">
            <a:extLst>
              <a:ext uri="{FF2B5EF4-FFF2-40B4-BE49-F238E27FC236}">
                <a16:creationId xmlns:a16="http://schemas.microsoft.com/office/drawing/2014/main" id="{F26F174C-58AC-4755-8946-386CE33D320E}"/>
              </a:ext>
            </a:extLst>
          </p:cNvPr>
          <p:cNvSpPr txBox="1"/>
          <p:nvPr/>
        </p:nvSpPr>
        <p:spPr>
          <a:xfrm>
            <a:off x="5451284" y="2270899"/>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The Cross</a:t>
            </a:r>
          </a:p>
        </p:txBody>
      </p:sp>
      <p:sp>
        <p:nvSpPr>
          <p:cNvPr id="11" name="TextBox 10">
            <a:extLst>
              <a:ext uri="{FF2B5EF4-FFF2-40B4-BE49-F238E27FC236}">
                <a16:creationId xmlns:a16="http://schemas.microsoft.com/office/drawing/2014/main" id="{1DBA5465-70D8-4BB0-9673-33C35EF7C7F9}"/>
              </a:ext>
            </a:extLst>
          </p:cNvPr>
          <p:cNvSpPr txBox="1"/>
          <p:nvPr/>
        </p:nvSpPr>
        <p:spPr>
          <a:xfrm>
            <a:off x="3085468" y="1873550"/>
            <a:ext cx="1323300"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Mt. Sinai</a:t>
            </a:r>
          </a:p>
        </p:txBody>
      </p:sp>
      <p:grpSp>
        <p:nvGrpSpPr>
          <p:cNvPr id="6" name="Group 5">
            <a:extLst>
              <a:ext uri="{FF2B5EF4-FFF2-40B4-BE49-F238E27FC236}">
                <a16:creationId xmlns:a16="http://schemas.microsoft.com/office/drawing/2014/main" id="{3654B6AB-91EB-4146-A5F2-09F23E892376}"/>
              </a:ext>
            </a:extLst>
          </p:cNvPr>
          <p:cNvGrpSpPr/>
          <p:nvPr/>
        </p:nvGrpSpPr>
        <p:grpSpPr>
          <a:xfrm>
            <a:off x="139701" y="2928251"/>
            <a:ext cx="8699499" cy="3650349"/>
            <a:chOff x="139701" y="2928251"/>
            <a:chExt cx="8699499" cy="3650349"/>
          </a:xfrm>
        </p:grpSpPr>
        <p:cxnSp>
          <p:nvCxnSpPr>
            <p:cNvPr id="13" name="Connector: Elbow 12">
              <a:extLst>
                <a:ext uri="{FF2B5EF4-FFF2-40B4-BE49-F238E27FC236}">
                  <a16:creationId xmlns:a16="http://schemas.microsoft.com/office/drawing/2014/main" id="{EC45B2E2-D353-4516-B928-860440BF578D}"/>
                </a:ext>
              </a:extLst>
            </p:cNvPr>
            <p:cNvCxnSpPr>
              <a:cxnSpLocks/>
            </p:cNvCxnSpPr>
            <p:nvPr/>
          </p:nvCxnSpPr>
          <p:spPr>
            <a:xfrm rot="16200000" flipV="1">
              <a:off x="228601" y="3004451"/>
              <a:ext cx="584200" cy="43179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Speech Bubble: Oval 15">
              <a:extLst>
                <a:ext uri="{FF2B5EF4-FFF2-40B4-BE49-F238E27FC236}">
                  <a16:creationId xmlns:a16="http://schemas.microsoft.com/office/drawing/2014/main" id="{FB15078D-9DD4-448F-894C-457A9C481350}"/>
                </a:ext>
              </a:extLst>
            </p:cNvPr>
            <p:cNvSpPr/>
            <p:nvPr/>
          </p:nvSpPr>
          <p:spPr>
            <a:xfrm>
              <a:off x="139701" y="2957899"/>
              <a:ext cx="8699499" cy="3620701"/>
            </a:xfrm>
            <a:prstGeom prst="wedgeEllipseCallout">
              <a:avLst>
                <a:gd name="adj1" fmla="val -47127"/>
                <a:gd name="adj2" fmla="val 51993"/>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 preach to the Gentiles the unsearchable riches of Christ, </a:t>
              </a:r>
              <a:r>
                <a:rPr lang="en-US" b="1" baseline="30000" dirty="0"/>
                <a:t>9</a:t>
              </a:r>
              <a:r>
                <a:rPr lang="en-US" dirty="0"/>
                <a:t> and to bring to light for everyone what is the plan of the mystery hidden for ages in God who created all things, </a:t>
              </a:r>
              <a:r>
                <a:rPr lang="en-US" b="1" baseline="30000" dirty="0"/>
                <a:t>10</a:t>
              </a:r>
              <a:r>
                <a:rPr lang="en-US" dirty="0"/>
                <a:t> </a:t>
              </a:r>
              <a:r>
                <a:rPr lang="en-US" dirty="0">
                  <a:solidFill>
                    <a:srgbClr val="FFFF00"/>
                  </a:solidFill>
                </a:rPr>
                <a:t>so that through the church the manifold wisdom of God might now be made known</a:t>
              </a:r>
              <a:r>
                <a:rPr lang="en-US" dirty="0"/>
                <a:t> to the rulers and authorities in the heavenly places.  </a:t>
              </a:r>
              <a:r>
                <a:rPr lang="en-US" b="1" baseline="30000" dirty="0"/>
                <a:t>11</a:t>
              </a:r>
              <a:r>
                <a:rPr lang="en-US" dirty="0"/>
                <a:t> </a:t>
              </a:r>
              <a:r>
                <a:rPr lang="en-US" dirty="0">
                  <a:solidFill>
                    <a:srgbClr val="FFFF00"/>
                  </a:solidFill>
                </a:rPr>
                <a:t>This was according to the eternal purpose that he has realized in Christ Jesus our Lord</a:t>
              </a:r>
              <a:r>
                <a:rPr lang="en-US" dirty="0"/>
                <a:t>…” (Ephesians 3:8a-11, ESV)</a:t>
              </a:r>
            </a:p>
          </p:txBody>
        </p:sp>
      </p:grpSp>
      <p:sp>
        <p:nvSpPr>
          <p:cNvPr id="14" name="Title 3">
            <a:extLst>
              <a:ext uri="{FF2B5EF4-FFF2-40B4-BE49-F238E27FC236}">
                <a16:creationId xmlns:a16="http://schemas.microsoft.com/office/drawing/2014/main" id="{28B25680-5AC7-4B73-8980-749A06EBE5C7}"/>
              </a:ext>
            </a:extLst>
          </p:cNvPr>
          <p:cNvSpPr txBox="1">
            <a:spLocks/>
          </p:cNvSpPr>
          <p:nvPr/>
        </p:nvSpPr>
        <p:spPr>
          <a:xfrm>
            <a:off x="131165" y="110838"/>
            <a:ext cx="9012835" cy="469160"/>
          </a:xfrm>
          <a:prstGeom prst="rect">
            <a:avLst/>
          </a:prstGeom>
        </p:spPr>
        <p:txBody>
          <a:bodyP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US" sz="2800"/>
              <a:t>The church:  The eternal plan of God</a:t>
            </a:r>
            <a:endParaRPr lang="en-US" sz="2800" dirty="0"/>
          </a:p>
        </p:txBody>
      </p:sp>
    </p:spTree>
    <p:extLst>
      <p:ext uri="{BB962C8B-B14F-4D97-AF65-F5344CB8AC3E}">
        <p14:creationId xmlns:p14="http://schemas.microsoft.com/office/powerpoint/2010/main" val="2556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165" y="110837"/>
            <a:ext cx="9012835" cy="845127"/>
          </a:xfrm>
        </p:spPr>
        <p:txBody>
          <a:bodyPr>
            <a:normAutofit/>
          </a:bodyPr>
          <a:lstStyle/>
          <a:p>
            <a:pPr algn="l"/>
            <a:r>
              <a:rPr lang="en-US" dirty="0"/>
              <a:t>What is the church?</a:t>
            </a:r>
          </a:p>
        </p:txBody>
      </p:sp>
      <p:sp>
        <p:nvSpPr>
          <p:cNvPr id="5" name="Content Placeholder 4"/>
          <p:cNvSpPr>
            <a:spLocks noGrp="1"/>
          </p:cNvSpPr>
          <p:nvPr>
            <p:ph sz="half" idx="1"/>
          </p:nvPr>
        </p:nvSpPr>
        <p:spPr>
          <a:xfrm>
            <a:off x="290946" y="1136076"/>
            <a:ext cx="8564296" cy="3339671"/>
          </a:xfrm>
        </p:spPr>
        <p:txBody>
          <a:bodyPr>
            <a:normAutofit/>
          </a:bodyPr>
          <a:lstStyle/>
          <a:p>
            <a:pPr marL="457200" indent="-457200">
              <a:buFont typeface="+mj-lt"/>
              <a:buAutoNum type="arabicPeriod"/>
            </a:pPr>
            <a:r>
              <a:rPr lang="en-US" sz="2400" dirty="0">
                <a:latin typeface="Calibri" panose="020F0502020204030204" pitchFamily="34" charset="0"/>
                <a:cs typeface="Calibri" panose="020F0502020204030204" pitchFamily="34" charset="0"/>
              </a:rPr>
              <a:t>Simply put, the church is the called-out group of the saved.  </a:t>
            </a:r>
          </a:p>
          <a:p>
            <a:pPr marL="914400" lvl="1" indent="-457200">
              <a:buFont typeface="+mj-lt"/>
              <a:buAutoNum type="alphaUcPeriod"/>
            </a:pPr>
            <a:r>
              <a:rPr lang="en-US" sz="2200" dirty="0">
                <a:latin typeface="Calibri" panose="020F0502020204030204" pitchFamily="34" charset="0"/>
                <a:cs typeface="Calibri" panose="020F0502020204030204" pitchFamily="34" charset="0"/>
              </a:rPr>
              <a:t>The church is the body of Christ, and Christ is the Savior of the body. (Ephesians 5:23)</a:t>
            </a:r>
          </a:p>
          <a:p>
            <a:pPr marL="457200" indent="-457200">
              <a:buFont typeface="+mj-lt"/>
              <a:buAutoNum type="arabicPeriod"/>
            </a:pPr>
            <a:r>
              <a:rPr lang="en-US" sz="2400" b="1" u="sng" dirty="0">
                <a:latin typeface="Calibri" panose="020F0502020204030204" pitchFamily="34" charset="0"/>
                <a:cs typeface="Calibri" panose="020F0502020204030204" pitchFamily="34" charset="0"/>
              </a:rPr>
              <a:t>It is God’s Spiritual House!</a:t>
            </a:r>
          </a:p>
          <a:p>
            <a:pPr marL="457200" indent="-457200">
              <a:buFont typeface="+mj-lt"/>
              <a:buAutoNum type="arabicPeriod"/>
            </a:pPr>
            <a:r>
              <a:rPr lang="en-US" sz="2400" b="1" u="sng" dirty="0">
                <a:latin typeface="Calibri" panose="020F0502020204030204" pitchFamily="34" charset="0"/>
                <a:cs typeface="Calibri" panose="020F0502020204030204" pitchFamily="34" charset="0"/>
              </a:rPr>
              <a:t>Being a spiritual house, we have a spiritual purpose and mission!</a:t>
            </a:r>
            <a:endParaRPr lang="en-US" sz="2400" b="1" u="sng" dirty="0"/>
          </a:p>
        </p:txBody>
      </p:sp>
      <p:cxnSp>
        <p:nvCxnSpPr>
          <p:cNvPr id="8" name="Straight Connector 7"/>
          <p:cNvCxnSpPr/>
          <p:nvPr/>
        </p:nvCxnSpPr>
        <p:spPr>
          <a:xfrm>
            <a:off x="7232073" y="12607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B02C0D0D-0FA5-4D45-B6A0-850DE8AF100A}"/>
              </a:ext>
            </a:extLst>
          </p:cNvPr>
          <p:cNvSpPr>
            <a:spLocks noGrp="1"/>
          </p:cNvSpPr>
          <p:nvPr>
            <p:ph sz="half" idx="2"/>
          </p:nvPr>
        </p:nvSpPr>
        <p:spPr>
          <a:xfrm>
            <a:off x="196152" y="3962400"/>
            <a:ext cx="8659090" cy="2715487"/>
          </a:xfrm>
        </p:spPr>
        <p:txBody>
          <a:bodyPr>
            <a:normAutofit/>
          </a:bodyPr>
          <a:lstStyle/>
          <a:p>
            <a:pPr marL="0" indent="0">
              <a:lnSpc>
                <a:spcPct val="100000"/>
              </a:lnSpc>
              <a:spcBef>
                <a:spcPts val="600"/>
              </a:spcBef>
              <a:buNone/>
            </a:pPr>
            <a:r>
              <a:rPr lang="en-US" sz="3200" dirty="0">
                <a:effectLst/>
              </a:rPr>
              <a:t>“For the husband is the head of the wife even as Christ is the head of the church, his body, and is himself its Savior.” </a:t>
            </a:r>
          </a:p>
          <a:p>
            <a:pPr marL="0" indent="0" algn="r">
              <a:lnSpc>
                <a:spcPct val="100000"/>
              </a:lnSpc>
              <a:spcBef>
                <a:spcPts val="600"/>
              </a:spcBef>
              <a:buNone/>
            </a:pPr>
            <a:r>
              <a:rPr lang="en-US" sz="3200" dirty="0">
                <a:effectLst/>
              </a:rPr>
              <a:t> - Ephesians 5:23, ESV</a:t>
            </a:r>
            <a:endParaRPr lang="en-US" sz="3200" dirty="0"/>
          </a:p>
        </p:txBody>
      </p:sp>
      <p:sp>
        <p:nvSpPr>
          <p:cNvPr id="6" name="Content Placeholder 5">
            <a:extLst>
              <a:ext uri="{FF2B5EF4-FFF2-40B4-BE49-F238E27FC236}">
                <a16:creationId xmlns:a16="http://schemas.microsoft.com/office/drawing/2014/main" id="{B3F01CFF-1D63-4F65-87FA-0887626A19DE}"/>
              </a:ext>
            </a:extLst>
          </p:cNvPr>
          <p:cNvSpPr txBox="1">
            <a:spLocks/>
          </p:cNvSpPr>
          <p:nvPr/>
        </p:nvSpPr>
        <p:spPr>
          <a:xfrm>
            <a:off x="243549" y="4142513"/>
            <a:ext cx="8659090" cy="271548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spcBef>
                <a:spcPts val="600"/>
              </a:spcBef>
              <a:buNone/>
            </a:pPr>
            <a:r>
              <a:rPr lang="en-US" sz="3200" dirty="0">
                <a:effectLst/>
              </a:rPr>
              <a:t>“</a:t>
            </a:r>
            <a:r>
              <a:rPr lang="en-US" sz="3200" dirty="0"/>
              <a:t>As you come to him, a living stone rejected by men but in the sight of God chosen and precious, </a:t>
            </a:r>
            <a:br>
              <a:rPr lang="en-US" sz="3200" dirty="0"/>
            </a:br>
            <a:r>
              <a:rPr lang="en-US" b="1" baseline="30000" dirty="0">
                <a:effectLst/>
              </a:rPr>
              <a:t>5</a:t>
            </a:r>
            <a:r>
              <a:rPr lang="en-US" sz="3200" dirty="0"/>
              <a:t>you yourselves like living stones are being built up as a spiritual house, to be a holy priesthood, to offer spiritual sacrifices acceptable to God through Jesus Christ.</a:t>
            </a:r>
            <a:r>
              <a:rPr lang="en-US" sz="3200" dirty="0">
                <a:effectLst/>
              </a:rPr>
              <a:t>” </a:t>
            </a:r>
          </a:p>
          <a:p>
            <a:pPr marL="0" indent="0" algn="r">
              <a:lnSpc>
                <a:spcPct val="100000"/>
              </a:lnSpc>
              <a:spcBef>
                <a:spcPts val="600"/>
              </a:spcBef>
              <a:buFont typeface="Arial" panose="020B0604020202020204" pitchFamily="34" charset="0"/>
              <a:buNone/>
            </a:pPr>
            <a:r>
              <a:rPr lang="en-US" sz="3200" dirty="0">
                <a:effectLst/>
              </a:rPr>
              <a:t> - 1 Peter 2:4-5, ESV</a:t>
            </a:r>
            <a:endParaRPr lang="en-US" sz="3200" dirty="0"/>
          </a:p>
        </p:txBody>
      </p:sp>
      <p:pic>
        <p:nvPicPr>
          <p:cNvPr id="7" name="Picture 6">
            <a:extLst>
              <a:ext uri="{FF2B5EF4-FFF2-40B4-BE49-F238E27FC236}">
                <a16:creationId xmlns:a16="http://schemas.microsoft.com/office/drawing/2014/main" id="{3F9A3113-87C4-4B61-AE61-3A9791AD1CF5}"/>
              </a:ext>
            </a:extLst>
          </p:cNvPr>
          <p:cNvPicPr>
            <a:picLocks noChangeAspect="1"/>
          </p:cNvPicPr>
          <p:nvPr/>
        </p:nvPicPr>
        <p:blipFill>
          <a:blip r:embed="rId2"/>
          <a:stretch>
            <a:fillRect/>
          </a:stretch>
        </p:blipFill>
        <p:spPr>
          <a:xfrm>
            <a:off x="2541944" y="3782287"/>
            <a:ext cx="4738254" cy="2895600"/>
          </a:xfrm>
          <a:prstGeom prst="rect">
            <a:avLst/>
          </a:prstGeom>
        </p:spPr>
      </p:pic>
    </p:spTree>
    <p:extLst>
      <p:ext uri="{BB962C8B-B14F-4D97-AF65-F5344CB8AC3E}">
        <p14:creationId xmlns:p14="http://schemas.microsoft.com/office/powerpoint/2010/main" val="327763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hidden"/>
                                      </p:to>
                                    </p:set>
                                  </p:childTnLst>
                                </p:cTn>
                              </p:par>
                              <p:par>
                                <p:cTn id="27" presetID="22" presetClass="entr" presetSubtype="4"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down)">
                                      <p:cBhvr>
                                        <p:cTn id="29" dur="500"/>
                                        <p:tgtEl>
                                          <p:spTgt spid="5">
                                            <p:txEl>
                                              <p:pRg st="2" end="2"/>
                                            </p:txEl>
                                          </p:spTgt>
                                        </p:tgtEl>
                                      </p:cBhvr>
                                    </p:animEffect>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additive="base">
                                        <p:cTn id="3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hidden"/>
                                      </p:to>
                                    </p:set>
                                  </p:childTnLst>
                                </p:cTn>
                              </p:par>
                            </p:childTnLst>
                          </p:cTn>
                        </p:par>
                        <p:par>
                          <p:cTn id="46" fill="hold">
                            <p:stCondLst>
                              <p:cond delay="0"/>
                            </p:stCondLst>
                            <p:childTnLst>
                              <p:par>
                                <p:cTn id="47" presetID="22" presetClass="entr" presetSubtype="4" fill="hold" grpId="0" nodeType="after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wipe(down)">
                                      <p:cBhvr>
                                        <p:cTn id="49" dur="500"/>
                                        <p:tgtEl>
                                          <p:spTgt spid="5">
                                            <p:txEl>
                                              <p:pRg st="3" end="3"/>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uiExpand="1" build="p"/>
      <p:bldP spid="9" grpId="1" uiExpand="1" build="p"/>
      <p:bldP spid="6" grpId="0" uiExpand="1" build="p"/>
      <p:bldP spid="6" grpId="1"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1405</TotalTime>
  <Words>1327</Words>
  <Application>Microsoft Office PowerPoint</Application>
  <PresentationFormat>On-screen Show (4:3)</PresentationFormat>
  <Paragraphs>150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Bookman Old Style</vt:lpstr>
      <vt:lpstr>Calibri</vt:lpstr>
      <vt:lpstr>Rockwell</vt:lpstr>
      <vt:lpstr>Wingdings</vt:lpstr>
      <vt:lpstr>Damask</vt:lpstr>
      <vt:lpstr>PowerPoint Presentation</vt:lpstr>
      <vt:lpstr>What do you think of when we use the term “church”?</vt:lpstr>
      <vt:lpstr>What should be our concept of the church?</vt:lpstr>
      <vt:lpstr>What should be our concept of the church?</vt:lpstr>
      <vt:lpstr>Why the church?  What should we think about the church?</vt:lpstr>
      <vt:lpstr>The church:  The eternal plan of God</vt:lpstr>
      <vt:lpstr>PowerPoint Presentation</vt:lpstr>
      <vt:lpstr>PowerPoint Presentation</vt:lpstr>
      <vt:lpstr>What is the church?</vt:lpstr>
      <vt:lpstr>What is the Mission of the Church?</vt:lpstr>
      <vt:lpstr>What is the Mission of the Church?</vt:lpstr>
      <vt:lpstr>What is the Mission of the Church?</vt:lpstr>
      <vt:lpstr>What is the Mission of the Church?</vt:lpstr>
      <vt:lpstr>What is the Mission of the Church?</vt:lpstr>
      <vt:lpstr>What is the Mission of the Church?</vt:lpstr>
      <vt:lpstr>What is the Mission of the Church?</vt:lpstr>
      <vt:lpstr>What is the Mission of the Church?</vt:lpstr>
      <vt:lpstr>What is the Mission of the Church?</vt:lpstr>
      <vt:lpstr>Why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16:13-20, ESV</dc:title>
  <dc:creator>Ben Holt</dc:creator>
  <cp:lastModifiedBy>Ben Holt</cp:lastModifiedBy>
  <cp:revision>42</cp:revision>
  <dcterms:created xsi:type="dcterms:W3CDTF">2017-04-22T22:28:31Z</dcterms:created>
  <dcterms:modified xsi:type="dcterms:W3CDTF">2017-07-02T05:03:35Z</dcterms:modified>
</cp:coreProperties>
</file>