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61" r:id="rId2"/>
    <p:sldId id="256" r:id="rId3"/>
    <p:sldId id="257" r:id="rId4"/>
    <p:sldId id="258" r:id="rId5"/>
    <p:sldId id="259" r:id="rId6"/>
    <p:sldId id="260"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212306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BF6AF2-49AF-4DCA-A4DE-09B36C2603B2}"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3755446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417060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09868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1948613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3983936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4164444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116517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66434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8674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139914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BF6AF2-49AF-4DCA-A4DE-09B36C2603B2}"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112161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BF6AF2-49AF-4DCA-A4DE-09B36C2603B2}" type="datetimeFigureOut">
              <a:rPr lang="en-US" smtClean="0"/>
              <a:t>11/26/2017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2879047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75089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361025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ABF6AF2-49AF-4DCA-A4DE-09B36C2603B2}" type="datetimeFigureOut">
              <a:rPr lang="en-US" smtClean="0"/>
              <a:t>11/26/2017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887189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BF6AF2-49AF-4DCA-A4DE-09B36C2603B2}" type="datetimeFigureOut">
              <a:rPr lang="en-US" smtClean="0"/>
              <a:t>11/26/2017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CA5203-DAEF-4EDF-AF6B-4AB067793ED4}" type="slidenum">
              <a:rPr lang="en-US" smtClean="0"/>
              <a:t>‹#›</a:t>
            </a:fld>
            <a:endParaRPr lang="en-US"/>
          </a:p>
        </p:txBody>
      </p:sp>
    </p:spTree>
    <p:extLst>
      <p:ext uri="{BB962C8B-B14F-4D97-AF65-F5344CB8AC3E}">
        <p14:creationId xmlns:p14="http://schemas.microsoft.com/office/powerpoint/2010/main" val="2876306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ABF6AF2-49AF-4DCA-A4DE-09B36C2603B2}" type="datetimeFigureOut">
              <a:rPr lang="en-US" smtClean="0"/>
              <a:t>11/26/2017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DCA5203-DAEF-4EDF-AF6B-4AB067793ED4}" type="slidenum">
              <a:rPr lang="en-US" smtClean="0"/>
              <a:t>‹#›</a:t>
            </a:fld>
            <a:endParaRPr lang="en-US"/>
          </a:p>
        </p:txBody>
      </p:sp>
    </p:spTree>
    <p:extLst>
      <p:ext uri="{BB962C8B-B14F-4D97-AF65-F5344CB8AC3E}">
        <p14:creationId xmlns:p14="http://schemas.microsoft.com/office/powerpoint/2010/main" val="192184695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702547-BFAA-4C61-AD26-BBEB68ED1744}"/>
              </a:ext>
            </a:extLst>
          </p:cNvPr>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298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2B7E-EE0F-4262-B539-62EE1CCB13B1}"/>
              </a:ext>
            </a:extLst>
          </p:cNvPr>
          <p:cNvSpPr>
            <a:spLocks noGrp="1"/>
          </p:cNvSpPr>
          <p:nvPr>
            <p:ph type="ctrTitle"/>
          </p:nvPr>
        </p:nvSpPr>
        <p:spPr/>
        <p:txBody>
          <a:bodyPr/>
          <a:lstStyle/>
          <a:p>
            <a:r>
              <a:rPr lang="en-US" dirty="0"/>
              <a:t>Serving My Neighbor</a:t>
            </a:r>
          </a:p>
        </p:txBody>
      </p:sp>
      <p:sp>
        <p:nvSpPr>
          <p:cNvPr id="3" name="Subtitle 2">
            <a:extLst>
              <a:ext uri="{FF2B5EF4-FFF2-40B4-BE49-F238E27FC236}">
                <a16:creationId xmlns:a16="http://schemas.microsoft.com/office/drawing/2014/main" id="{914E5FF3-C113-4627-AD46-A278AF00EEAC}"/>
              </a:ext>
            </a:extLst>
          </p:cNvPr>
          <p:cNvSpPr>
            <a:spLocks noGrp="1"/>
          </p:cNvSpPr>
          <p:nvPr>
            <p:ph type="subTitle" idx="1"/>
          </p:nvPr>
        </p:nvSpPr>
        <p:spPr>
          <a:xfrm>
            <a:off x="866442" y="5705848"/>
            <a:ext cx="6620968" cy="861420"/>
          </a:xfrm>
        </p:spPr>
        <p:txBody>
          <a:bodyPr/>
          <a:lstStyle/>
          <a:p>
            <a:r>
              <a:rPr lang="en-US" dirty="0"/>
              <a:t>Church of Christ at medina</a:t>
            </a:r>
          </a:p>
          <a:p>
            <a:r>
              <a:rPr lang="en-US" cap="none" dirty="0"/>
              <a:t>November 26</a:t>
            </a:r>
            <a:r>
              <a:rPr lang="en-US" cap="none" baseline="30000" dirty="0"/>
              <a:t>th</a:t>
            </a:r>
            <a:r>
              <a:rPr lang="en-US" cap="none" dirty="0"/>
              <a:t>, 2017</a:t>
            </a:r>
          </a:p>
        </p:txBody>
      </p:sp>
    </p:spTree>
    <p:extLst>
      <p:ext uri="{BB962C8B-B14F-4D97-AF65-F5344CB8AC3E}">
        <p14:creationId xmlns:p14="http://schemas.microsoft.com/office/powerpoint/2010/main" val="710235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69FE-D24B-4522-89A8-05200706F8F5}"/>
              </a:ext>
            </a:extLst>
          </p:cNvPr>
          <p:cNvSpPr>
            <a:spLocks noGrp="1"/>
          </p:cNvSpPr>
          <p:nvPr>
            <p:ph type="title"/>
          </p:nvPr>
        </p:nvSpPr>
        <p:spPr>
          <a:xfrm>
            <a:off x="0" y="16620"/>
            <a:ext cx="7540090" cy="1080657"/>
          </a:xfrm>
        </p:spPr>
        <p:txBody>
          <a:bodyPr anchor="ctr" anchorCtr="0"/>
          <a:lstStyle/>
          <a:p>
            <a:r>
              <a:rPr lang="en-US" b="1" dirty="0"/>
              <a:t>Jerusalem to Jericho</a:t>
            </a:r>
          </a:p>
        </p:txBody>
      </p:sp>
      <p:sp>
        <p:nvSpPr>
          <p:cNvPr id="3" name="Content Placeholder 2">
            <a:extLst>
              <a:ext uri="{FF2B5EF4-FFF2-40B4-BE49-F238E27FC236}">
                <a16:creationId xmlns:a16="http://schemas.microsoft.com/office/drawing/2014/main" id="{A2B9D325-10B8-473E-A5B1-A7F957667824}"/>
              </a:ext>
            </a:extLst>
          </p:cNvPr>
          <p:cNvSpPr>
            <a:spLocks noGrp="1"/>
          </p:cNvSpPr>
          <p:nvPr>
            <p:ph sz="half" idx="1"/>
          </p:nvPr>
        </p:nvSpPr>
        <p:spPr>
          <a:xfrm>
            <a:off x="182881" y="1364566"/>
            <a:ext cx="4389120" cy="5345723"/>
          </a:xfrm>
        </p:spPr>
        <p:txBody>
          <a:bodyPr>
            <a:normAutofit/>
          </a:bodyPr>
          <a:lstStyle/>
          <a:p>
            <a:r>
              <a:rPr lang="en-US" sz="2400" dirty="0">
                <a:latin typeface="Calibri" panose="020F0502020204030204" pitchFamily="34" charset="0"/>
                <a:cs typeface="Calibri" panose="020F0502020204030204" pitchFamily="34" charset="0"/>
              </a:rPr>
              <a:t>A man was travelling from Jerusalem to Jericho</a:t>
            </a:r>
          </a:p>
          <a:p>
            <a:r>
              <a:rPr lang="en-US" sz="2400" dirty="0">
                <a:latin typeface="Calibri" panose="020F0502020204030204" pitchFamily="34" charset="0"/>
                <a:cs typeface="Calibri" panose="020F0502020204030204" pitchFamily="34" charset="0"/>
              </a:rPr>
              <a:t>This was a trip of about 15-22 miles</a:t>
            </a:r>
          </a:p>
          <a:p>
            <a:r>
              <a:rPr lang="en-US" sz="2400" dirty="0">
                <a:latin typeface="Calibri" panose="020F0502020204030204" pitchFamily="34" charset="0"/>
                <a:cs typeface="Calibri" panose="020F0502020204030204" pitchFamily="34" charset="0"/>
              </a:rPr>
              <a:t>The trip was difficult…</a:t>
            </a:r>
          </a:p>
          <a:p>
            <a:pPr lvl="1"/>
            <a:r>
              <a:rPr lang="en-US" sz="2200" dirty="0">
                <a:latin typeface="Calibri" panose="020F0502020204030204" pitchFamily="34" charset="0"/>
                <a:cs typeface="Calibri" panose="020F0502020204030204" pitchFamily="34" charset="0"/>
              </a:rPr>
              <a:t>A drop of over 3000 feet</a:t>
            </a:r>
          </a:p>
          <a:p>
            <a:pPr lvl="1"/>
            <a:r>
              <a:rPr lang="en-US" sz="2200" dirty="0">
                <a:latin typeface="Calibri" panose="020F0502020204030204" pitchFamily="34" charset="0"/>
                <a:cs typeface="Calibri" panose="020F0502020204030204" pitchFamily="34" charset="0"/>
              </a:rPr>
              <a:t>Ravines, rocks, caves</a:t>
            </a:r>
          </a:p>
          <a:p>
            <a:pPr lvl="1"/>
            <a:r>
              <a:rPr lang="en-US" sz="2200" dirty="0">
                <a:latin typeface="Calibri" panose="020F0502020204030204" pitchFamily="34" charset="0"/>
                <a:cs typeface="Calibri" panose="020F0502020204030204" pitchFamily="34" charset="0"/>
              </a:rPr>
              <a:t>Filled with criminals</a:t>
            </a:r>
          </a:p>
          <a:p>
            <a:pPr lvl="1"/>
            <a:r>
              <a:rPr lang="en-US" sz="2200" dirty="0">
                <a:latin typeface="Calibri" panose="020F0502020204030204" pitchFamily="34" charset="0"/>
                <a:cs typeface="Calibri" panose="020F0502020204030204" pitchFamily="34" charset="0"/>
              </a:rPr>
              <a:t>Known as the “Way of Blood”</a:t>
            </a:r>
          </a:p>
        </p:txBody>
      </p:sp>
      <p:pic>
        <p:nvPicPr>
          <p:cNvPr id="5" name="Picture 4">
            <a:extLst>
              <a:ext uri="{FF2B5EF4-FFF2-40B4-BE49-F238E27FC236}">
                <a16:creationId xmlns:a16="http://schemas.microsoft.com/office/drawing/2014/main" id="{2D8AC2FB-00DB-4EEC-B660-5FC837C27041}"/>
              </a:ext>
            </a:extLst>
          </p:cNvPr>
          <p:cNvPicPr>
            <a:picLocks noChangeAspect="1"/>
          </p:cNvPicPr>
          <p:nvPr/>
        </p:nvPicPr>
        <p:blipFill>
          <a:blip r:embed="rId2"/>
          <a:stretch>
            <a:fillRect/>
          </a:stretch>
        </p:blipFill>
        <p:spPr>
          <a:xfrm>
            <a:off x="4770417" y="1648130"/>
            <a:ext cx="4070030" cy="2743200"/>
          </a:xfrm>
          <a:prstGeom prst="rect">
            <a:avLst/>
          </a:prstGeom>
        </p:spPr>
      </p:pic>
      <p:cxnSp>
        <p:nvCxnSpPr>
          <p:cNvPr id="7" name="Straight Connector 6">
            <a:extLst>
              <a:ext uri="{FF2B5EF4-FFF2-40B4-BE49-F238E27FC236}">
                <a16:creationId xmlns:a16="http://schemas.microsoft.com/office/drawing/2014/main" id="{48CB0B10-A3A3-482B-8350-E291DBD669BF}"/>
              </a:ext>
            </a:extLst>
          </p:cNvPr>
          <p:cNvCxnSpPr/>
          <p:nvPr/>
        </p:nvCxnSpPr>
        <p:spPr>
          <a:xfrm>
            <a:off x="0" y="1097280"/>
            <a:ext cx="7076049" cy="0"/>
          </a:xfrm>
          <a:prstGeom prst="line">
            <a:avLst/>
          </a:prstGeom>
          <a:ln w="412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98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69FE-D24B-4522-89A8-05200706F8F5}"/>
              </a:ext>
            </a:extLst>
          </p:cNvPr>
          <p:cNvSpPr>
            <a:spLocks noGrp="1"/>
          </p:cNvSpPr>
          <p:nvPr>
            <p:ph type="title"/>
          </p:nvPr>
        </p:nvSpPr>
        <p:spPr>
          <a:xfrm>
            <a:off x="0" y="16620"/>
            <a:ext cx="7540090" cy="1080657"/>
          </a:xfrm>
        </p:spPr>
        <p:txBody>
          <a:bodyPr anchor="ctr" anchorCtr="0"/>
          <a:lstStyle/>
          <a:p>
            <a:r>
              <a:rPr lang="en-US" b="1" dirty="0"/>
              <a:t>The Story</a:t>
            </a:r>
          </a:p>
        </p:txBody>
      </p:sp>
      <p:sp>
        <p:nvSpPr>
          <p:cNvPr id="3" name="Content Placeholder 2">
            <a:extLst>
              <a:ext uri="{FF2B5EF4-FFF2-40B4-BE49-F238E27FC236}">
                <a16:creationId xmlns:a16="http://schemas.microsoft.com/office/drawing/2014/main" id="{A2B9D325-10B8-473E-A5B1-A7F957667824}"/>
              </a:ext>
            </a:extLst>
          </p:cNvPr>
          <p:cNvSpPr>
            <a:spLocks noGrp="1"/>
          </p:cNvSpPr>
          <p:nvPr>
            <p:ph sz="half" idx="1"/>
          </p:nvPr>
        </p:nvSpPr>
        <p:spPr>
          <a:xfrm>
            <a:off x="182880" y="1364566"/>
            <a:ext cx="4783015" cy="5345723"/>
          </a:xfrm>
        </p:spPr>
        <p:txBody>
          <a:bodyPr>
            <a:normAutofit/>
          </a:bodyPr>
          <a:lstStyle/>
          <a:p>
            <a:r>
              <a:rPr lang="en-US" sz="2400" dirty="0">
                <a:latin typeface="Calibri" panose="020F0502020204030204" pitchFamily="34" charset="0"/>
                <a:cs typeface="Calibri" panose="020F0502020204030204" pitchFamily="34" charset="0"/>
              </a:rPr>
              <a:t>The man fell among robbers</a:t>
            </a:r>
          </a:p>
          <a:p>
            <a:r>
              <a:rPr lang="en-US" sz="2400" dirty="0">
                <a:latin typeface="Calibri" panose="020F0502020204030204" pitchFamily="34" charset="0"/>
                <a:cs typeface="Calibri" panose="020F0502020204030204" pitchFamily="34" charset="0"/>
              </a:rPr>
              <a:t>Naked and very hurt, he is left in the desolate place with no chance of survival on his own</a:t>
            </a:r>
          </a:p>
          <a:p>
            <a:r>
              <a:rPr lang="en-US" sz="2400" dirty="0">
                <a:latin typeface="Calibri" panose="020F0502020204030204" pitchFamily="34" charset="0"/>
                <a:cs typeface="Calibri" panose="020F0502020204030204" pitchFamily="34" charset="0"/>
              </a:rPr>
              <a:t>“By chance” a priest comes down that same road at the time that man has been attacked.  The priest sees him, but passes by on the other side of the road.</a:t>
            </a:r>
          </a:p>
          <a:p>
            <a:r>
              <a:rPr lang="en-US" sz="2400" dirty="0">
                <a:latin typeface="Calibri" panose="020F0502020204030204" pitchFamily="34" charset="0"/>
                <a:cs typeface="Calibri" panose="020F0502020204030204" pitchFamily="34" charset="0"/>
              </a:rPr>
              <a:t>Soon after, a Levite comes.  He goes over to see the injured man, but then he returns to the other side of the way and passes by.</a:t>
            </a:r>
          </a:p>
        </p:txBody>
      </p:sp>
      <p:cxnSp>
        <p:nvCxnSpPr>
          <p:cNvPr id="7" name="Straight Connector 6">
            <a:extLst>
              <a:ext uri="{FF2B5EF4-FFF2-40B4-BE49-F238E27FC236}">
                <a16:creationId xmlns:a16="http://schemas.microsoft.com/office/drawing/2014/main" id="{48CB0B10-A3A3-482B-8350-E291DBD669BF}"/>
              </a:ext>
            </a:extLst>
          </p:cNvPr>
          <p:cNvCxnSpPr/>
          <p:nvPr/>
        </p:nvCxnSpPr>
        <p:spPr>
          <a:xfrm>
            <a:off x="0" y="1097280"/>
            <a:ext cx="7076049"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6794589-97D7-46B8-A217-B3854BEE84E5}"/>
              </a:ext>
            </a:extLst>
          </p:cNvPr>
          <p:cNvPicPr>
            <a:picLocks noChangeAspect="1"/>
          </p:cNvPicPr>
          <p:nvPr/>
        </p:nvPicPr>
        <p:blipFill>
          <a:blip r:embed="rId2"/>
          <a:stretch>
            <a:fillRect/>
          </a:stretch>
        </p:blipFill>
        <p:spPr>
          <a:xfrm>
            <a:off x="4965895" y="2038030"/>
            <a:ext cx="3889585" cy="3316511"/>
          </a:xfrm>
          <a:prstGeom prst="rect">
            <a:avLst/>
          </a:prstGeom>
        </p:spPr>
      </p:pic>
    </p:spTree>
    <p:extLst>
      <p:ext uri="{BB962C8B-B14F-4D97-AF65-F5344CB8AC3E}">
        <p14:creationId xmlns:p14="http://schemas.microsoft.com/office/powerpoint/2010/main" val="6453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69FE-D24B-4522-89A8-05200706F8F5}"/>
              </a:ext>
            </a:extLst>
          </p:cNvPr>
          <p:cNvSpPr>
            <a:spLocks noGrp="1"/>
          </p:cNvSpPr>
          <p:nvPr>
            <p:ph type="title"/>
          </p:nvPr>
        </p:nvSpPr>
        <p:spPr>
          <a:xfrm>
            <a:off x="0" y="16620"/>
            <a:ext cx="7540090" cy="1080657"/>
          </a:xfrm>
        </p:spPr>
        <p:txBody>
          <a:bodyPr anchor="ctr" anchorCtr="0"/>
          <a:lstStyle/>
          <a:p>
            <a:r>
              <a:rPr lang="en-US" b="1" dirty="0"/>
              <a:t>The Good Samaritan</a:t>
            </a:r>
          </a:p>
        </p:txBody>
      </p:sp>
      <p:sp>
        <p:nvSpPr>
          <p:cNvPr id="3" name="Content Placeholder 2">
            <a:extLst>
              <a:ext uri="{FF2B5EF4-FFF2-40B4-BE49-F238E27FC236}">
                <a16:creationId xmlns:a16="http://schemas.microsoft.com/office/drawing/2014/main" id="{A2B9D325-10B8-473E-A5B1-A7F957667824}"/>
              </a:ext>
            </a:extLst>
          </p:cNvPr>
          <p:cNvSpPr>
            <a:spLocks noGrp="1"/>
          </p:cNvSpPr>
          <p:nvPr>
            <p:ph sz="half" idx="1"/>
          </p:nvPr>
        </p:nvSpPr>
        <p:spPr>
          <a:xfrm>
            <a:off x="182880" y="1364566"/>
            <a:ext cx="4783015" cy="5345723"/>
          </a:xfrm>
        </p:spPr>
        <p:txBody>
          <a:bodyPr>
            <a:normAutofit/>
          </a:bodyPr>
          <a:lstStyle/>
          <a:p>
            <a:r>
              <a:rPr lang="en-US" sz="2400" dirty="0">
                <a:latin typeface="Calibri" panose="020F0502020204030204" pitchFamily="34" charset="0"/>
                <a:cs typeface="Calibri" panose="020F0502020204030204" pitchFamily="34" charset="0"/>
              </a:rPr>
              <a:t>Finally, a Samaritan comes upon the scene.  </a:t>
            </a:r>
          </a:p>
          <a:p>
            <a:pPr lvl="1">
              <a:spcBef>
                <a:spcPts val="600"/>
              </a:spcBef>
            </a:pPr>
            <a:r>
              <a:rPr lang="en-US" sz="1800" dirty="0">
                <a:latin typeface="Calibri" panose="020F0502020204030204" pitchFamily="34" charset="0"/>
                <a:cs typeface="Calibri" panose="020F0502020204030204" pitchFamily="34" charset="0"/>
              </a:rPr>
              <a:t>“</a:t>
            </a:r>
            <a:r>
              <a:rPr lang="en-US" sz="1800" baseline="30000" dirty="0">
                <a:latin typeface="Calibri" panose="020F0502020204030204" pitchFamily="34" charset="0"/>
                <a:cs typeface="Calibri" panose="020F0502020204030204" pitchFamily="34" charset="0"/>
              </a:rPr>
              <a:t>33</a:t>
            </a:r>
            <a:r>
              <a:rPr lang="en-US" sz="1800" dirty="0"/>
              <a:t>But a Samaritan, as he journeyed, came to where he was, and when he saw him, he had compassion.</a:t>
            </a:r>
          </a:p>
          <a:p>
            <a:pPr lvl="1">
              <a:spcBef>
                <a:spcPts val="600"/>
              </a:spcBef>
            </a:pPr>
            <a:r>
              <a:rPr lang="en-US" sz="1800" b="1" baseline="30000" dirty="0"/>
              <a:t>34</a:t>
            </a:r>
            <a:r>
              <a:rPr lang="en-US" sz="1800" dirty="0"/>
              <a:t>He went to him and bound up his wounds, pouring on oil and wine. Then he set him on his own animal and brought him to an inn and took care of him. </a:t>
            </a:r>
          </a:p>
          <a:p>
            <a:pPr lvl="1">
              <a:spcBef>
                <a:spcPts val="600"/>
              </a:spcBef>
            </a:pPr>
            <a:r>
              <a:rPr lang="en-US" sz="1800" b="1" baseline="30000" dirty="0"/>
              <a:t>35</a:t>
            </a:r>
            <a:r>
              <a:rPr lang="en-US" sz="1800" dirty="0"/>
              <a:t>And the next day he took out two denarii and gave them to the innkeeper, saying, 'Take care of him, and whatever more you spend, I will repay you when I come back.’”</a:t>
            </a:r>
            <a:endParaRPr lang="en-US" sz="180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8CB0B10-A3A3-482B-8350-E291DBD669BF}"/>
              </a:ext>
            </a:extLst>
          </p:cNvPr>
          <p:cNvCxnSpPr/>
          <p:nvPr/>
        </p:nvCxnSpPr>
        <p:spPr>
          <a:xfrm>
            <a:off x="0" y="1097280"/>
            <a:ext cx="7076049"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A0B0E3-FDF3-4B11-B0F0-94209497BD17}"/>
              </a:ext>
            </a:extLst>
          </p:cNvPr>
          <p:cNvPicPr>
            <a:picLocks noChangeAspect="1"/>
          </p:cNvPicPr>
          <p:nvPr/>
        </p:nvPicPr>
        <p:blipFill>
          <a:blip r:embed="rId2"/>
          <a:stretch>
            <a:fillRect/>
          </a:stretch>
        </p:blipFill>
        <p:spPr>
          <a:xfrm>
            <a:off x="4965895" y="1950592"/>
            <a:ext cx="3889585" cy="2956816"/>
          </a:xfrm>
          <a:prstGeom prst="rect">
            <a:avLst/>
          </a:prstGeom>
        </p:spPr>
      </p:pic>
    </p:spTree>
    <p:extLst>
      <p:ext uri="{BB962C8B-B14F-4D97-AF65-F5344CB8AC3E}">
        <p14:creationId xmlns:p14="http://schemas.microsoft.com/office/powerpoint/2010/main" val="91546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69FE-D24B-4522-89A8-05200706F8F5}"/>
              </a:ext>
            </a:extLst>
          </p:cNvPr>
          <p:cNvSpPr>
            <a:spLocks noGrp="1"/>
          </p:cNvSpPr>
          <p:nvPr>
            <p:ph type="title"/>
          </p:nvPr>
        </p:nvSpPr>
        <p:spPr>
          <a:xfrm>
            <a:off x="0" y="16620"/>
            <a:ext cx="7540090" cy="1080657"/>
          </a:xfrm>
        </p:spPr>
        <p:txBody>
          <a:bodyPr anchor="ctr" anchorCtr="0"/>
          <a:lstStyle/>
          <a:p>
            <a:r>
              <a:rPr lang="en-US" b="1" dirty="0"/>
              <a:t>The Reason for the Parable</a:t>
            </a:r>
          </a:p>
        </p:txBody>
      </p:sp>
      <p:sp>
        <p:nvSpPr>
          <p:cNvPr id="3" name="Content Placeholder 2">
            <a:extLst>
              <a:ext uri="{FF2B5EF4-FFF2-40B4-BE49-F238E27FC236}">
                <a16:creationId xmlns:a16="http://schemas.microsoft.com/office/drawing/2014/main" id="{A2B9D325-10B8-473E-A5B1-A7F957667824}"/>
              </a:ext>
            </a:extLst>
          </p:cNvPr>
          <p:cNvSpPr>
            <a:spLocks noGrp="1"/>
          </p:cNvSpPr>
          <p:nvPr>
            <p:ph sz="half" idx="1"/>
          </p:nvPr>
        </p:nvSpPr>
        <p:spPr>
          <a:xfrm>
            <a:off x="182880" y="1364566"/>
            <a:ext cx="4783015" cy="5345723"/>
          </a:xfrm>
        </p:spPr>
        <p:txBody>
          <a:bodyPr>
            <a:normAutofit/>
          </a:bodyPr>
          <a:lstStyle/>
          <a:p>
            <a:r>
              <a:rPr lang="en-US" sz="2400" dirty="0">
                <a:latin typeface="Calibri" panose="020F0502020204030204" pitchFamily="34" charset="0"/>
                <a:cs typeface="Calibri" panose="020F0502020204030204" pitchFamily="34" charset="0"/>
              </a:rPr>
              <a:t>The lawyer originally asked – “Teacher, what shall I do to inherit eternal life?”.</a:t>
            </a:r>
          </a:p>
          <a:p>
            <a:r>
              <a:rPr lang="en-US" sz="2400" dirty="0">
                <a:latin typeface="Calibri" panose="020F0502020204030204" pitchFamily="34" charset="0"/>
                <a:cs typeface="Calibri" panose="020F0502020204030204" pitchFamily="34" charset="0"/>
              </a:rPr>
              <a:t>Having answered his own question, Jesus commands him to go and do the law.</a:t>
            </a:r>
          </a:p>
          <a:p>
            <a:r>
              <a:rPr lang="en-US" sz="2400" dirty="0">
                <a:latin typeface="Calibri" panose="020F0502020204030204" pitchFamily="34" charset="0"/>
                <a:cs typeface="Calibri" panose="020F0502020204030204" pitchFamily="34" charset="0"/>
              </a:rPr>
              <a:t>The lawyer wanted to justify himself, so he asked a further question – “And who is my neighbor?”</a:t>
            </a:r>
          </a:p>
          <a:p>
            <a:r>
              <a:rPr lang="en-US" sz="2400" dirty="0">
                <a:latin typeface="Calibri" panose="020F0502020204030204" pitchFamily="34" charset="0"/>
                <a:cs typeface="Calibri" panose="020F0502020204030204" pitchFamily="34" charset="0"/>
              </a:rPr>
              <a:t>Give me the specifics.  Who shall I help?</a:t>
            </a:r>
          </a:p>
        </p:txBody>
      </p:sp>
      <p:cxnSp>
        <p:nvCxnSpPr>
          <p:cNvPr id="7" name="Straight Connector 6">
            <a:extLst>
              <a:ext uri="{FF2B5EF4-FFF2-40B4-BE49-F238E27FC236}">
                <a16:creationId xmlns:a16="http://schemas.microsoft.com/office/drawing/2014/main" id="{48CB0B10-A3A3-482B-8350-E291DBD669BF}"/>
              </a:ext>
            </a:extLst>
          </p:cNvPr>
          <p:cNvCxnSpPr/>
          <p:nvPr/>
        </p:nvCxnSpPr>
        <p:spPr>
          <a:xfrm>
            <a:off x="0" y="1097280"/>
            <a:ext cx="7076049"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A0B0E3-FDF3-4B11-B0F0-94209497BD17}"/>
              </a:ext>
            </a:extLst>
          </p:cNvPr>
          <p:cNvPicPr>
            <a:picLocks noChangeAspect="1"/>
          </p:cNvPicPr>
          <p:nvPr/>
        </p:nvPicPr>
        <p:blipFill>
          <a:blip r:embed="rId2"/>
          <a:stretch>
            <a:fillRect/>
          </a:stretch>
        </p:blipFill>
        <p:spPr>
          <a:xfrm>
            <a:off x="4965895" y="1950592"/>
            <a:ext cx="3889585" cy="2956816"/>
          </a:xfrm>
          <a:prstGeom prst="rect">
            <a:avLst/>
          </a:prstGeom>
        </p:spPr>
      </p:pic>
    </p:spTree>
    <p:extLst>
      <p:ext uri="{BB962C8B-B14F-4D97-AF65-F5344CB8AC3E}">
        <p14:creationId xmlns:p14="http://schemas.microsoft.com/office/powerpoint/2010/main" val="165711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69FE-D24B-4522-89A8-05200706F8F5}"/>
              </a:ext>
            </a:extLst>
          </p:cNvPr>
          <p:cNvSpPr>
            <a:spLocks noGrp="1"/>
          </p:cNvSpPr>
          <p:nvPr>
            <p:ph type="title"/>
          </p:nvPr>
        </p:nvSpPr>
        <p:spPr>
          <a:xfrm>
            <a:off x="0" y="16620"/>
            <a:ext cx="7540090" cy="1080657"/>
          </a:xfrm>
        </p:spPr>
        <p:txBody>
          <a:bodyPr anchor="ctr" anchorCtr="0"/>
          <a:lstStyle/>
          <a:p>
            <a:r>
              <a:rPr lang="en-US" b="1" dirty="0"/>
              <a:t>The Lesson of the Parable</a:t>
            </a:r>
          </a:p>
        </p:txBody>
      </p:sp>
      <p:sp>
        <p:nvSpPr>
          <p:cNvPr id="3" name="Content Placeholder 2">
            <a:extLst>
              <a:ext uri="{FF2B5EF4-FFF2-40B4-BE49-F238E27FC236}">
                <a16:creationId xmlns:a16="http://schemas.microsoft.com/office/drawing/2014/main" id="{A2B9D325-10B8-473E-A5B1-A7F957667824}"/>
              </a:ext>
            </a:extLst>
          </p:cNvPr>
          <p:cNvSpPr>
            <a:spLocks noGrp="1"/>
          </p:cNvSpPr>
          <p:nvPr>
            <p:ph sz="half" idx="1"/>
          </p:nvPr>
        </p:nvSpPr>
        <p:spPr>
          <a:xfrm>
            <a:off x="182880" y="1364566"/>
            <a:ext cx="4783015" cy="5345723"/>
          </a:xfrm>
        </p:spPr>
        <p:txBody>
          <a:bodyPr>
            <a:normAutofit lnSpcReduction="10000"/>
          </a:bodyPr>
          <a:lstStyle/>
          <a:p>
            <a:r>
              <a:rPr lang="en-US" sz="2400" dirty="0">
                <a:latin typeface="Calibri" panose="020F0502020204030204" pitchFamily="34" charset="0"/>
                <a:cs typeface="Calibri" panose="020F0502020204030204" pitchFamily="34" charset="0"/>
              </a:rPr>
              <a:t>Instead of providing a direct answer, Jesus provides the parable or story of the Good Samaritan.  When He finished, he asked the teacher – </a:t>
            </a:r>
            <a:r>
              <a:rPr lang="en-US" sz="2400" dirty="0">
                <a:solidFill>
                  <a:srgbClr val="FFFF00"/>
                </a:solidFill>
                <a:latin typeface="Calibri" panose="020F0502020204030204" pitchFamily="34" charset="0"/>
                <a:cs typeface="Calibri" panose="020F0502020204030204" pitchFamily="34" charset="0"/>
              </a:rPr>
              <a:t>“Which of these three, do you think, </a:t>
            </a:r>
            <a:r>
              <a:rPr lang="en-US" sz="2400" b="1" u="sng" dirty="0">
                <a:solidFill>
                  <a:srgbClr val="FFFF00"/>
                </a:solidFill>
                <a:latin typeface="Calibri" panose="020F0502020204030204" pitchFamily="34" charset="0"/>
                <a:cs typeface="Calibri" panose="020F0502020204030204" pitchFamily="34" charset="0"/>
              </a:rPr>
              <a:t>proved</a:t>
            </a:r>
            <a:r>
              <a:rPr lang="en-US" sz="2400" dirty="0">
                <a:solidFill>
                  <a:srgbClr val="FFFF00"/>
                </a:solidFill>
                <a:latin typeface="Calibri" panose="020F0502020204030204" pitchFamily="34" charset="0"/>
                <a:cs typeface="Calibri" panose="020F0502020204030204" pitchFamily="34" charset="0"/>
              </a:rPr>
              <a:t> to be a neighbor to the man who fell among the robbers?" </a:t>
            </a:r>
          </a:p>
          <a:p>
            <a:r>
              <a:rPr lang="en-US" sz="2400" dirty="0">
                <a:latin typeface="Calibri" panose="020F0502020204030204" pitchFamily="34" charset="0"/>
                <a:cs typeface="Calibri" panose="020F0502020204030204" pitchFamily="34" charset="0"/>
              </a:rPr>
              <a:t>The answer was obvious.  Although the teacher could not bring himself to say “the Samaritan”, he did say “the one who showed him mercy.”</a:t>
            </a:r>
          </a:p>
          <a:p>
            <a:r>
              <a:rPr lang="en-US" sz="2400" dirty="0">
                <a:latin typeface="Calibri" panose="020F0502020204030204" pitchFamily="34" charset="0"/>
                <a:cs typeface="Calibri" panose="020F0502020204030204" pitchFamily="34" charset="0"/>
              </a:rPr>
              <a:t>So what was the point?</a:t>
            </a:r>
          </a:p>
        </p:txBody>
      </p:sp>
      <p:cxnSp>
        <p:nvCxnSpPr>
          <p:cNvPr id="7" name="Straight Connector 6">
            <a:extLst>
              <a:ext uri="{FF2B5EF4-FFF2-40B4-BE49-F238E27FC236}">
                <a16:creationId xmlns:a16="http://schemas.microsoft.com/office/drawing/2014/main" id="{48CB0B10-A3A3-482B-8350-E291DBD669BF}"/>
              </a:ext>
            </a:extLst>
          </p:cNvPr>
          <p:cNvCxnSpPr/>
          <p:nvPr/>
        </p:nvCxnSpPr>
        <p:spPr>
          <a:xfrm>
            <a:off x="0" y="1097280"/>
            <a:ext cx="7076049"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A0B0E3-FDF3-4B11-B0F0-94209497BD17}"/>
              </a:ext>
            </a:extLst>
          </p:cNvPr>
          <p:cNvPicPr>
            <a:picLocks noChangeAspect="1"/>
          </p:cNvPicPr>
          <p:nvPr/>
        </p:nvPicPr>
        <p:blipFill>
          <a:blip r:embed="rId2"/>
          <a:stretch>
            <a:fillRect/>
          </a:stretch>
        </p:blipFill>
        <p:spPr>
          <a:xfrm>
            <a:off x="4965895" y="1950592"/>
            <a:ext cx="3889585" cy="2956816"/>
          </a:xfrm>
          <a:prstGeom prst="rect">
            <a:avLst/>
          </a:prstGeom>
        </p:spPr>
      </p:pic>
    </p:spTree>
    <p:extLst>
      <p:ext uri="{BB962C8B-B14F-4D97-AF65-F5344CB8AC3E}">
        <p14:creationId xmlns:p14="http://schemas.microsoft.com/office/powerpoint/2010/main" val="52523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69FE-D24B-4522-89A8-05200706F8F5}"/>
              </a:ext>
            </a:extLst>
          </p:cNvPr>
          <p:cNvSpPr>
            <a:spLocks noGrp="1"/>
          </p:cNvSpPr>
          <p:nvPr>
            <p:ph type="title"/>
          </p:nvPr>
        </p:nvSpPr>
        <p:spPr>
          <a:xfrm>
            <a:off x="0" y="16620"/>
            <a:ext cx="7540090" cy="1080657"/>
          </a:xfrm>
        </p:spPr>
        <p:txBody>
          <a:bodyPr anchor="ctr" anchorCtr="0"/>
          <a:lstStyle/>
          <a:p>
            <a:r>
              <a:rPr lang="en-US" b="1" dirty="0"/>
              <a:t>The Lesson of the Parable</a:t>
            </a:r>
          </a:p>
        </p:txBody>
      </p:sp>
      <p:sp>
        <p:nvSpPr>
          <p:cNvPr id="3" name="Content Placeholder 2">
            <a:extLst>
              <a:ext uri="{FF2B5EF4-FFF2-40B4-BE49-F238E27FC236}">
                <a16:creationId xmlns:a16="http://schemas.microsoft.com/office/drawing/2014/main" id="{A2B9D325-10B8-473E-A5B1-A7F957667824}"/>
              </a:ext>
            </a:extLst>
          </p:cNvPr>
          <p:cNvSpPr>
            <a:spLocks noGrp="1"/>
          </p:cNvSpPr>
          <p:nvPr>
            <p:ph sz="half" idx="1"/>
          </p:nvPr>
        </p:nvSpPr>
        <p:spPr>
          <a:xfrm>
            <a:off x="182880" y="1364566"/>
            <a:ext cx="4783015" cy="5345723"/>
          </a:xfrm>
        </p:spPr>
        <p:txBody>
          <a:bodyPr>
            <a:normAutofit fontScale="92500"/>
          </a:bodyPr>
          <a:lstStyle/>
          <a:p>
            <a:r>
              <a:rPr lang="en-US" sz="2400" dirty="0">
                <a:latin typeface="Calibri" panose="020F0502020204030204" pitchFamily="34" charset="0"/>
                <a:cs typeface="Calibri" panose="020F0502020204030204" pitchFamily="34" charset="0"/>
              </a:rPr>
              <a:t>The point of the lesson was not who deserved to be the neighbor of the teacher.  The teacher probably wanted more information about the person whom he should help…</a:t>
            </a:r>
          </a:p>
          <a:p>
            <a:pPr lvl="1"/>
            <a:r>
              <a:rPr lang="en-US" sz="2200" dirty="0">
                <a:latin typeface="Calibri" panose="020F0502020204030204" pitchFamily="34" charset="0"/>
                <a:cs typeface="Calibri" panose="020F0502020204030204" pitchFamily="34" charset="0"/>
              </a:rPr>
              <a:t>Nationality</a:t>
            </a:r>
          </a:p>
          <a:p>
            <a:pPr lvl="1"/>
            <a:r>
              <a:rPr lang="en-US" sz="2200" dirty="0">
                <a:latin typeface="Calibri" panose="020F0502020204030204" pitchFamily="34" charset="0"/>
                <a:cs typeface="Calibri" panose="020F0502020204030204" pitchFamily="34" charset="0"/>
              </a:rPr>
              <a:t>Religious Affiliation</a:t>
            </a:r>
          </a:p>
          <a:p>
            <a:pPr lvl="1"/>
            <a:r>
              <a:rPr lang="en-US" sz="2200" dirty="0">
                <a:latin typeface="Calibri" panose="020F0502020204030204" pitchFamily="34" charset="0"/>
                <a:cs typeface="Calibri" panose="020F0502020204030204" pitchFamily="34" charset="0"/>
              </a:rPr>
              <a:t>Current Status</a:t>
            </a:r>
          </a:p>
          <a:p>
            <a:r>
              <a:rPr lang="en-US" sz="2400" dirty="0">
                <a:latin typeface="Calibri" panose="020F0502020204030204" pitchFamily="34" charset="0"/>
                <a:cs typeface="Calibri" panose="020F0502020204030204" pitchFamily="34" charset="0"/>
              </a:rPr>
              <a:t>Rather, Jesus stresses the need to “prove” ourselves as neighbors.</a:t>
            </a:r>
          </a:p>
          <a:p>
            <a:r>
              <a:rPr lang="en-US" sz="2400" dirty="0">
                <a:latin typeface="Calibri" panose="020F0502020204030204" pitchFamily="34" charset="0"/>
                <a:cs typeface="Calibri" panose="020F0502020204030204" pitchFamily="34" charset="0"/>
              </a:rPr>
              <a:t>It is not the qualification of the one being helped, </a:t>
            </a:r>
            <a:r>
              <a:rPr lang="en-US" sz="2400" b="1" u="sng" dirty="0">
                <a:solidFill>
                  <a:srgbClr val="FFFF00"/>
                </a:solidFill>
                <a:latin typeface="Calibri" panose="020F0502020204030204" pitchFamily="34" charset="0"/>
                <a:cs typeface="Calibri" panose="020F0502020204030204" pitchFamily="34" charset="0"/>
              </a:rPr>
              <a:t>but the one who has the opportunity and ability to help!</a:t>
            </a:r>
          </a:p>
          <a:p>
            <a:endParaRPr lang="en-US" sz="240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8CB0B10-A3A3-482B-8350-E291DBD669BF}"/>
              </a:ext>
            </a:extLst>
          </p:cNvPr>
          <p:cNvCxnSpPr/>
          <p:nvPr/>
        </p:nvCxnSpPr>
        <p:spPr>
          <a:xfrm>
            <a:off x="0" y="1097280"/>
            <a:ext cx="7076049"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A0B0E3-FDF3-4B11-B0F0-94209497BD17}"/>
              </a:ext>
            </a:extLst>
          </p:cNvPr>
          <p:cNvPicPr>
            <a:picLocks noChangeAspect="1"/>
          </p:cNvPicPr>
          <p:nvPr/>
        </p:nvPicPr>
        <p:blipFill>
          <a:blip r:embed="rId2"/>
          <a:stretch>
            <a:fillRect/>
          </a:stretch>
        </p:blipFill>
        <p:spPr>
          <a:xfrm>
            <a:off x="4965895" y="1950592"/>
            <a:ext cx="3889585" cy="2956816"/>
          </a:xfrm>
          <a:prstGeom prst="rect">
            <a:avLst/>
          </a:prstGeom>
        </p:spPr>
      </p:pic>
    </p:spTree>
    <p:extLst>
      <p:ext uri="{BB962C8B-B14F-4D97-AF65-F5344CB8AC3E}">
        <p14:creationId xmlns:p14="http://schemas.microsoft.com/office/powerpoint/2010/main" val="47082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769FE-D24B-4522-89A8-05200706F8F5}"/>
              </a:ext>
            </a:extLst>
          </p:cNvPr>
          <p:cNvSpPr>
            <a:spLocks noGrp="1"/>
          </p:cNvSpPr>
          <p:nvPr>
            <p:ph type="title"/>
          </p:nvPr>
        </p:nvSpPr>
        <p:spPr>
          <a:xfrm>
            <a:off x="0" y="16620"/>
            <a:ext cx="7540090" cy="1080657"/>
          </a:xfrm>
        </p:spPr>
        <p:txBody>
          <a:bodyPr anchor="ctr" anchorCtr="0"/>
          <a:lstStyle/>
          <a:p>
            <a:r>
              <a:rPr lang="en-US" b="1" dirty="0"/>
              <a:t>Conclusion</a:t>
            </a:r>
          </a:p>
        </p:txBody>
      </p:sp>
      <p:sp>
        <p:nvSpPr>
          <p:cNvPr id="3" name="Content Placeholder 2">
            <a:extLst>
              <a:ext uri="{FF2B5EF4-FFF2-40B4-BE49-F238E27FC236}">
                <a16:creationId xmlns:a16="http://schemas.microsoft.com/office/drawing/2014/main" id="{A2B9D325-10B8-473E-A5B1-A7F957667824}"/>
              </a:ext>
            </a:extLst>
          </p:cNvPr>
          <p:cNvSpPr>
            <a:spLocks noGrp="1"/>
          </p:cNvSpPr>
          <p:nvPr>
            <p:ph sz="half" idx="1"/>
          </p:nvPr>
        </p:nvSpPr>
        <p:spPr>
          <a:xfrm>
            <a:off x="182880" y="1364566"/>
            <a:ext cx="5022166" cy="5345723"/>
          </a:xfrm>
        </p:spPr>
        <p:txBody>
          <a:bodyPr>
            <a:normAutofit fontScale="92500"/>
          </a:bodyPr>
          <a:lstStyle/>
          <a:p>
            <a:r>
              <a:rPr lang="en-US" sz="2400" dirty="0">
                <a:latin typeface="Calibri" panose="020F0502020204030204" pitchFamily="34" charset="0"/>
                <a:cs typeface="Calibri" panose="020F0502020204030204" pitchFamily="34" charset="0"/>
              </a:rPr>
              <a:t>There are many great lessons from this story that we can apply in our lives…</a:t>
            </a:r>
          </a:p>
          <a:p>
            <a:pPr marL="914400" lvl="1" indent="-457200">
              <a:buFont typeface="+mj-lt"/>
              <a:buAutoNum type="arabicPeriod"/>
            </a:pPr>
            <a:r>
              <a:rPr lang="en-US" sz="2200" dirty="0">
                <a:latin typeface="Calibri" panose="020F0502020204030204" pitchFamily="34" charset="0"/>
                <a:cs typeface="Calibri" panose="020F0502020204030204" pitchFamily="34" charset="0"/>
              </a:rPr>
              <a:t>Don’t put sacrifice or worship ahead of goodness (Hosea 6:6).  One is just as important as the other.</a:t>
            </a:r>
          </a:p>
          <a:p>
            <a:pPr marL="914400" lvl="1" indent="-457200">
              <a:buFont typeface="+mj-lt"/>
              <a:buAutoNum type="arabicPeriod"/>
            </a:pPr>
            <a:r>
              <a:rPr lang="en-US" sz="2200" dirty="0">
                <a:latin typeface="Calibri" panose="020F0502020204030204" pitchFamily="34" charset="0"/>
                <a:cs typeface="Calibri" panose="020F0502020204030204" pitchFamily="34" charset="0"/>
              </a:rPr>
              <a:t>To find eternal life, go back to the Scriptures.  God has given us all we need to know.</a:t>
            </a:r>
          </a:p>
          <a:p>
            <a:r>
              <a:rPr lang="en-US" sz="2400" b="1" u="sng" dirty="0">
                <a:solidFill>
                  <a:srgbClr val="FFFF00"/>
                </a:solidFill>
                <a:latin typeface="Calibri" panose="020F0502020204030204" pitchFamily="34" charset="0"/>
                <a:cs typeface="Calibri" panose="020F0502020204030204" pitchFamily="34" charset="0"/>
              </a:rPr>
              <a:t>However, the one we don’t need to overlook is that our “neighborhood” stretches to the point of our opportunity and ability to help.  Neighbor love is not a response to the goodness in others, but to their need.</a:t>
            </a:r>
          </a:p>
          <a:p>
            <a:endParaRPr lang="en-US" sz="2400" dirty="0">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48CB0B10-A3A3-482B-8350-E291DBD669BF}"/>
              </a:ext>
            </a:extLst>
          </p:cNvPr>
          <p:cNvCxnSpPr/>
          <p:nvPr/>
        </p:nvCxnSpPr>
        <p:spPr>
          <a:xfrm>
            <a:off x="0" y="1097280"/>
            <a:ext cx="7076049" cy="0"/>
          </a:xfrm>
          <a:prstGeom prst="line">
            <a:avLst/>
          </a:prstGeom>
          <a:ln w="41275"/>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A0B0E3-FDF3-4B11-B0F0-94209497BD17}"/>
              </a:ext>
            </a:extLst>
          </p:cNvPr>
          <p:cNvPicPr>
            <a:picLocks noChangeAspect="1"/>
          </p:cNvPicPr>
          <p:nvPr/>
        </p:nvPicPr>
        <p:blipFill>
          <a:blip r:embed="rId2"/>
          <a:stretch>
            <a:fillRect/>
          </a:stretch>
        </p:blipFill>
        <p:spPr>
          <a:xfrm>
            <a:off x="5240564" y="1950592"/>
            <a:ext cx="3614916" cy="2748016"/>
          </a:xfrm>
          <a:prstGeom prst="rect">
            <a:avLst/>
          </a:prstGeom>
        </p:spPr>
      </p:pic>
    </p:spTree>
    <p:extLst>
      <p:ext uri="{BB962C8B-B14F-4D97-AF65-F5344CB8AC3E}">
        <p14:creationId xmlns:p14="http://schemas.microsoft.com/office/powerpoint/2010/main" val="272913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302</TotalTime>
  <Words>604</Words>
  <Application>Microsoft Office PowerPoint</Application>
  <PresentationFormat>On-screen Show (4:3)</PresentationFormat>
  <Paragraphs>42</Paragraphs>
  <Slides>9</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PowerPoint Presentation</vt:lpstr>
      <vt:lpstr>Serving My Neighbor</vt:lpstr>
      <vt:lpstr>Jerusalem to Jericho</vt:lpstr>
      <vt:lpstr>The Story</vt:lpstr>
      <vt:lpstr>The Good Samaritan</vt:lpstr>
      <vt:lpstr>The Reason for the Parable</vt:lpstr>
      <vt:lpstr>The Lesson of the Parable</vt:lpstr>
      <vt:lpstr>The Lesson of the Parable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Holt</dc:creator>
  <cp:lastModifiedBy>Ben Holt</cp:lastModifiedBy>
  <cp:revision>11</cp:revision>
  <dcterms:created xsi:type="dcterms:W3CDTF">2017-11-26T01:13:28Z</dcterms:created>
  <dcterms:modified xsi:type="dcterms:W3CDTF">2017-11-26T22:39:23Z</dcterms:modified>
</cp:coreProperties>
</file>