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63" r:id="rId2"/>
    <p:sldId id="256" r:id="rId3"/>
    <p:sldId id="258" r:id="rId4"/>
    <p:sldId id="261" r:id="rId5"/>
    <p:sldId id="259" r:id="rId6"/>
    <p:sldId id="262" r:id="rId7"/>
    <p:sldId id="260"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B210E-E3F5-4A92-B738-F5CD7C16DE8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8EDB2-AD21-461B-9D55-19758BF434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EE1A831-B278-4C3F-8CB9-E1F9323C388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1FE1315-4CC2-44A4-A148-FECBED71EF0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222119B-DC42-4B0A-ADE1-158AE6B697F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864D3-B88E-4DFA-AD51-2DA2031483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2BC6D-2743-4B9F-ACBE-39C75BF319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FD97D-2B49-4075-B956-912185CD93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9EF8EA-0B4A-4D50-A0D8-507F5225C3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2CA394-F1F6-4380-8573-CCA8E45647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CF59E-C4D9-44D3-8B49-192ED72610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8B583-2DCA-4F33-9390-E74554201D0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2692D48-DE42-4BE7-A2F3-62C76CC652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5E815E-3379-463A-A46A-594C16E957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Riches and the Kingdom</a:t>
            </a:r>
            <a:endParaRPr lang="en-US" dirty="0"/>
          </a:p>
        </p:txBody>
      </p:sp>
      <p:sp>
        <p:nvSpPr>
          <p:cNvPr id="2051" name="Rectangle 3"/>
          <p:cNvSpPr>
            <a:spLocks noGrp="1" noChangeArrowheads="1"/>
          </p:cNvSpPr>
          <p:nvPr>
            <p:ph type="subTitle" idx="1"/>
          </p:nvPr>
        </p:nvSpPr>
        <p:spPr/>
        <p:txBody>
          <a:bodyPr/>
          <a:lstStyle/>
          <a:p>
            <a:r>
              <a:rPr lang="en-US" dirty="0" smtClean="0"/>
              <a:t>Matthew 19:16-26</a:t>
            </a:r>
          </a:p>
          <a:p>
            <a:r>
              <a:rPr lang="en-US" dirty="0" smtClean="0"/>
              <a:t>Mark </a:t>
            </a:r>
            <a:r>
              <a:rPr lang="en-US" dirty="0"/>
              <a:t>10:17-22</a:t>
            </a:r>
          </a:p>
          <a:p>
            <a:r>
              <a:rPr lang="en-US" dirty="0" smtClean="0"/>
              <a:t>Luke </a:t>
            </a:r>
            <a:r>
              <a:rPr lang="en-US" dirty="0"/>
              <a:t>18:18-23</a:t>
            </a: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a:t>The Rich Young Ruler</a:t>
            </a:r>
          </a:p>
        </p:txBody>
      </p:sp>
      <p:sp>
        <p:nvSpPr>
          <p:cNvPr id="6149" name="Rectangle 5"/>
          <p:cNvSpPr>
            <a:spLocks noGrp="1" noChangeArrowheads="1"/>
          </p:cNvSpPr>
          <p:nvPr>
            <p:ph type="body" sz="half" idx="1"/>
          </p:nvPr>
        </p:nvSpPr>
        <p:spPr>
          <a:xfrm>
            <a:off x="457200" y="1981200"/>
            <a:ext cx="4800600" cy="4114800"/>
          </a:xfrm>
        </p:spPr>
        <p:txBody>
          <a:bodyPr>
            <a:normAutofit/>
          </a:bodyPr>
          <a:lstStyle/>
          <a:p>
            <a:r>
              <a:rPr lang="en-US" dirty="0"/>
              <a:t>He came to the </a:t>
            </a:r>
            <a:r>
              <a:rPr lang="en-US" b="1" u="sng" dirty="0"/>
              <a:t>right </a:t>
            </a:r>
            <a:r>
              <a:rPr lang="en-US" dirty="0"/>
              <a:t>person.</a:t>
            </a:r>
          </a:p>
          <a:p>
            <a:r>
              <a:rPr lang="en-US" dirty="0"/>
              <a:t>He had the </a:t>
            </a:r>
            <a:r>
              <a:rPr lang="en-US" b="1" u="sng" dirty="0"/>
              <a:t>right</a:t>
            </a:r>
            <a:r>
              <a:rPr lang="en-US" dirty="0"/>
              <a:t> attitude.</a:t>
            </a:r>
          </a:p>
          <a:p>
            <a:r>
              <a:rPr lang="en-US" dirty="0"/>
              <a:t>He asked the </a:t>
            </a:r>
            <a:r>
              <a:rPr lang="en-US" b="1" u="sng" dirty="0"/>
              <a:t>right</a:t>
            </a:r>
            <a:r>
              <a:rPr lang="en-US" dirty="0"/>
              <a:t> </a:t>
            </a:r>
            <a:r>
              <a:rPr lang="en-US" dirty="0" smtClean="0"/>
              <a:t>questions.</a:t>
            </a:r>
            <a:endParaRPr lang="en-US" dirty="0"/>
          </a:p>
          <a:p>
            <a:r>
              <a:rPr lang="en-US" dirty="0"/>
              <a:t>He received the </a:t>
            </a:r>
            <a:r>
              <a:rPr lang="en-US" b="1" u="sng" dirty="0"/>
              <a:t>right</a:t>
            </a:r>
            <a:r>
              <a:rPr lang="en-US" dirty="0"/>
              <a:t> answer.</a:t>
            </a:r>
          </a:p>
        </p:txBody>
      </p:sp>
      <p:pic>
        <p:nvPicPr>
          <p:cNvPr id="6155" name="Picture 11" descr="RH-RichYoungRuler"/>
          <p:cNvPicPr>
            <a:picLocks noGrp="1" noChangeAspect="1" noChangeArrowheads="1"/>
          </p:cNvPicPr>
          <p:nvPr>
            <p:ph sz="half" idx="2"/>
          </p:nvPr>
        </p:nvPicPr>
        <p:blipFill>
          <a:blip r:embed="rId2"/>
          <a:stretch>
            <a:fillRect/>
          </a:stretch>
        </p:blipFill>
        <p:spPr>
          <a:xfrm>
            <a:off x="5282045" y="2112818"/>
            <a:ext cx="2770909" cy="3851564"/>
          </a:xfrm>
          <a:noFill/>
          <a:ln/>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 Rich Young Ruler</a:t>
            </a:r>
          </a:p>
        </p:txBody>
      </p:sp>
      <p:sp>
        <p:nvSpPr>
          <p:cNvPr id="17411" name="Rectangle 3"/>
          <p:cNvSpPr>
            <a:spLocks noGrp="1" noChangeArrowheads="1"/>
          </p:cNvSpPr>
          <p:nvPr>
            <p:ph type="body" sz="half" idx="1"/>
          </p:nvPr>
        </p:nvSpPr>
        <p:spPr>
          <a:xfrm>
            <a:off x="457200" y="1981200"/>
            <a:ext cx="4648200" cy="4724400"/>
          </a:xfrm>
        </p:spPr>
        <p:txBody>
          <a:bodyPr/>
          <a:lstStyle/>
          <a:p>
            <a:r>
              <a:rPr lang="en-US" sz="2800" dirty="0"/>
              <a:t>He made the </a:t>
            </a:r>
            <a:r>
              <a:rPr lang="en-US" sz="2800" b="1" u="sng" dirty="0"/>
              <a:t>wrong</a:t>
            </a:r>
            <a:r>
              <a:rPr lang="en-US" sz="2800" dirty="0"/>
              <a:t> decision.</a:t>
            </a:r>
          </a:p>
          <a:p>
            <a:pPr lvl="1"/>
            <a:r>
              <a:rPr lang="en-US" sz="2400" i="1" dirty="0" smtClean="0"/>
              <a:t>When the young man heard this he went away sorrowful; for he had great possessions. And Jesus said to his disciples, "Truly, I say to you, it will be hard for a rich man to enter the kingdom of heaven. </a:t>
            </a:r>
            <a:r>
              <a:rPr lang="en-US" sz="2400" dirty="0" smtClean="0"/>
              <a:t>(Matthew 19:22-23 RSV)</a:t>
            </a:r>
            <a:endParaRPr lang="en-US" sz="2400" dirty="0"/>
          </a:p>
        </p:txBody>
      </p:sp>
      <p:pic>
        <p:nvPicPr>
          <p:cNvPr id="17414" name="Picture 6" descr="The-Rich-Young-Man"/>
          <p:cNvPicPr>
            <a:picLocks noGrp="1" noChangeAspect="1" noChangeArrowheads="1"/>
          </p:cNvPicPr>
          <p:nvPr>
            <p:ph sz="half" idx="2"/>
          </p:nvPr>
        </p:nvPicPr>
        <p:blipFill>
          <a:blip r:embed="rId2"/>
          <a:stretch>
            <a:fillRect/>
          </a:stretch>
        </p:blipFill>
        <p:spPr>
          <a:xfrm>
            <a:off x="5190013" y="1981200"/>
            <a:ext cx="2954973" cy="4114800"/>
          </a:xfrm>
          <a:noFill/>
          <a:ln/>
        </p:spPr>
      </p:pic>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Difficulty With Riches</a:t>
            </a:r>
            <a:endParaRPr lang="en-US" dirty="0"/>
          </a:p>
        </p:txBody>
      </p:sp>
      <p:pic>
        <p:nvPicPr>
          <p:cNvPr id="11269" name="Picture 5" descr="Rich%20young%20ruler"/>
          <p:cNvPicPr>
            <a:picLocks noGrp="1" noChangeAspect="1" noChangeArrowheads="1"/>
          </p:cNvPicPr>
          <p:nvPr>
            <p:ph sz="half" idx="1"/>
          </p:nvPr>
        </p:nvPicPr>
        <p:blipFill>
          <a:blip r:embed="rId2"/>
          <a:stretch>
            <a:fillRect/>
          </a:stretch>
        </p:blipFill>
        <p:spPr>
          <a:xfrm>
            <a:off x="900599" y="1828800"/>
            <a:ext cx="3151802" cy="3186823"/>
          </a:xfrm>
          <a:noFill/>
          <a:ln/>
        </p:spPr>
      </p:pic>
      <p:sp>
        <p:nvSpPr>
          <p:cNvPr id="11270" name="Rectangle 6"/>
          <p:cNvSpPr>
            <a:spLocks noGrp="1" noChangeArrowheads="1"/>
          </p:cNvSpPr>
          <p:nvPr>
            <p:ph type="body" sz="half" idx="2"/>
          </p:nvPr>
        </p:nvSpPr>
        <p:spPr>
          <a:xfrm>
            <a:off x="4648200" y="1981200"/>
            <a:ext cx="4191000" cy="4419600"/>
          </a:xfrm>
        </p:spPr>
        <p:txBody>
          <a:bodyPr>
            <a:normAutofit fontScale="92500" lnSpcReduction="10000"/>
          </a:bodyPr>
          <a:lstStyle/>
          <a:p>
            <a:r>
              <a:rPr lang="en-US" sz="3600" dirty="0" smtClean="0"/>
              <a:t>Riches do  not satisfy.</a:t>
            </a:r>
          </a:p>
          <a:p>
            <a:r>
              <a:rPr lang="en-US" sz="3600" dirty="0" smtClean="0"/>
              <a:t>Deceitful promise of riches.</a:t>
            </a:r>
          </a:p>
          <a:p>
            <a:r>
              <a:rPr lang="en-US" sz="3600" dirty="0" smtClean="0"/>
              <a:t>Foolish pride with riches.</a:t>
            </a:r>
          </a:p>
          <a:p>
            <a:r>
              <a:rPr lang="en-US" sz="3600" dirty="0" smtClean="0"/>
              <a:t>Hardening selfishness with riches.</a:t>
            </a:r>
            <a:endParaRPr lang="en-US" sz="3600" dirty="0"/>
          </a:p>
        </p:txBody>
      </p:sp>
      <p:sp>
        <p:nvSpPr>
          <p:cNvPr id="7" name="TextBox 6"/>
          <p:cNvSpPr txBox="1"/>
          <p:nvPr/>
        </p:nvSpPr>
        <p:spPr>
          <a:xfrm>
            <a:off x="304800" y="5105400"/>
            <a:ext cx="4267200" cy="163121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000" i="1" dirty="0" smtClean="0"/>
              <a:t>As for what was sown among thorns, this is he who hears the word, but the cares of the world and the delight in riches choke the word, and it proves unfruitful. </a:t>
            </a:r>
            <a:r>
              <a:rPr lang="en-US" sz="2000" dirty="0" smtClean="0"/>
              <a:t>(Matthew 13:22 RSV)</a:t>
            </a:r>
            <a:endParaRPr lang="en-US" sz="20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wipe(down)">
                                      <p:cBhvr>
                                        <p:cTn id="7" dur="500"/>
                                        <p:tgtEl>
                                          <p:spTgt spid="112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70">
                                            <p:txEl>
                                              <p:pRg st="1" end="1"/>
                                            </p:txEl>
                                          </p:spTgt>
                                        </p:tgtEl>
                                        <p:attrNameLst>
                                          <p:attrName>style.visibility</p:attrName>
                                        </p:attrNameLst>
                                      </p:cBhvr>
                                      <p:to>
                                        <p:strVal val="visible"/>
                                      </p:to>
                                    </p:set>
                                    <p:animEffect transition="in" filter="wipe(down)">
                                      <p:cBhvr>
                                        <p:cTn id="12" dur="500"/>
                                        <p:tgtEl>
                                          <p:spTgt spid="112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70">
                                            <p:txEl>
                                              <p:pRg st="2" end="2"/>
                                            </p:txEl>
                                          </p:spTgt>
                                        </p:tgtEl>
                                        <p:attrNameLst>
                                          <p:attrName>style.visibility</p:attrName>
                                        </p:attrNameLst>
                                      </p:cBhvr>
                                      <p:to>
                                        <p:strVal val="visible"/>
                                      </p:to>
                                    </p:set>
                                    <p:animEffect transition="in" filter="wipe(down)">
                                      <p:cBhvr>
                                        <p:cTn id="17" dur="500"/>
                                        <p:tgtEl>
                                          <p:spTgt spid="112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70">
                                            <p:txEl>
                                              <p:pRg st="3" end="3"/>
                                            </p:txEl>
                                          </p:spTgt>
                                        </p:tgtEl>
                                        <p:attrNameLst>
                                          <p:attrName>style.visibility</p:attrName>
                                        </p:attrNameLst>
                                      </p:cBhvr>
                                      <p:to>
                                        <p:strVal val="visible"/>
                                      </p:to>
                                    </p:set>
                                    <p:animEffect transition="in" filter="wipe(down)">
                                      <p:cBhvr>
                                        <p:cTn id="22" dur="500"/>
                                        <p:tgtEl>
                                          <p:spTgt spid="112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Difficulty With Riches</a:t>
            </a:r>
            <a:endParaRPr lang="en-US" dirty="0"/>
          </a:p>
        </p:txBody>
      </p:sp>
      <p:pic>
        <p:nvPicPr>
          <p:cNvPr id="11269" name="Picture 5" descr="Rich%20young%20ruler"/>
          <p:cNvPicPr>
            <a:picLocks noGrp="1" noChangeAspect="1" noChangeArrowheads="1"/>
          </p:cNvPicPr>
          <p:nvPr>
            <p:ph sz="half" idx="1"/>
          </p:nvPr>
        </p:nvPicPr>
        <p:blipFill>
          <a:blip r:embed="rId2"/>
          <a:stretch>
            <a:fillRect/>
          </a:stretch>
        </p:blipFill>
        <p:spPr>
          <a:xfrm>
            <a:off x="152400" y="1752600"/>
            <a:ext cx="3733800" cy="2612631"/>
          </a:xfrm>
          <a:noFill/>
          <a:ln/>
        </p:spPr>
      </p:pic>
      <p:sp>
        <p:nvSpPr>
          <p:cNvPr id="11270" name="Rectangle 6"/>
          <p:cNvSpPr>
            <a:spLocks noGrp="1" noChangeArrowheads="1"/>
          </p:cNvSpPr>
          <p:nvPr>
            <p:ph type="body" sz="half" idx="2"/>
          </p:nvPr>
        </p:nvSpPr>
        <p:spPr>
          <a:xfrm>
            <a:off x="4648200" y="1981200"/>
            <a:ext cx="4038600" cy="4648200"/>
          </a:xfrm>
        </p:spPr>
        <p:txBody>
          <a:bodyPr>
            <a:normAutofit/>
          </a:bodyPr>
          <a:lstStyle/>
          <a:p>
            <a:r>
              <a:rPr lang="en-US" sz="4200" dirty="0" smtClean="0"/>
              <a:t>Covetousness</a:t>
            </a:r>
          </a:p>
          <a:p>
            <a:r>
              <a:rPr lang="en-US" sz="4200" dirty="0" smtClean="0"/>
              <a:t>Contentment</a:t>
            </a:r>
          </a:p>
          <a:p>
            <a:r>
              <a:rPr lang="en-US" sz="4200" dirty="0" smtClean="0"/>
              <a:t>Sympathy for the rich</a:t>
            </a:r>
          </a:p>
          <a:p>
            <a:r>
              <a:rPr lang="en-US" sz="4200" dirty="0" smtClean="0"/>
              <a:t>Faith in the power of God</a:t>
            </a:r>
            <a:endParaRPr lang="en-US" sz="4200" dirty="0"/>
          </a:p>
        </p:txBody>
      </p:sp>
      <p:sp>
        <p:nvSpPr>
          <p:cNvPr id="5" name="TextBox 4"/>
          <p:cNvSpPr txBox="1"/>
          <p:nvPr/>
        </p:nvSpPr>
        <p:spPr>
          <a:xfrm>
            <a:off x="152400" y="4419600"/>
            <a:ext cx="3733800" cy="224676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000" i="1" dirty="0" smtClean="0"/>
              <a:t>But God said to him, 'Fool! This night your soul is required of you; and the things you have prepared, whose will they be?' So is he who lays up treasure for himself, and is not rich toward God." </a:t>
            </a:r>
            <a:r>
              <a:rPr lang="en-US" sz="2000" dirty="0" smtClean="0"/>
              <a:t>(Luke 12:20-21 RSV)</a:t>
            </a:r>
            <a:endParaRPr lang="en-US" sz="20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wipe(down)">
                                      <p:cBhvr>
                                        <p:cTn id="7" dur="500"/>
                                        <p:tgtEl>
                                          <p:spTgt spid="112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70">
                                            <p:txEl>
                                              <p:pRg st="1" end="1"/>
                                            </p:txEl>
                                          </p:spTgt>
                                        </p:tgtEl>
                                        <p:attrNameLst>
                                          <p:attrName>style.visibility</p:attrName>
                                        </p:attrNameLst>
                                      </p:cBhvr>
                                      <p:to>
                                        <p:strVal val="visible"/>
                                      </p:to>
                                    </p:set>
                                    <p:animEffect transition="in" filter="wipe(down)">
                                      <p:cBhvr>
                                        <p:cTn id="12" dur="500"/>
                                        <p:tgtEl>
                                          <p:spTgt spid="112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70">
                                            <p:txEl>
                                              <p:pRg st="2" end="2"/>
                                            </p:txEl>
                                          </p:spTgt>
                                        </p:tgtEl>
                                        <p:attrNameLst>
                                          <p:attrName>style.visibility</p:attrName>
                                        </p:attrNameLst>
                                      </p:cBhvr>
                                      <p:to>
                                        <p:strVal val="visible"/>
                                      </p:to>
                                    </p:set>
                                    <p:animEffect transition="in" filter="wipe(down)">
                                      <p:cBhvr>
                                        <p:cTn id="17" dur="500"/>
                                        <p:tgtEl>
                                          <p:spTgt spid="112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70">
                                            <p:txEl>
                                              <p:pRg st="3" end="3"/>
                                            </p:txEl>
                                          </p:spTgt>
                                        </p:tgtEl>
                                        <p:attrNameLst>
                                          <p:attrName>style.visibility</p:attrName>
                                        </p:attrNameLst>
                                      </p:cBhvr>
                                      <p:to>
                                        <p:strVal val="visible"/>
                                      </p:to>
                                    </p:set>
                                    <p:animEffect transition="in" filter="wipe(down)">
                                      <p:cBhvr>
                                        <p:cTn id="22" dur="500"/>
                                        <p:tgtEl>
                                          <p:spTgt spid="112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Resources</a:t>
            </a:r>
          </a:p>
        </p:txBody>
      </p:sp>
      <p:sp>
        <p:nvSpPr>
          <p:cNvPr id="16387" name="Rectangle 3"/>
          <p:cNvSpPr>
            <a:spLocks noGrp="1" noChangeArrowheads="1"/>
          </p:cNvSpPr>
          <p:nvPr>
            <p:ph idx="1"/>
          </p:nvPr>
        </p:nvSpPr>
        <p:spPr/>
        <p:txBody>
          <a:bodyPr/>
          <a:lstStyle/>
          <a:p>
            <a:r>
              <a:rPr lang="en-US" dirty="0" smtClean="0"/>
              <a:t>The Difficulty with Riches – Mark Copeland</a:t>
            </a:r>
          </a:p>
          <a:p>
            <a:r>
              <a:rPr lang="en-US" dirty="0" smtClean="0"/>
              <a:t>Outline </a:t>
            </a:r>
            <a:r>
              <a:rPr lang="en-US" dirty="0"/>
              <a:t>by Steve Higginbotham</a:t>
            </a:r>
          </a:p>
          <a:p>
            <a:r>
              <a:rPr lang="en-US" dirty="0"/>
              <a:t>Truth Commentary by Mark Stauffer</a:t>
            </a:r>
          </a:p>
          <a:p>
            <a:r>
              <a:rPr lang="en-US" dirty="0"/>
              <a:t>Commentary on Matthew by Kenneth L. </a:t>
            </a:r>
            <a:r>
              <a:rPr lang="en-US" dirty="0" err="1"/>
              <a:t>Chumbley</a:t>
            </a:r>
            <a:endParaRPr lang="en-US" dirty="0"/>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6675</TotalTime>
  <Words>258</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Tahoma</vt:lpstr>
      <vt:lpstr>Wingdings</vt:lpstr>
      <vt:lpstr>Module</vt:lpstr>
      <vt:lpstr>Slide 1</vt:lpstr>
      <vt:lpstr>Riches and the Kingdom</vt:lpstr>
      <vt:lpstr>The Rich Young Ruler</vt:lpstr>
      <vt:lpstr>The Rich Young Ruler</vt:lpstr>
      <vt:lpstr>The Difficulty With Riches</vt:lpstr>
      <vt:lpstr>The Difficulty With Riches</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Almost, But Lost</dc:title>
  <dc:creator>System Administrator</dc:creator>
  <cp:lastModifiedBy>DELL</cp:lastModifiedBy>
  <cp:revision>9</cp:revision>
  <dcterms:created xsi:type="dcterms:W3CDTF">2011-04-09T14:02:40Z</dcterms:created>
  <dcterms:modified xsi:type="dcterms:W3CDTF">2017-11-26T03:06:37Z</dcterms:modified>
</cp:coreProperties>
</file>