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1"/>
  </p:notesMasterIdLst>
  <p:sldIdLst>
    <p:sldId id="575" r:id="rId3"/>
    <p:sldId id="485" r:id="rId4"/>
    <p:sldId id="423" r:id="rId5"/>
    <p:sldId id="422" r:id="rId6"/>
    <p:sldId id="427" r:id="rId7"/>
    <p:sldId id="576" r:id="rId8"/>
    <p:sldId id="430" r:id="rId9"/>
    <p:sldId id="579" r:id="rId10"/>
    <p:sldId id="458" r:id="rId11"/>
    <p:sldId id="460" r:id="rId12"/>
    <p:sldId id="459" r:id="rId13"/>
    <p:sldId id="461" r:id="rId14"/>
    <p:sldId id="550" r:id="rId15"/>
    <p:sldId id="484" r:id="rId16"/>
    <p:sldId id="501" r:id="rId17"/>
    <p:sldId id="497" r:id="rId18"/>
    <p:sldId id="577" r:id="rId19"/>
    <p:sldId id="57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26C0"/>
    <a:srgbClr val="FFFFFF"/>
    <a:srgbClr val="A62016"/>
    <a:srgbClr val="FFE389"/>
    <a:srgbClr val="FFC000"/>
    <a:srgbClr val="FFFF00"/>
    <a:srgbClr val="BFBFBF"/>
    <a:srgbClr val="FF6600"/>
    <a:srgbClr val="FF0000"/>
    <a:srgbClr val="2E0F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66"/>
      </p:cViewPr>
      <p:guideLst>
        <p:guide orient="horz" pos="2160"/>
        <p:guide pos="2880"/>
      </p:guideLst>
    </p:cSldViewPr>
  </p:slideViewPr>
  <p:notesTextViewPr>
    <p:cViewPr>
      <p:scale>
        <a:sx n="100" d="100"/>
        <a:sy n="100" d="100"/>
      </p:scale>
      <p:origin x="0" y="0"/>
    </p:cViewPr>
  </p:notesTextViewPr>
  <p:sorterViewPr>
    <p:cViewPr>
      <p:scale>
        <a:sx n="160" d="100"/>
        <a:sy n="1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AA4B4F-20DE-408A-97AE-E770E53C9D2F}" type="datetimeFigureOut">
              <a:rPr lang="en-US" smtClean="0"/>
              <a:t>3/11/2018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2FCB64-66D3-452F-B026-D1199392A90B}" type="slidenum">
              <a:rPr lang="en-US" smtClean="0"/>
              <a:t>‹#›</a:t>
            </a:fld>
            <a:endParaRPr lang="en-US" dirty="0"/>
          </a:p>
        </p:txBody>
      </p:sp>
    </p:spTree>
    <p:extLst>
      <p:ext uri="{BB962C8B-B14F-4D97-AF65-F5344CB8AC3E}">
        <p14:creationId xmlns:p14="http://schemas.microsoft.com/office/powerpoint/2010/main" val="3041750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3F7D631-701F-4046-9E27-CF7D871A4A19}" type="datetimeFigureOut">
              <a:rPr lang="en-US" smtClean="0"/>
              <a:pPr/>
              <a:t>3/11/2018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pPr/>
              <a:t>3/11/2018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pPr/>
              <a:t>3/11/2018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5CE097-EA66-44F1-B6E4-7FB05216B33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5806408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596E68-E92F-4B9C-9F2F-8DA9BFF061A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1623213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6DFC60-92E1-42EC-ACD7-2F8732CC811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5897009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C44111-8993-4EA0-BF6D-9CCE5285D8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8603869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8A1CFC8-5B3D-466B-8E8E-A775875811F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2117351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7B72D51-9E02-4E6F-BA7F-811A398022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9200796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CBC7BFF-140E-4F3E-AA7C-4D51343A00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3397269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C78BC6-DE8D-4B63-A36D-A69A33368B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9442496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pPr/>
              <a:t>3/11/2018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B1B937-C9D4-4D5D-A41E-7BBAEE2AFB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3789828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29FBE0-04D5-489F-8620-E8470E4A542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548895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100843-8768-42FE-ABC9-EBAC00B1535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202601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F7D631-701F-4046-9E27-CF7D871A4A19}" type="datetimeFigureOut">
              <a:rPr lang="en-US" smtClean="0"/>
              <a:pPr/>
              <a:t>3/11/2018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F7D631-701F-4046-9E27-CF7D871A4A19}" type="datetimeFigureOut">
              <a:rPr lang="en-US" smtClean="0"/>
              <a:pPr/>
              <a:t>3/11/2018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591E1F-A0F5-40CD-A4FF-6D865D44E276}" type="slidenum">
              <a:rPr lang="en-US" smtClean="0"/>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F7D631-701F-4046-9E27-CF7D871A4A19}" type="datetimeFigureOut">
              <a:rPr lang="en-US" smtClean="0"/>
              <a:pPr/>
              <a:t>3/11/2018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2591E1F-A0F5-40CD-A4FF-6D865D44E276}" type="slidenum">
              <a:rPr lang="en-US" smtClean="0"/>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F7D631-701F-4046-9E27-CF7D871A4A19}" type="datetimeFigureOut">
              <a:rPr lang="en-US" smtClean="0"/>
              <a:pPr/>
              <a:t>3/11/2018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591E1F-A0F5-40CD-A4FF-6D865D44E276}" type="slidenum">
              <a:rPr lang="en-US" smtClean="0"/>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7D631-701F-4046-9E27-CF7D871A4A19}" type="datetimeFigureOut">
              <a:rPr lang="en-US" smtClean="0"/>
              <a:pPr/>
              <a:t>3/11/2018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2591E1F-A0F5-40CD-A4FF-6D865D44E276}"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F7D631-701F-4046-9E27-CF7D871A4A19}" type="datetimeFigureOut">
              <a:rPr lang="en-US" smtClean="0"/>
              <a:pPr/>
              <a:t>3/11/2018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591E1F-A0F5-40CD-A4FF-6D865D44E276}" type="slidenum">
              <a:rPr lang="en-US" smtClean="0"/>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F7D631-701F-4046-9E27-CF7D871A4A19}" type="datetimeFigureOut">
              <a:rPr lang="en-US" smtClean="0"/>
              <a:pPr/>
              <a:t>3/11/2018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591E1F-A0F5-40CD-A4FF-6D865D44E276}" type="slidenum">
              <a:rPr lang="en-US" smtClean="0"/>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E59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F7D631-701F-4046-9E27-CF7D871A4A19}" type="datetimeFigureOut">
              <a:rPr lang="en-US" smtClean="0"/>
              <a:pPr/>
              <a:t>3/11/2018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591E1F-A0F5-40CD-A4FF-6D865D44E27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E593"/>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202EEB5B-0C57-473B-A1BF-11CA541A6586}"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9815108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874964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4288"/>
            <a:ext cx="9144000" cy="6829425"/>
          </a:xfrm>
          <a:prstGeom prst="rect">
            <a:avLst/>
          </a:prstGeom>
          <a:noFill/>
          <a:ln w="9525">
            <a:noFill/>
            <a:miter lim="800000"/>
            <a:headEnd/>
            <a:tailEnd/>
          </a:ln>
        </p:spPr>
      </p:pic>
      <p:sp>
        <p:nvSpPr>
          <p:cNvPr id="3" name="Rectangle 2"/>
          <p:cNvSpPr/>
          <p:nvPr/>
        </p:nvSpPr>
        <p:spPr>
          <a:xfrm>
            <a:off x="838200" y="3886200"/>
            <a:ext cx="7543800" cy="2385268"/>
          </a:xfrm>
          <a:prstGeom prst="rect">
            <a:avLst/>
          </a:prstGeom>
          <a:solidFill>
            <a:srgbClr val="FFFFFF"/>
          </a:solidFill>
          <a:ln w="57150">
            <a:solidFill>
              <a:schemeClr val="tx1"/>
            </a:solidFill>
          </a:ln>
        </p:spPr>
        <p:txBody>
          <a:bodyPr wrap="square">
            <a:spAutoFit/>
          </a:bodyPr>
          <a:lstStyle/>
          <a:p>
            <a:pPr algn="just"/>
            <a:r>
              <a:rPr lang="en-US" sz="2000" dirty="0">
                <a:latin typeface="Times New Roman" pitchFamily="18" charset="0"/>
                <a:cs typeface="Times New Roman" pitchFamily="18" charset="0"/>
              </a:rPr>
              <a:t>Numbers 14</a:t>
            </a:r>
          </a:p>
          <a:p>
            <a:pPr algn="just"/>
            <a:endParaRPr lang="en-US" sz="900" dirty="0">
              <a:latin typeface="Times New Roman" pitchFamily="18" charset="0"/>
              <a:cs typeface="Times New Roman" pitchFamily="18" charset="0"/>
            </a:endParaRPr>
          </a:p>
          <a:p>
            <a:pPr algn="just"/>
            <a:r>
              <a:rPr lang="en-US" b="1" baseline="30000" dirty="0"/>
              <a:t>2</a:t>
            </a:r>
            <a:r>
              <a:rPr lang="en-US" sz="2000" dirty="0"/>
              <a:t>And all the people of Israel grumbled against Moses and Aaron. The whole congregation said to them, "Would that we had died in the land of Egypt! Or would that we had died in this wilderness! </a:t>
            </a:r>
            <a:br>
              <a:rPr lang="en-US" sz="2000" dirty="0"/>
            </a:br>
            <a:r>
              <a:rPr lang="en-US" b="1" baseline="30000" dirty="0"/>
              <a:t>3</a:t>
            </a:r>
            <a:r>
              <a:rPr lang="en-US" sz="2000" dirty="0"/>
              <a:t>Why is the </a:t>
            </a:r>
            <a:r>
              <a:rPr lang="en-US" sz="2000" cap="small" dirty="0"/>
              <a:t>Lord</a:t>
            </a:r>
            <a:r>
              <a:rPr lang="en-US" sz="2000" dirty="0"/>
              <a:t> bringing us into this land, to fall by the sword? Our wives and our little ones will become a prey. Would it not be better for us to go back to Egypt?</a:t>
            </a:r>
            <a:endParaRPr lang="en-US" sz="2000" dirty="0">
              <a:latin typeface="Times New Roman" pitchFamily="18" charset="0"/>
              <a:cs typeface="Times New Roman" pitchFamily="18" charset="0"/>
            </a:endParaRPr>
          </a:p>
        </p:txBody>
      </p:sp>
    </p:spTree>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4288"/>
            <a:ext cx="9144000" cy="6829425"/>
          </a:xfrm>
          <a:prstGeom prst="rect">
            <a:avLst/>
          </a:prstGeom>
          <a:noFill/>
          <a:ln w="9525">
            <a:noFill/>
            <a:miter lim="800000"/>
            <a:headEnd/>
            <a:tailEnd/>
          </a:ln>
        </p:spPr>
      </p:pic>
      <p:sp>
        <p:nvSpPr>
          <p:cNvPr id="3" name="Rectangle 2"/>
          <p:cNvSpPr/>
          <p:nvPr/>
        </p:nvSpPr>
        <p:spPr>
          <a:xfrm>
            <a:off x="609600" y="4267200"/>
            <a:ext cx="7924800" cy="2062103"/>
          </a:xfrm>
          <a:prstGeom prst="rect">
            <a:avLst/>
          </a:prstGeom>
          <a:solidFill>
            <a:schemeClr val="bg1"/>
          </a:solidFill>
          <a:ln w="57150">
            <a:solidFill>
              <a:schemeClr val="tx1"/>
            </a:solidFill>
          </a:ln>
        </p:spPr>
        <p:txBody>
          <a:bodyPr wrap="square">
            <a:spAutoFit/>
          </a:bodyPr>
          <a:lstStyle/>
          <a:p>
            <a:pPr algn="just"/>
            <a:r>
              <a:rPr lang="en-US" sz="2000" dirty="0">
                <a:latin typeface="Arial" pitchFamily="34" charset="0"/>
                <a:cs typeface="Arial" pitchFamily="34" charset="0"/>
              </a:rPr>
              <a:t>Joshua and Caleb continued to plead with – and warn – the people.  Yet, the people not only wanted to return to Egypt, but they were ready to stone Joshua and Caleb!  What stopped them? </a:t>
            </a:r>
          </a:p>
          <a:p>
            <a:pPr algn="just"/>
            <a:r>
              <a:rPr lang="en-US" sz="2000" dirty="0">
                <a:latin typeface="Arial" pitchFamily="34" charset="0"/>
                <a:cs typeface="Arial" pitchFamily="34" charset="0"/>
              </a:rPr>
              <a:t> </a:t>
            </a:r>
          </a:p>
          <a:p>
            <a:pPr algn="ctr"/>
            <a:r>
              <a:rPr lang="en-US" sz="2400" dirty="0">
                <a:solidFill>
                  <a:srgbClr val="C00000"/>
                </a:solidFill>
                <a:latin typeface="Arial" pitchFamily="34" charset="0"/>
                <a:cs typeface="Arial" pitchFamily="34" charset="0"/>
              </a:rPr>
              <a:t>“But the glory of the Lord appeared at the tent of meeting to all the people of Israel.”  (13:10)</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sheila\desktop\bible study\ultimate royality free\1-bib pics-ot\Moses4 End of Life\Moses 1381-225.jpg"/>
          <p:cNvPicPr>
            <a:picLocks noChangeAspect="1" noChangeArrowheads="1"/>
          </p:cNvPicPr>
          <p:nvPr/>
        </p:nvPicPr>
        <p:blipFill>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flipH="1">
            <a:off x="-12701" y="0"/>
            <a:ext cx="4917883"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5257800" y="45184"/>
            <a:ext cx="3581400" cy="1631216"/>
          </a:xfrm>
          <a:prstGeom prst="rect">
            <a:avLst/>
          </a:prstGeom>
          <a:solidFill>
            <a:schemeClr val="bg1"/>
          </a:solidFill>
          <a:ln w="38100">
            <a:solidFill>
              <a:schemeClr val="tx1"/>
            </a:solidFill>
          </a:ln>
          <a:effectLst>
            <a:glow rad="228600">
              <a:schemeClr val="bg2">
                <a:lumMod val="50000"/>
                <a:alpha val="40000"/>
              </a:schemeClr>
            </a:glow>
          </a:effectLst>
        </p:spPr>
        <p:txBody>
          <a:bodyPr wrap="square">
            <a:spAutoFit/>
          </a:bodyPr>
          <a:lstStyle/>
          <a:p>
            <a:r>
              <a:rPr lang="en-US" sz="2000" dirty="0">
                <a:latin typeface="Times New Roman" pitchFamily="18" charset="0"/>
                <a:cs typeface="Times New Roman" pitchFamily="18" charset="0"/>
              </a:rPr>
              <a:t>God was ready to destroy this people that would not believe in Him, despite His constant care and provision!  Yet, Moses pleaded for the people.</a:t>
            </a:r>
            <a:endParaRPr lang="en-US" sz="2000" dirty="0">
              <a:solidFill>
                <a:srgbClr val="FF0000"/>
              </a:solidFill>
              <a:latin typeface="Times New Roman" pitchFamily="18" charset="0"/>
              <a:cs typeface="Times New Roman" pitchFamily="18" charset="0"/>
            </a:endParaRPr>
          </a:p>
        </p:txBody>
      </p:sp>
      <p:sp>
        <p:nvSpPr>
          <p:cNvPr id="4" name="Rectangle 3"/>
          <p:cNvSpPr/>
          <p:nvPr/>
        </p:nvSpPr>
        <p:spPr>
          <a:xfrm>
            <a:off x="5105400" y="1905000"/>
            <a:ext cx="3962400" cy="4878259"/>
          </a:xfrm>
          <a:prstGeom prst="rect">
            <a:avLst/>
          </a:prstGeom>
          <a:solidFill>
            <a:schemeClr val="bg1"/>
          </a:solidFill>
          <a:ln w="38100">
            <a:solidFill>
              <a:schemeClr val="tx1"/>
            </a:solidFill>
          </a:ln>
          <a:effectLst>
            <a:glow rad="228600">
              <a:schemeClr val="bg2">
                <a:lumMod val="50000"/>
                <a:alpha val="40000"/>
              </a:schemeClr>
            </a:glow>
          </a:effectLst>
        </p:spPr>
        <p:txBody>
          <a:bodyPr wrap="square">
            <a:spAutoFit/>
          </a:bodyPr>
          <a:lstStyle/>
          <a:p>
            <a:r>
              <a:rPr lang="en-US" sz="2000" dirty="0">
                <a:latin typeface="Times New Roman" pitchFamily="18" charset="0"/>
                <a:cs typeface="Times New Roman" pitchFamily="18" charset="0"/>
              </a:rPr>
              <a:t>Numbers 14</a:t>
            </a:r>
          </a:p>
          <a:p>
            <a:endParaRPr lang="en-US" sz="1100" dirty="0">
              <a:latin typeface="Times New Roman" pitchFamily="18" charset="0"/>
              <a:cs typeface="Times New Roman" pitchFamily="18" charset="0"/>
            </a:endParaRPr>
          </a:p>
          <a:p>
            <a:r>
              <a:rPr lang="en-US" sz="2000" dirty="0">
                <a:latin typeface="Times New Roman" pitchFamily="18" charset="0"/>
                <a:cs typeface="Times New Roman" pitchFamily="18" charset="0"/>
              </a:rPr>
              <a:t>“</a:t>
            </a:r>
            <a:r>
              <a:rPr lang="en-US" b="1" baseline="30000" dirty="0"/>
              <a:t>17</a:t>
            </a:r>
            <a:r>
              <a:rPr lang="en-US" sz="2000" dirty="0"/>
              <a:t>And now, please let the power of the Lord be great as you have promised, saying, </a:t>
            </a:r>
            <a:r>
              <a:rPr lang="en-US" b="1" baseline="30000" dirty="0"/>
              <a:t>18</a:t>
            </a:r>
            <a:r>
              <a:rPr lang="en-US" sz="2000" dirty="0"/>
              <a:t>'The </a:t>
            </a:r>
            <a:r>
              <a:rPr lang="en-US" sz="2000" cap="small" dirty="0"/>
              <a:t>Lord</a:t>
            </a:r>
            <a:r>
              <a:rPr lang="en-US" sz="2000" dirty="0"/>
              <a:t> is slow to anger and abounding in steadfast love, forgiving iniquity and transgression, but he will by no means clear the guilty, visiting the iniquity of the fathers on the children, to the third and the fourth generation.' </a:t>
            </a:r>
            <a:r>
              <a:rPr lang="en-US" b="1" baseline="30000" dirty="0"/>
              <a:t>19</a:t>
            </a:r>
            <a:r>
              <a:rPr lang="en-US" sz="2000" dirty="0"/>
              <a:t>Please pardon the iniquity of this people, according to the greatness of your steadfast love, just as you have forgiven this people, from Egypt until now."</a:t>
            </a:r>
            <a:endParaRPr lang="en-US" sz="20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grpId="0" nodeType="clickEffect">
                                  <p:stCondLst>
                                    <p:cond delay="0"/>
                                  </p:stCondLst>
                                  <p:childTnLst>
                                    <p:anim calcmode="lin" valueType="num">
                                      <p:cBhvr>
                                        <p:cTn id="6" dur="1000"/>
                                        <p:tgtEl>
                                          <p:spTgt spid="2"/>
                                        </p:tgtEl>
                                        <p:attrNameLst>
                                          <p:attrName>ppt_w</p:attrName>
                                        </p:attrNameLst>
                                      </p:cBhvr>
                                      <p:tavLst>
                                        <p:tav tm="0">
                                          <p:val>
                                            <p:strVal val="ppt_w"/>
                                          </p:val>
                                        </p:tav>
                                        <p:tav tm="100000">
                                          <p:val>
                                            <p:strVal val="ppt_w*0.70"/>
                                          </p:val>
                                        </p:tav>
                                      </p:tavLst>
                                    </p:anim>
                                    <p:anim calcmode="lin" valueType="num">
                                      <p:cBhvr>
                                        <p:cTn id="7" dur="1000"/>
                                        <p:tgtEl>
                                          <p:spTgt spid="2"/>
                                        </p:tgtEl>
                                        <p:attrNameLst>
                                          <p:attrName>ppt_h</p:attrName>
                                        </p:attrNameLst>
                                      </p:cBhvr>
                                      <p:tavLst>
                                        <p:tav tm="0">
                                          <p:val>
                                            <p:strVal val="ppt_h"/>
                                          </p:val>
                                        </p:tav>
                                        <p:tav tm="100000">
                                          <p:val>
                                            <p:strVal val="ppt_h"/>
                                          </p:val>
                                        </p:tav>
                                      </p:tavLst>
                                    </p:anim>
                                    <p:animEffect transition="out" filter="fade">
                                      <p:cBhvr>
                                        <p:cTn id="8" dur="1000"/>
                                        <p:tgtEl>
                                          <p:spTgt spid="2"/>
                                        </p:tgtEl>
                                      </p:cBhvr>
                                    </p:animEffect>
                                    <p:set>
                                      <p:cBhvr>
                                        <p:cTn id="9" dur="1" fill="hold">
                                          <p:stCondLst>
                                            <p:cond delay="999"/>
                                          </p:stCondLst>
                                        </p:cTn>
                                        <p:tgtEl>
                                          <p:spTgt spid="2"/>
                                        </p:tgtEl>
                                        <p:attrNameLst>
                                          <p:attrName>style.visibility</p:attrName>
                                        </p:attrNameLst>
                                      </p:cBhvr>
                                      <p:to>
                                        <p:strVal val="hidden"/>
                                      </p:to>
                                    </p:set>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sheila\desktop\bible study\ultimate royality free\1-bib pics-ot\Moses4 End of Life\Moses 1381-225.jpg"/>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0" b="99256" l="802" r="99198">
                        <a14:foregroundMark x1="21390" y1="54591" x2="4456" y2="76427"/>
                      </a14:backgroundRemoval>
                    </a14:imgEffect>
                    <a14:imgEffect>
                      <a14:sharpenSoften amount="25000"/>
                    </a14:imgEffect>
                  </a14:imgLayer>
                </a14:imgProps>
              </a:ext>
              <a:ext uri="{28A0092B-C50C-407E-A947-70E740481C1C}">
                <a14:useLocalDpi xmlns:a14="http://schemas.microsoft.com/office/drawing/2010/main"/>
              </a:ext>
            </a:extLst>
          </a:blip>
          <a:srcRect/>
          <a:stretch/>
        </p:blipFill>
        <p:spPr bwMode="auto">
          <a:xfrm flipH="1">
            <a:off x="-990600" y="664149"/>
            <a:ext cx="5803898" cy="6155751"/>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Isosceles Triangle 7"/>
          <p:cNvSpPr/>
          <p:nvPr/>
        </p:nvSpPr>
        <p:spPr>
          <a:xfrm rot="3054477">
            <a:off x="1076046" y="-3376868"/>
            <a:ext cx="3718710" cy="10418033"/>
          </a:xfrm>
          <a:prstGeom prst="triangle">
            <a:avLst/>
          </a:prstGeom>
          <a:solidFill>
            <a:srgbClr val="FFFFFF">
              <a:alpha val="34118"/>
            </a:srgbClr>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5181600" y="38100"/>
            <a:ext cx="3962400" cy="6134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chemeClr val="tx1"/>
                </a:solidFill>
                <a:latin typeface="Times New Roman" pitchFamily="18" charset="0"/>
                <a:cs typeface="Times New Roman" pitchFamily="18" charset="0"/>
              </a:rPr>
              <a:t>God listened and pardoned in the sense that He did not totally annihilate them.  Yet, God did determine that there would have to be consequences for their rebellion and rejection of God’s promises.</a:t>
            </a:r>
          </a:p>
          <a:p>
            <a:endParaRPr lang="en-US" sz="2000" dirty="0">
              <a:solidFill>
                <a:schemeClr val="tx1"/>
              </a:solidFill>
              <a:latin typeface="Times New Roman" pitchFamily="18" charset="0"/>
              <a:cs typeface="Times New Roman" pitchFamily="18" charset="0"/>
            </a:endParaRPr>
          </a:p>
          <a:p>
            <a:r>
              <a:rPr lang="en-US" sz="2000" dirty="0">
                <a:solidFill>
                  <a:schemeClr val="tx1"/>
                </a:solidFill>
                <a:latin typeface="Times New Roman" pitchFamily="18" charset="0"/>
                <a:cs typeface="Times New Roman" pitchFamily="18" charset="0"/>
              </a:rPr>
              <a:t>“</a:t>
            </a:r>
            <a:r>
              <a:rPr lang="en-US" b="1" baseline="30000" dirty="0">
                <a:solidFill>
                  <a:schemeClr val="tx1"/>
                </a:solidFill>
              </a:rPr>
              <a:t>28</a:t>
            </a:r>
            <a:r>
              <a:rPr lang="en-US" sz="2000" dirty="0">
                <a:solidFill>
                  <a:schemeClr val="tx1"/>
                </a:solidFill>
              </a:rPr>
              <a:t> Say to them, 'As I live, declares the </a:t>
            </a:r>
            <a:r>
              <a:rPr lang="en-US" sz="2000" cap="small" dirty="0">
                <a:solidFill>
                  <a:schemeClr val="tx1"/>
                </a:solidFill>
              </a:rPr>
              <a:t>Lord</a:t>
            </a:r>
            <a:r>
              <a:rPr lang="en-US" sz="2000" dirty="0">
                <a:solidFill>
                  <a:schemeClr val="tx1"/>
                </a:solidFill>
              </a:rPr>
              <a:t>, what you have said in my hearing I will do to you: </a:t>
            </a:r>
            <a:r>
              <a:rPr lang="en-US" b="1" baseline="30000" dirty="0">
                <a:solidFill>
                  <a:schemeClr val="tx1"/>
                </a:solidFill>
              </a:rPr>
              <a:t>29</a:t>
            </a:r>
            <a:r>
              <a:rPr lang="en-US" sz="2000" dirty="0">
                <a:solidFill>
                  <a:schemeClr val="tx1"/>
                </a:solidFill>
              </a:rPr>
              <a:t>your dead bodies shall fall in this wilderness, and of all your number, listed in the census from twenty years old and upward, who have grumbled against me, </a:t>
            </a:r>
            <a:r>
              <a:rPr lang="en-US" b="1" baseline="30000" dirty="0">
                <a:solidFill>
                  <a:schemeClr val="tx1"/>
                </a:solidFill>
              </a:rPr>
              <a:t>30</a:t>
            </a:r>
            <a:r>
              <a:rPr lang="en-US" sz="2000" dirty="0">
                <a:solidFill>
                  <a:schemeClr val="tx1"/>
                </a:solidFill>
              </a:rPr>
              <a:t>not one shall come into the land where I swore that I would make you dwell, except Caleb the son of </a:t>
            </a:r>
            <a:r>
              <a:rPr lang="en-US" sz="2000" dirty="0" err="1">
                <a:solidFill>
                  <a:schemeClr val="tx1"/>
                </a:solidFill>
              </a:rPr>
              <a:t>Jephunneh</a:t>
            </a:r>
            <a:r>
              <a:rPr lang="en-US" sz="2000" dirty="0">
                <a:solidFill>
                  <a:schemeClr val="tx1"/>
                </a:solidFill>
              </a:rPr>
              <a:t> and Joshua the son of Nun.” (14:28-30)</a:t>
            </a:r>
            <a:endParaRPr lang="en-US"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5372316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3200400" cy="1323439"/>
          </a:xfrm>
          <a:prstGeom prst="rect">
            <a:avLst/>
          </a:prstGeom>
          <a:solidFill>
            <a:schemeClr val="bg1"/>
          </a:solidFill>
          <a:ln w="38100">
            <a:solidFill>
              <a:schemeClr val="tx1"/>
            </a:solidFill>
          </a:ln>
          <a:effectLst>
            <a:reflection blurRad="6350" stA="50000" endA="300" endPos="38500" dist="50800" dir="5400000" sy="-100000" algn="bl" rotWithShape="0"/>
          </a:effectLst>
        </p:spPr>
        <p:txBody>
          <a:bodyPr wrap="square">
            <a:spAutoFit/>
          </a:bodyPr>
          <a:lstStyle/>
          <a:p>
            <a:r>
              <a:rPr lang="en-US" b="1" baseline="30000"/>
              <a:t>39</a:t>
            </a:r>
            <a:r>
              <a:rPr lang="en-US" sz="2000"/>
              <a:t> When Moses told these words to all the people of Israel, the people mourned greatly.</a:t>
            </a:r>
            <a:endParaRPr lang="en-US" sz="2000" dirty="0">
              <a:latin typeface="Times New Roman" pitchFamily="18" charset="0"/>
              <a:cs typeface="Times New Roman" pitchFamily="18" charset="0"/>
            </a:endParaRPr>
          </a:p>
        </p:txBody>
      </p:sp>
      <p:pic>
        <p:nvPicPr>
          <p:cNvPr id="19459" name="Picture 3" descr="C:\Users\sheila\Desktop\ULTIMATE Royality Free\1-Bib Pics-Ot\Moses3 after Egypt\Mos Speaks to Israel (Deut 1_1) 1184-20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86200" y="685800"/>
            <a:ext cx="4312920" cy="5577052"/>
          </a:xfrm>
          <a:prstGeom prst="rect">
            <a:avLst/>
          </a:prstGeom>
          <a:ln w="88900" cap="sq" cmpd="thickThin">
            <a:solidFill>
              <a:srgbClr val="000000"/>
            </a:solidFill>
            <a:prstDash val="solid"/>
            <a:miter lim="800000"/>
          </a:ln>
          <a:effectLst>
            <a:innerShdw blurRad="76200">
              <a:srgbClr val="000000"/>
            </a:innerShdw>
          </a:effectLst>
        </p:spPr>
      </p:pic>
      <p:sp>
        <p:nvSpPr>
          <p:cNvPr id="4" name="Rectangle 3">
            <a:extLst>
              <a:ext uri="{FF2B5EF4-FFF2-40B4-BE49-F238E27FC236}">
                <a16:creationId xmlns:a16="http://schemas.microsoft.com/office/drawing/2014/main" id="{313E698A-893C-4CE5-8358-3DF3449ACFEF}"/>
              </a:ext>
            </a:extLst>
          </p:cNvPr>
          <p:cNvSpPr/>
          <p:nvPr/>
        </p:nvSpPr>
        <p:spPr>
          <a:xfrm>
            <a:off x="533400" y="3200400"/>
            <a:ext cx="2971800" cy="2693045"/>
          </a:xfrm>
          <a:prstGeom prst="rect">
            <a:avLst/>
          </a:prstGeom>
          <a:solidFill>
            <a:schemeClr val="bg1"/>
          </a:solidFill>
          <a:ln w="381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just"/>
            <a:endParaRPr lang="en-US" sz="900" dirty="0">
              <a:latin typeface="Times New Roman" pitchFamily="18" charset="0"/>
              <a:cs typeface="Times New Roman" pitchFamily="18" charset="0"/>
            </a:endParaRPr>
          </a:p>
          <a:p>
            <a:pPr algn="just"/>
            <a:r>
              <a:rPr lang="en-US" b="1" baseline="30000" dirty="0"/>
              <a:t>40</a:t>
            </a:r>
            <a:r>
              <a:rPr lang="en-US" sz="2000" dirty="0"/>
              <a:t>And they rose early in the morning and went up to the heights of the hill country, saying, "Here we are. We will go up to the place that the </a:t>
            </a:r>
            <a:r>
              <a:rPr lang="en-US" sz="2000" cap="small" dirty="0"/>
              <a:t>Lord</a:t>
            </a:r>
            <a:r>
              <a:rPr lang="en-US" sz="2000" dirty="0"/>
              <a:t> has promised, for we have sinned." </a:t>
            </a:r>
            <a:endParaRPr lang="en-US" sz="2000" dirty="0">
              <a:latin typeface="Times New Roman" pitchFamily="18" charset="0"/>
              <a:cs typeface="Times New Roman" pitchFamily="18" charset="0"/>
            </a:endParaRPr>
          </a:p>
        </p:txBody>
      </p:sp>
    </p:spTree>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sheila\Desktop\ULTIMATE Royality Free\1-Bib Pics-Ot\Moses3 after Egypt\Moses 1168-24.jpg"/>
          <p:cNvPicPr>
            <a:picLocks noChangeAspect="1" noChangeArrowheads="1"/>
          </p:cNvPicPr>
          <p:nvPr/>
        </p:nvPicPr>
        <p:blipFill>
          <a:blip r:embed="rId2" cstate="email">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3803650" y="609600"/>
            <a:ext cx="4502150" cy="5562600"/>
          </a:xfrm>
          <a:prstGeom prst="rect">
            <a:avLst/>
          </a:prstGeom>
          <a:ln w="88900" cap="sq" cmpd="thickThin">
            <a:solidFill>
              <a:srgbClr val="000000"/>
            </a:solidFill>
            <a:prstDash val="solid"/>
            <a:miter lim="800000"/>
          </a:ln>
          <a:effectLst>
            <a:innerShdw blurRad="76200">
              <a:srgbClr val="000000"/>
            </a:innerShdw>
          </a:effectLst>
        </p:spPr>
      </p:pic>
      <p:sp>
        <p:nvSpPr>
          <p:cNvPr id="2" name="Rectangle 1"/>
          <p:cNvSpPr/>
          <p:nvPr/>
        </p:nvSpPr>
        <p:spPr>
          <a:xfrm>
            <a:off x="304800" y="505122"/>
            <a:ext cx="3200400" cy="5847755"/>
          </a:xfrm>
          <a:prstGeom prst="rect">
            <a:avLst/>
          </a:prstGeom>
          <a:solidFill>
            <a:schemeClr val="bg1"/>
          </a:solidFill>
          <a:ln w="38100">
            <a:solidFill>
              <a:schemeClr val="tx1"/>
            </a:solidFill>
          </a:ln>
          <a:effectLst>
            <a:glow rad="228600">
              <a:schemeClr val="bg2">
                <a:lumMod val="10000"/>
                <a:alpha val="40000"/>
              </a:schemeClr>
            </a:glow>
          </a:effectLst>
        </p:spPr>
        <p:txBody>
          <a:bodyPr wrap="square">
            <a:spAutoFit/>
          </a:bodyPr>
          <a:lstStyle/>
          <a:p>
            <a:r>
              <a:rPr lang="en-US" sz="2200" b="1" baseline="30000" dirty="0"/>
              <a:t>41</a:t>
            </a:r>
            <a:r>
              <a:rPr lang="en-US" sz="2200" dirty="0"/>
              <a:t> But Moses said, "Why now are you transgressing the command of the </a:t>
            </a:r>
            <a:r>
              <a:rPr lang="en-US" sz="2200" cap="small" dirty="0"/>
              <a:t>Lord</a:t>
            </a:r>
            <a:r>
              <a:rPr lang="en-US" sz="2200" dirty="0"/>
              <a:t>, when that will not succeed? </a:t>
            </a:r>
            <a:br>
              <a:rPr lang="en-US" sz="2200" dirty="0"/>
            </a:br>
            <a:r>
              <a:rPr lang="en-US" sz="2200" b="1" baseline="30000" dirty="0"/>
              <a:t>42</a:t>
            </a:r>
            <a:r>
              <a:rPr lang="en-US" sz="2200" dirty="0"/>
              <a:t> Do not go up, for the Lord is not among you, lest you be struck down before your enemies. </a:t>
            </a:r>
            <a:br>
              <a:rPr lang="en-US" sz="2200" dirty="0"/>
            </a:br>
            <a:r>
              <a:rPr lang="en-US" sz="2200" b="1" baseline="30000" dirty="0"/>
              <a:t>43</a:t>
            </a:r>
            <a:r>
              <a:rPr lang="en-US" sz="2200" dirty="0"/>
              <a:t> For there the Amalekites and the Canaanites are facing you, and you shall fall by the sword. Because you have turned back from following the </a:t>
            </a:r>
            <a:r>
              <a:rPr lang="en-US" sz="2200" cap="small" dirty="0"/>
              <a:t>Lord</a:t>
            </a:r>
            <a:r>
              <a:rPr lang="en-US" sz="2200" dirty="0"/>
              <a:t>, the </a:t>
            </a:r>
            <a:r>
              <a:rPr lang="en-US" sz="2200" cap="small" dirty="0"/>
              <a:t>Lord</a:t>
            </a:r>
            <a:r>
              <a:rPr lang="en-US" sz="2200" dirty="0"/>
              <a:t> will not be with you."</a:t>
            </a:r>
            <a:endParaRPr lang="en-US" sz="2200" dirty="0">
              <a:latin typeface="Times New Roman" pitchFamily="18" charset="0"/>
              <a:cs typeface="Times New Roman" pitchFamily="18" charset="0"/>
            </a:endParaRPr>
          </a:p>
        </p:txBody>
      </p:sp>
    </p:spTree>
  </p:cSld>
  <p:clrMapOvr>
    <a:masterClrMapping/>
  </p:clrMapOvr>
  <p:transition spd="slow">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sheila\Desktop\ULTIMATE Royality Free\1-Bib Pics-Ot\Joshua\Men Walk Thru Canaan (Josh18_9) 1184-275.jpg"/>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flipH="1">
            <a:off x="0" y="0"/>
            <a:ext cx="9144000" cy="6858000"/>
          </a:xfrm>
          <a:prstGeom prst="rect">
            <a:avLst/>
          </a:prstGeom>
          <a:noFill/>
          <a:ln>
            <a:solidFill>
              <a:schemeClr val="bg1"/>
            </a:solidFill>
          </a:ln>
        </p:spPr>
      </p:pic>
      <p:sp>
        <p:nvSpPr>
          <p:cNvPr id="3" name="Rectangle 2"/>
          <p:cNvSpPr/>
          <p:nvPr/>
        </p:nvSpPr>
        <p:spPr>
          <a:xfrm>
            <a:off x="762000" y="609600"/>
            <a:ext cx="3657600" cy="1828800"/>
          </a:xfrm>
          <a:prstGeom prst="rect">
            <a:avLst/>
          </a:prstGeom>
          <a:solidFill>
            <a:schemeClr val="bg1"/>
          </a:solidFill>
          <a:ln w="57150">
            <a:solidFill>
              <a:schemeClr val="tx1"/>
            </a:solidFill>
          </a:ln>
          <a:effectLst>
            <a:glow rad="228600">
              <a:schemeClr val="bg2">
                <a:lumMod val="2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chemeClr val="tx1"/>
                </a:solidFill>
                <a:latin typeface="Arial" pitchFamily="34" charset="0"/>
                <a:cs typeface="Arial" pitchFamily="34" charset="0"/>
              </a:rPr>
              <a:t>Many of them went despite Moses’ warning.  Moses and all those behind watched as they marched to their death.</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00D5-F494-4309-8200-A79FC1926F61}"/>
              </a:ext>
            </a:extLst>
          </p:cNvPr>
          <p:cNvSpPr>
            <a:spLocks noGrp="1"/>
          </p:cNvSpPr>
          <p:nvPr>
            <p:ph type="title"/>
          </p:nvPr>
        </p:nvSpPr>
        <p:spPr>
          <a:xfrm>
            <a:off x="132732" y="-114969"/>
            <a:ext cx="8878529" cy="906463"/>
          </a:xfrm>
        </p:spPr>
        <p:txBody>
          <a:bodyPr/>
          <a:lstStyle/>
          <a:p>
            <a:r>
              <a:rPr lang="en-US" b="1" u="sng" dirty="0"/>
              <a:t>A Difference in Attitude</a:t>
            </a:r>
          </a:p>
        </p:txBody>
      </p:sp>
      <p:sp>
        <p:nvSpPr>
          <p:cNvPr id="4" name="Rectangle 3">
            <a:extLst>
              <a:ext uri="{FF2B5EF4-FFF2-40B4-BE49-F238E27FC236}">
                <a16:creationId xmlns:a16="http://schemas.microsoft.com/office/drawing/2014/main" id="{6A0E5DF0-C710-4989-B2B4-8D207F0306BF}"/>
              </a:ext>
            </a:extLst>
          </p:cNvPr>
          <p:cNvSpPr/>
          <p:nvPr/>
        </p:nvSpPr>
        <p:spPr>
          <a:xfrm>
            <a:off x="515173" y="1059111"/>
            <a:ext cx="2098651" cy="769441"/>
          </a:xfrm>
          <a:prstGeom prst="rect">
            <a:avLst/>
          </a:prstGeom>
          <a:noFill/>
        </p:spPr>
        <p:txBody>
          <a:bodyPr wrap="non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10 Spies</a:t>
            </a:r>
          </a:p>
        </p:txBody>
      </p:sp>
      <p:sp>
        <p:nvSpPr>
          <p:cNvPr id="5" name="Rectangle 4">
            <a:extLst>
              <a:ext uri="{FF2B5EF4-FFF2-40B4-BE49-F238E27FC236}">
                <a16:creationId xmlns:a16="http://schemas.microsoft.com/office/drawing/2014/main" id="{4B82134D-2FA8-4DBA-9DCF-BCB46DEC00F6}"/>
              </a:ext>
            </a:extLst>
          </p:cNvPr>
          <p:cNvSpPr/>
          <p:nvPr/>
        </p:nvSpPr>
        <p:spPr>
          <a:xfrm>
            <a:off x="6792161" y="585486"/>
            <a:ext cx="2012089" cy="1446550"/>
          </a:xfrm>
          <a:prstGeom prst="rect">
            <a:avLst/>
          </a:prstGeom>
          <a:noFill/>
        </p:spPr>
        <p:txBody>
          <a:bodyPr wrap="none" lIns="91440" tIns="45720" rIns="91440" bIns="45720">
            <a:spAutoFit/>
          </a:bodyPr>
          <a:lstStyle/>
          <a:p>
            <a:pPr algn="ctr"/>
            <a:r>
              <a:rPr lang="en-US"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Joshua </a:t>
            </a:r>
          </a:p>
          <a:p>
            <a:pPr algn="ctr"/>
            <a:r>
              <a:rPr lang="en-US"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&amp; Caleb</a:t>
            </a:r>
            <a:endParaRPr lang="en-U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9" name="Rectangle 8">
            <a:extLst>
              <a:ext uri="{FF2B5EF4-FFF2-40B4-BE49-F238E27FC236}">
                <a16:creationId xmlns:a16="http://schemas.microsoft.com/office/drawing/2014/main" id="{190ACA4B-B000-4A59-9D41-AC23485F94E1}"/>
              </a:ext>
            </a:extLst>
          </p:cNvPr>
          <p:cNvSpPr/>
          <p:nvPr/>
        </p:nvSpPr>
        <p:spPr>
          <a:xfrm>
            <a:off x="942369" y="2217296"/>
            <a:ext cx="1244250" cy="584775"/>
          </a:xfrm>
          <a:prstGeom prst="rect">
            <a:avLst/>
          </a:prstGeom>
          <a:noFill/>
        </p:spPr>
        <p:txBody>
          <a:bodyPr wrap="none" lIns="91440" tIns="45720" rIns="91440" bIns="45720">
            <a:spAutoFit/>
          </a:bodyPr>
          <a:lstStyle/>
          <a:p>
            <a:pPr algn="ctr"/>
            <a:r>
              <a:rPr lang="en-US" sz="3200" b="1" cap="none" spc="0" dirty="0">
                <a:ln w="6600">
                  <a:solidFill>
                    <a:schemeClr val="accent2"/>
                  </a:solidFill>
                  <a:prstDash val="solid"/>
                </a:ln>
                <a:solidFill>
                  <a:srgbClr val="C00000"/>
                </a:solidFill>
                <a:effectLst>
                  <a:outerShdw dist="38100" dir="2700000" algn="tl" rotWithShape="0">
                    <a:schemeClr val="accent2"/>
                  </a:outerShdw>
                </a:effectLst>
              </a:rPr>
              <a:t>Doubt</a:t>
            </a:r>
          </a:p>
        </p:txBody>
      </p:sp>
      <p:sp>
        <p:nvSpPr>
          <p:cNvPr id="10" name="Rectangle 9">
            <a:extLst>
              <a:ext uri="{FF2B5EF4-FFF2-40B4-BE49-F238E27FC236}">
                <a16:creationId xmlns:a16="http://schemas.microsoft.com/office/drawing/2014/main" id="{A4D7A089-15CB-4AD0-A4F5-69D8FED81B26}"/>
              </a:ext>
            </a:extLst>
          </p:cNvPr>
          <p:cNvSpPr/>
          <p:nvPr/>
        </p:nvSpPr>
        <p:spPr>
          <a:xfrm>
            <a:off x="7284282" y="2219753"/>
            <a:ext cx="1027845" cy="584775"/>
          </a:xfrm>
          <a:prstGeom prst="rect">
            <a:avLst/>
          </a:prstGeom>
          <a:noFill/>
        </p:spPr>
        <p:txBody>
          <a:bodyPr wrap="none" lIns="91440" tIns="45720" rIns="91440" bIns="45720">
            <a:spAutoFit/>
          </a:bodyPr>
          <a:lstStyle/>
          <a:p>
            <a:pPr algn="ctr"/>
            <a:r>
              <a:rPr lang="en-US" sz="3200" b="1" cap="none" spc="0" dirty="0">
                <a:ln w="12700">
                  <a:solidFill>
                    <a:schemeClr val="accent1"/>
                  </a:solidFill>
                  <a:prstDash val="solid"/>
                </a:ln>
                <a:solidFill>
                  <a:srgbClr val="3126C0"/>
                </a:solidFill>
                <a:effectLst>
                  <a:outerShdw dist="38100" dir="2640000" algn="bl" rotWithShape="0">
                    <a:schemeClr val="accent1"/>
                  </a:outerShdw>
                </a:effectLst>
              </a:rPr>
              <a:t>Faith</a:t>
            </a:r>
          </a:p>
        </p:txBody>
      </p:sp>
      <p:grpSp>
        <p:nvGrpSpPr>
          <p:cNvPr id="14" name="Group 13">
            <a:extLst>
              <a:ext uri="{FF2B5EF4-FFF2-40B4-BE49-F238E27FC236}">
                <a16:creationId xmlns:a16="http://schemas.microsoft.com/office/drawing/2014/main" id="{EC4FDEFB-508B-43EC-90AD-279FAEC8D1C6}"/>
              </a:ext>
            </a:extLst>
          </p:cNvPr>
          <p:cNvGrpSpPr/>
          <p:nvPr/>
        </p:nvGrpSpPr>
        <p:grpSpPr>
          <a:xfrm>
            <a:off x="3631794" y="2241426"/>
            <a:ext cx="2514599" cy="584775"/>
            <a:chOff x="3314701" y="2241426"/>
            <a:chExt cx="2514599" cy="584775"/>
          </a:xfrm>
        </p:grpSpPr>
        <p:sp>
          <p:nvSpPr>
            <p:cNvPr id="11" name="Arrow: Right 10">
              <a:extLst>
                <a:ext uri="{FF2B5EF4-FFF2-40B4-BE49-F238E27FC236}">
                  <a16:creationId xmlns:a16="http://schemas.microsoft.com/office/drawing/2014/main" id="{ED1C4957-AF60-4A63-B1F9-B6F0A44BD2D5}"/>
                </a:ext>
              </a:extLst>
            </p:cNvPr>
            <p:cNvSpPr/>
            <p:nvPr/>
          </p:nvSpPr>
          <p:spPr>
            <a:xfrm>
              <a:off x="4991099" y="2281084"/>
              <a:ext cx="838201"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824497CA-A422-438D-B594-6FE437FBF097}"/>
                </a:ext>
              </a:extLst>
            </p:cNvPr>
            <p:cNvSpPr/>
            <p:nvPr/>
          </p:nvSpPr>
          <p:spPr>
            <a:xfrm rot="10800000">
              <a:off x="3314701" y="2305214"/>
              <a:ext cx="838201"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65E3C35-700E-483E-A6AB-C5FB7E2D2EC5}"/>
                </a:ext>
              </a:extLst>
            </p:cNvPr>
            <p:cNvSpPr/>
            <p:nvPr/>
          </p:nvSpPr>
          <p:spPr>
            <a:xfrm>
              <a:off x="4247039" y="2241426"/>
              <a:ext cx="649922" cy="584775"/>
            </a:xfrm>
            <a:prstGeom prst="rect">
              <a:avLst/>
            </a:prstGeom>
            <a:noFill/>
          </p:spPr>
          <p:txBody>
            <a:bodyPr wrap="none" lIns="91440" tIns="45720" rIns="91440" bIns="45720">
              <a:spAutoFit/>
            </a:bodyPr>
            <a:lstStyle/>
            <a:p>
              <a:pPr algn="ctr"/>
              <a:r>
                <a:rPr lang="en-US" sz="3200" b="1" cap="none" spc="0" dirty="0">
                  <a:ln w="0"/>
                  <a:solidFill>
                    <a:schemeClr val="tx1"/>
                  </a:solidFill>
                  <a:effectLst>
                    <a:outerShdw blurRad="38100" dist="19050" dir="2700000" algn="tl" rotWithShape="0">
                      <a:schemeClr val="dk1">
                        <a:alpha val="40000"/>
                      </a:schemeClr>
                    </a:outerShdw>
                  </a:effectLst>
                </a:rPr>
                <a:t>v</a:t>
              </a:r>
              <a:r>
                <a:rPr lang="en-US" sz="3200" b="1" dirty="0">
                  <a:ln w="0"/>
                  <a:effectLst>
                    <a:outerShdw blurRad="38100" dist="19050" dir="2700000" algn="tl" rotWithShape="0">
                      <a:schemeClr val="dk1">
                        <a:alpha val="40000"/>
                      </a:schemeClr>
                    </a:outerShdw>
                  </a:effectLst>
                </a:rPr>
                <a:t>s.</a:t>
              </a:r>
              <a:endParaRPr lang="en-US" sz="3200" b="1" cap="none" spc="0" dirty="0">
                <a:ln w="0"/>
                <a:solidFill>
                  <a:schemeClr val="tx1"/>
                </a:solidFill>
                <a:effectLst>
                  <a:outerShdw blurRad="38100" dist="19050" dir="2700000" algn="tl" rotWithShape="0">
                    <a:schemeClr val="dk1">
                      <a:alpha val="40000"/>
                    </a:schemeClr>
                  </a:outerShdw>
                </a:effectLst>
              </a:endParaRPr>
            </a:p>
          </p:txBody>
        </p:sp>
      </p:grpSp>
      <p:grpSp>
        <p:nvGrpSpPr>
          <p:cNvPr id="15" name="Group 14">
            <a:extLst>
              <a:ext uri="{FF2B5EF4-FFF2-40B4-BE49-F238E27FC236}">
                <a16:creationId xmlns:a16="http://schemas.microsoft.com/office/drawing/2014/main" id="{92773088-9E66-4F5C-B12E-2B7C70236857}"/>
              </a:ext>
            </a:extLst>
          </p:cNvPr>
          <p:cNvGrpSpPr/>
          <p:nvPr/>
        </p:nvGrpSpPr>
        <p:grpSpPr>
          <a:xfrm>
            <a:off x="3657601" y="3058359"/>
            <a:ext cx="2514599" cy="584775"/>
            <a:chOff x="3314701" y="2241426"/>
            <a:chExt cx="2514599" cy="584775"/>
          </a:xfrm>
        </p:grpSpPr>
        <p:sp>
          <p:nvSpPr>
            <p:cNvPr id="16" name="Arrow: Right 15">
              <a:extLst>
                <a:ext uri="{FF2B5EF4-FFF2-40B4-BE49-F238E27FC236}">
                  <a16:creationId xmlns:a16="http://schemas.microsoft.com/office/drawing/2014/main" id="{DB78035E-4D3B-4003-86E6-592FB33690BA}"/>
                </a:ext>
              </a:extLst>
            </p:cNvPr>
            <p:cNvSpPr/>
            <p:nvPr/>
          </p:nvSpPr>
          <p:spPr>
            <a:xfrm>
              <a:off x="4991099" y="2281084"/>
              <a:ext cx="838201"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Right 16">
              <a:extLst>
                <a:ext uri="{FF2B5EF4-FFF2-40B4-BE49-F238E27FC236}">
                  <a16:creationId xmlns:a16="http://schemas.microsoft.com/office/drawing/2014/main" id="{C435CE8A-B358-4F42-A1F9-9AF3ADD3CAA1}"/>
                </a:ext>
              </a:extLst>
            </p:cNvPr>
            <p:cNvSpPr/>
            <p:nvPr/>
          </p:nvSpPr>
          <p:spPr>
            <a:xfrm rot="10800000">
              <a:off x="3314701" y="2305214"/>
              <a:ext cx="838201"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88A2A10-C5C3-467F-B1CE-0D4A6C95DEE0}"/>
                </a:ext>
              </a:extLst>
            </p:cNvPr>
            <p:cNvSpPr/>
            <p:nvPr/>
          </p:nvSpPr>
          <p:spPr>
            <a:xfrm>
              <a:off x="4247039" y="2241426"/>
              <a:ext cx="649922" cy="584775"/>
            </a:xfrm>
            <a:prstGeom prst="rect">
              <a:avLst/>
            </a:prstGeom>
            <a:noFill/>
          </p:spPr>
          <p:txBody>
            <a:bodyPr wrap="none" lIns="91440" tIns="45720" rIns="91440" bIns="45720">
              <a:spAutoFit/>
            </a:bodyPr>
            <a:lstStyle/>
            <a:p>
              <a:pPr algn="ctr"/>
              <a:r>
                <a:rPr lang="en-US" sz="3200" b="1" cap="none" spc="0" dirty="0">
                  <a:ln w="0"/>
                  <a:solidFill>
                    <a:schemeClr val="tx1"/>
                  </a:solidFill>
                  <a:effectLst>
                    <a:outerShdw blurRad="38100" dist="19050" dir="2700000" algn="tl" rotWithShape="0">
                      <a:schemeClr val="dk1">
                        <a:alpha val="40000"/>
                      </a:schemeClr>
                    </a:outerShdw>
                  </a:effectLst>
                </a:rPr>
                <a:t>v</a:t>
              </a:r>
              <a:r>
                <a:rPr lang="en-US" sz="3200" b="1" dirty="0">
                  <a:ln w="0"/>
                  <a:effectLst>
                    <a:outerShdw blurRad="38100" dist="19050" dir="2700000" algn="tl" rotWithShape="0">
                      <a:schemeClr val="dk1">
                        <a:alpha val="40000"/>
                      </a:schemeClr>
                    </a:outerShdw>
                  </a:effectLst>
                </a:rPr>
                <a:t>s.</a:t>
              </a:r>
              <a:endParaRPr lang="en-US" sz="3200" b="1" cap="none" spc="0" dirty="0">
                <a:ln w="0"/>
                <a:solidFill>
                  <a:schemeClr val="tx1"/>
                </a:solidFill>
                <a:effectLst>
                  <a:outerShdw blurRad="38100" dist="19050" dir="2700000" algn="tl" rotWithShape="0">
                    <a:schemeClr val="dk1">
                      <a:alpha val="40000"/>
                    </a:schemeClr>
                  </a:outerShdw>
                </a:effectLst>
              </a:endParaRPr>
            </a:p>
          </p:txBody>
        </p:sp>
      </p:grpSp>
      <p:sp>
        <p:nvSpPr>
          <p:cNvPr id="19" name="Rectangle 18">
            <a:extLst>
              <a:ext uri="{FF2B5EF4-FFF2-40B4-BE49-F238E27FC236}">
                <a16:creationId xmlns:a16="http://schemas.microsoft.com/office/drawing/2014/main" id="{647941CC-773B-4C9D-96B8-828BBE48368B}"/>
              </a:ext>
            </a:extLst>
          </p:cNvPr>
          <p:cNvSpPr/>
          <p:nvPr/>
        </p:nvSpPr>
        <p:spPr>
          <a:xfrm>
            <a:off x="0" y="3034352"/>
            <a:ext cx="3128997" cy="584775"/>
          </a:xfrm>
          <a:prstGeom prst="rect">
            <a:avLst/>
          </a:prstGeom>
          <a:noFill/>
        </p:spPr>
        <p:txBody>
          <a:bodyPr wrap="none" lIns="91440" tIns="45720" rIns="91440" bIns="45720">
            <a:spAutoFit/>
          </a:bodyPr>
          <a:lstStyle/>
          <a:p>
            <a:pPr algn="ctr"/>
            <a:r>
              <a:rPr lang="en-US" sz="3200" b="1" cap="none" spc="0" dirty="0">
                <a:ln w="6600">
                  <a:solidFill>
                    <a:schemeClr val="accent2"/>
                  </a:solidFill>
                  <a:prstDash val="solid"/>
                </a:ln>
                <a:solidFill>
                  <a:srgbClr val="C00000"/>
                </a:solidFill>
                <a:effectLst>
                  <a:outerShdw dist="38100" dir="2700000" algn="tl" rotWithShape="0">
                    <a:schemeClr val="accent2"/>
                  </a:outerShdw>
                </a:effectLst>
              </a:rPr>
              <a:t>Self-Depreciation</a:t>
            </a:r>
          </a:p>
        </p:txBody>
      </p:sp>
      <p:sp>
        <p:nvSpPr>
          <p:cNvPr id="20" name="Rectangle 19">
            <a:extLst>
              <a:ext uri="{FF2B5EF4-FFF2-40B4-BE49-F238E27FC236}">
                <a16:creationId xmlns:a16="http://schemas.microsoft.com/office/drawing/2014/main" id="{516E8C1E-F360-4145-84AF-AF3314FE23A4}"/>
              </a:ext>
            </a:extLst>
          </p:cNvPr>
          <p:cNvSpPr/>
          <p:nvPr/>
        </p:nvSpPr>
        <p:spPr>
          <a:xfrm>
            <a:off x="1103278" y="3917498"/>
            <a:ext cx="922432" cy="584775"/>
          </a:xfrm>
          <a:prstGeom prst="rect">
            <a:avLst/>
          </a:prstGeom>
          <a:noFill/>
        </p:spPr>
        <p:txBody>
          <a:bodyPr wrap="none" lIns="91440" tIns="45720" rIns="91440" bIns="45720">
            <a:spAutoFit/>
          </a:bodyPr>
          <a:lstStyle/>
          <a:p>
            <a:pPr algn="ctr"/>
            <a:r>
              <a:rPr lang="en-US" sz="3200" b="1" cap="none" spc="0" dirty="0">
                <a:ln w="6600">
                  <a:solidFill>
                    <a:schemeClr val="accent2"/>
                  </a:solidFill>
                  <a:prstDash val="solid"/>
                </a:ln>
                <a:solidFill>
                  <a:srgbClr val="C00000"/>
                </a:solidFill>
                <a:effectLst>
                  <a:outerShdw dist="38100" dir="2700000" algn="tl" rotWithShape="0">
                    <a:schemeClr val="accent2"/>
                  </a:outerShdw>
                </a:effectLst>
              </a:rPr>
              <a:t>Fear</a:t>
            </a:r>
          </a:p>
        </p:txBody>
      </p:sp>
      <p:sp>
        <p:nvSpPr>
          <p:cNvPr id="21" name="Rectangle 20">
            <a:extLst>
              <a:ext uri="{FF2B5EF4-FFF2-40B4-BE49-F238E27FC236}">
                <a16:creationId xmlns:a16="http://schemas.microsoft.com/office/drawing/2014/main" id="{C7E82362-65AD-494E-8ABA-B855653A5B68}"/>
              </a:ext>
            </a:extLst>
          </p:cNvPr>
          <p:cNvSpPr/>
          <p:nvPr/>
        </p:nvSpPr>
        <p:spPr>
          <a:xfrm>
            <a:off x="515173" y="4739629"/>
            <a:ext cx="2074607" cy="584775"/>
          </a:xfrm>
          <a:prstGeom prst="rect">
            <a:avLst/>
          </a:prstGeom>
          <a:noFill/>
        </p:spPr>
        <p:txBody>
          <a:bodyPr wrap="none" lIns="91440" tIns="45720" rIns="91440" bIns="45720">
            <a:spAutoFit/>
          </a:bodyPr>
          <a:lstStyle/>
          <a:p>
            <a:pPr algn="ctr"/>
            <a:r>
              <a:rPr lang="en-US" sz="3200" b="1" cap="none" spc="0" dirty="0">
                <a:ln w="6600">
                  <a:solidFill>
                    <a:schemeClr val="accent2"/>
                  </a:solidFill>
                  <a:prstDash val="solid"/>
                </a:ln>
                <a:solidFill>
                  <a:srgbClr val="C00000"/>
                </a:solidFill>
                <a:effectLst>
                  <a:outerShdw dist="38100" dir="2700000" algn="tl" rotWithShape="0">
                    <a:schemeClr val="accent2"/>
                  </a:outerShdw>
                </a:effectLst>
              </a:rPr>
              <a:t>Ingratitude</a:t>
            </a:r>
          </a:p>
        </p:txBody>
      </p:sp>
      <p:sp>
        <p:nvSpPr>
          <p:cNvPr id="22" name="Rectangle 21">
            <a:extLst>
              <a:ext uri="{FF2B5EF4-FFF2-40B4-BE49-F238E27FC236}">
                <a16:creationId xmlns:a16="http://schemas.microsoft.com/office/drawing/2014/main" id="{4C9CDE6B-5C0C-45B2-B77F-F08ED1BA40AC}"/>
              </a:ext>
            </a:extLst>
          </p:cNvPr>
          <p:cNvSpPr/>
          <p:nvPr/>
        </p:nvSpPr>
        <p:spPr>
          <a:xfrm>
            <a:off x="62835" y="5622775"/>
            <a:ext cx="3003322" cy="954107"/>
          </a:xfrm>
          <a:prstGeom prst="rect">
            <a:avLst/>
          </a:prstGeom>
          <a:noFill/>
        </p:spPr>
        <p:txBody>
          <a:bodyPr wrap="none" lIns="91440" tIns="45720" rIns="91440" bIns="45720">
            <a:spAutoFit/>
          </a:bodyPr>
          <a:lstStyle/>
          <a:p>
            <a:pPr algn="ctr"/>
            <a:r>
              <a:rPr lang="en-US" sz="2800" b="1" cap="none" spc="0" dirty="0">
                <a:ln w="6600">
                  <a:solidFill>
                    <a:schemeClr val="accent2"/>
                  </a:solidFill>
                  <a:prstDash val="solid"/>
                </a:ln>
                <a:solidFill>
                  <a:srgbClr val="C00000"/>
                </a:solidFill>
                <a:effectLst>
                  <a:outerShdw dist="38100" dir="2700000" algn="tl" rotWithShape="0">
                    <a:schemeClr val="accent2"/>
                  </a:outerShdw>
                </a:effectLst>
              </a:rPr>
              <a:t>Criticism, Unbelief </a:t>
            </a:r>
          </a:p>
          <a:p>
            <a:pPr algn="ctr"/>
            <a:r>
              <a:rPr lang="en-US" sz="2800" b="1" cap="none" spc="0" dirty="0">
                <a:ln w="6600">
                  <a:solidFill>
                    <a:schemeClr val="accent2"/>
                  </a:solidFill>
                  <a:prstDash val="solid"/>
                </a:ln>
                <a:solidFill>
                  <a:srgbClr val="C00000"/>
                </a:solidFill>
                <a:effectLst>
                  <a:outerShdw dist="38100" dir="2700000" algn="tl" rotWithShape="0">
                    <a:schemeClr val="accent2"/>
                  </a:outerShdw>
                </a:effectLst>
              </a:rPr>
              <a:t>&amp; Rebellion</a:t>
            </a:r>
          </a:p>
        </p:txBody>
      </p:sp>
      <p:grpSp>
        <p:nvGrpSpPr>
          <p:cNvPr id="23" name="Group 22">
            <a:extLst>
              <a:ext uri="{FF2B5EF4-FFF2-40B4-BE49-F238E27FC236}">
                <a16:creationId xmlns:a16="http://schemas.microsoft.com/office/drawing/2014/main" id="{BAC51818-1DCE-47F2-98AF-1D33BC18F8F0}"/>
              </a:ext>
            </a:extLst>
          </p:cNvPr>
          <p:cNvGrpSpPr/>
          <p:nvPr/>
        </p:nvGrpSpPr>
        <p:grpSpPr>
          <a:xfrm>
            <a:off x="3593692" y="3917499"/>
            <a:ext cx="2514599" cy="584775"/>
            <a:chOff x="3314701" y="2241426"/>
            <a:chExt cx="2514599" cy="584775"/>
          </a:xfrm>
        </p:grpSpPr>
        <p:sp>
          <p:nvSpPr>
            <p:cNvPr id="24" name="Arrow: Right 23">
              <a:extLst>
                <a:ext uri="{FF2B5EF4-FFF2-40B4-BE49-F238E27FC236}">
                  <a16:creationId xmlns:a16="http://schemas.microsoft.com/office/drawing/2014/main" id="{5BC25BA7-9771-4A15-9CE1-3A6E4CB27768}"/>
                </a:ext>
              </a:extLst>
            </p:cNvPr>
            <p:cNvSpPr/>
            <p:nvPr/>
          </p:nvSpPr>
          <p:spPr>
            <a:xfrm>
              <a:off x="4991099" y="2281084"/>
              <a:ext cx="838201"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Arrow: Right 24">
              <a:extLst>
                <a:ext uri="{FF2B5EF4-FFF2-40B4-BE49-F238E27FC236}">
                  <a16:creationId xmlns:a16="http://schemas.microsoft.com/office/drawing/2014/main" id="{A1945229-3510-45E9-B36F-B256B0694C70}"/>
                </a:ext>
              </a:extLst>
            </p:cNvPr>
            <p:cNvSpPr/>
            <p:nvPr/>
          </p:nvSpPr>
          <p:spPr>
            <a:xfrm rot="10800000">
              <a:off x="3314701" y="2305214"/>
              <a:ext cx="838201"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0A21668-D603-43CC-AD3A-8D1119E86D06}"/>
                </a:ext>
              </a:extLst>
            </p:cNvPr>
            <p:cNvSpPr/>
            <p:nvPr/>
          </p:nvSpPr>
          <p:spPr>
            <a:xfrm>
              <a:off x="4247039" y="2241426"/>
              <a:ext cx="649922" cy="584775"/>
            </a:xfrm>
            <a:prstGeom prst="rect">
              <a:avLst/>
            </a:prstGeom>
            <a:noFill/>
          </p:spPr>
          <p:txBody>
            <a:bodyPr wrap="none" lIns="91440" tIns="45720" rIns="91440" bIns="45720">
              <a:spAutoFit/>
            </a:bodyPr>
            <a:lstStyle/>
            <a:p>
              <a:pPr algn="ctr"/>
              <a:r>
                <a:rPr lang="en-US" sz="3200" b="1" cap="none" spc="0" dirty="0">
                  <a:ln w="0"/>
                  <a:solidFill>
                    <a:schemeClr val="tx1"/>
                  </a:solidFill>
                  <a:effectLst>
                    <a:outerShdw blurRad="38100" dist="19050" dir="2700000" algn="tl" rotWithShape="0">
                      <a:schemeClr val="dk1">
                        <a:alpha val="40000"/>
                      </a:schemeClr>
                    </a:outerShdw>
                  </a:effectLst>
                </a:rPr>
                <a:t>v</a:t>
              </a:r>
              <a:r>
                <a:rPr lang="en-US" sz="3200" b="1" dirty="0">
                  <a:ln w="0"/>
                  <a:effectLst>
                    <a:outerShdw blurRad="38100" dist="19050" dir="2700000" algn="tl" rotWithShape="0">
                      <a:schemeClr val="dk1">
                        <a:alpha val="40000"/>
                      </a:schemeClr>
                    </a:outerShdw>
                  </a:effectLst>
                </a:rPr>
                <a:t>s.</a:t>
              </a:r>
              <a:endParaRPr lang="en-US" sz="3200" b="1" cap="none" spc="0" dirty="0">
                <a:ln w="0"/>
                <a:solidFill>
                  <a:schemeClr val="tx1"/>
                </a:solidFill>
                <a:effectLst>
                  <a:outerShdw blurRad="38100" dist="19050" dir="2700000" algn="tl" rotWithShape="0">
                    <a:schemeClr val="dk1">
                      <a:alpha val="40000"/>
                    </a:schemeClr>
                  </a:outerShdw>
                </a:effectLst>
              </a:endParaRPr>
            </a:p>
          </p:txBody>
        </p:sp>
      </p:grpSp>
      <p:grpSp>
        <p:nvGrpSpPr>
          <p:cNvPr id="27" name="Group 26">
            <a:extLst>
              <a:ext uri="{FF2B5EF4-FFF2-40B4-BE49-F238E27FC236}">
                <a16:creationId xmlns:a16="http://schemas.microsoft.com/office/drawing/2014/main" id="{7E8E79B2-1CE5-4B39-95C7-3692405E1760}"/>
              </a:ext>
            </a:extLst>
          </p:cNvPr>
          <p:cNvGrpSpPr/>
          <p:nvPr/>
        </p:nvGrpSpPr>
        <p:grpSpPr>
          <a:xfrm>
            <a:off x="3593692" y="4749497"/>
            <a:ext cx="2514599" cy="584775"/>
            <a:chOff x="3314701" y="2241426"/>
            <a:chExt cx="2514599" cy="584775"/>
          </a:xfrm>
        </p:grpSpPr>
        <p:sp>
          <p:nvSpPr>
            <p:cNvPr id="28" name="Arrow: Right 27">
              <a:extLst>
                <a:ext uri="{FF2B5EF4-FFF2-40B4-BE49-F238E27FC236}">
                  <a16:creationId xmlns:a16="http://schemas.microsoft.com/office/drawing/2014/main" id="{00A5EB67-9395-45F8-9CF0-B3356B1CCA26}"/>
                </a:ext>
              </a:extLst>
            </p:cNvPr>
            <p:cNvSpPr/>
            <p:nvPr/>
          </p:nvSpPr>
          <p:spPr>
            <a:xfrm>
              <a:off x="4991099" y="2281084"/>
              <a:ext cx="838201"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Arrow: Right 28">
              <a:extLst>
                <a:ext uri="{FF2B5EF4-FFF2-40B4-BE49-F238E27FC236}">
                  <a16:creationId xmlns:a16="http://schemas.microsoft.com/office/drawing/2014/main" id="{F9E8E498-DC2F-4EE4-A9F1-B10AF40F8429}"/>
                </a:ext>
              </a:extLst>
            </p:cNvPr>
            <p:cNvSpPr/>
            <p:nvPr/>
          </p:nvSpPr>
          <p:spPr>
            <a:xfrm rot="10800000">
              <a:off x="3314701" y="2305214"/>
              <a:ext cx="838201"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38AF1F8-2BE1-4727-9318-369BF14C1B2C}"/>
                </a:ext>
              </a:extLst>
            </p:cNvPr>
            <p:cNvSpPr/>
            <p:nvPr/>
          </p:nvSpPr>
          <p:spPr>
            <a:xfrm>
              <a:off x="4247039" y="2241426"/>
              <a:ext cx="649922" cy="584775"/>
            </a:xfrm>
            <a:prstGeom prst="rect">
              <a:avLst/>
            </a:prstGeom>
            <a:noFill/>
          </p:spPr>
          <p:txBody>
            <a:bodyPr wrap="none" lIns="91440" tIns="45720" rIns="91440" bIns="45720">
              <a:spAutoFit/>
            </a:bodyPr>
            <a:lstStyle/>
            <a:p>
              <a:pPr algn="ctr"/>
              <a:r>
                <a:rPr lang="en-US" sz="3200" b="1" cap="none" spc="0" dirty="0">
                  <a:ln w="0"/>
                  <a:solidFill>
                    <a:schemeClr val="tx1"/>
                  </a:solidFill>
                  <a:effectLst>
                    <a:outerShdw blurRad="38100" dist="19050" dir="2700000" algn="tl" rotWithShape="0">
                      <a:schemeClr val="dk1">
                        <a:alpha val="40000"/>
                      </a:schemeClr>
                    </a:outerShdw>
                  </a:effectLst>
                </a:rPr>
                <a:t>v</a:t>
              </a:r>
              <a:r>
                <a:rPr lang="en-US" sz="3200" b="1" dirty="0">
                  <a:ln w="0"/>
                  <a:effectLst>
                    <a:outerShdw blurRad="38100" dist="19050" dir="2700000" algn="tl" rotWithShape="0">
                      <a:schemeClr val="dk1">
                        <a:alpha val="40000"/>
                      </a:schemeClr>
                    </a:outerShdw>
                  </a:effectLst>
                </a:rPr>
                <a:t>s.</a:t>
              </a:r>
              <a:endParaRPr lang="en-US" sz="3200" b="1" cap="none" spc="0" dirty="0">
                <a:ln w="0"/>
                <a:solidFill>
                  <a:schemeClr val="tx1"/>
                </a:solidFill>
                <a:effectLst>
                  <a:outerShdw blurRad="38100" dist="19050" dir="2700000" algn="tl" rotWithShape="0">
                    <a:schemeClr val="dk1">
                      <a:alpha val="40000"/>
                    </a:schemeClr>
                  </a:outerShdw>
                </a:effectLst>
              </a:endParaRPr>
            </a:p>
          </p:txBody>
        </p:sp>
      </p:grpSp>
      <p:grpSp>
        <p:nvGrpSpPr>
          <p:cNvPr id="31" name="Group 30">
            <a:extLst>
              <a:ext uri="{FF2B5EF4-FFF2-40B4-BE49-F238E27FC236}">
                <a16:creationId xmlns:a16="http://schemas.microsoft.com/office/drawing/2014/main" id="{B0BFD553-5D63-4076-ADBF-30EB4BDA18CE}"/>
              </a:ext>
            </a:extLst>
          </p:cNvPr>
          <p:cNvGrpSpPr/>
          <p:nvPr/>
        </p:nvGrpSpPr>
        <p:grpSpPr>
          <a:xfrm>
            <a:off x="3593693" y="5807442"/>
            <a:ext cx="2514599" cy="584775"/>
            <a:chOff x="3314701" y="2241426"/>
            <a:chExt cx="2514599" cy="584775"/>
          </a:xfrm>
        </p:grpSpPr>
        <p:sp>
          <p:nvSpPr>
            <p:cNvPr id="32" name="Arrow: Right 31">
              <a:extLst>
                <a:ext uri="{FF2B5EF4-FFF2-40B4-BE49-F238E27FC236}">
                  <a16:creationId xmlns:a16="http://schemas.microsoft.com/office/drawing/2014/main" id="{BED1FB81-0D2D-4741-8AE3-5FE5B82FE593}"/>
                </a:ext>
              </a:extLst>
            </p:cNvPr>
            <p:cNvSpPr/>
            <p:nvPr/>
          </p:nvSpPr>
          <p:spPr>
            <a:xfrm>
              <a:off x="4991099" y="2281084"/>
              <a:ext cx="838201"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Arrow: Right 32">
              <a:extLst>
                <a:ext uri="{FF2B5EF4-FFF2-40B4-BE49-F238E27FC236}">
                  <a16:creationId xmlns:a16="http://schemas.microsoft.com/office/drawing/2014/main" id="{ED160F3C-4BF5-40F7-B24C-57D54614CF7A}"/>
                </a:ext>
              </a:extLst>
            </p:cNvPr>
            <p:cNvSpPr/>
            <p:nvPr/>
          </p:nvSpPr>
          <p:spPr>
            <a:xfrm rot="10800000">
              <a:off x="3314701" y="2305214"/>
              <a:ext cx="838201"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DF06AC9-5A5D-4D8E-9DA5-B1F1B429D8AF}"/>
                </a:ext>
              </a:extLst>
            </p:cNvPr>
            <p:cNvSpPr/>
            <p:nvPr/>
          </p:nvSpPr>
          <p:spPr>
            <a:xfrm>
              <a:off x="4247039" y="2241426"/>
              <a:ext cx="649922" cy="584775"/>
            </a:xfrm>
            <a:prstGeom prst="rect">
              <a:avLst/>
            </a:prstGeom>
            <a:noFill/>
          </p:spPr>
          <p:txBody>
            <a:bodyPr wrap="none" lIns="91440" tIns="45720" rIns="91440" bIns="45720">
              <a:spAutoFit/>
            </a:bodyPr>
            <a:lstStyle/>
            <a:p>
              <a:pPr algn="ctr"/>
              <a:r>
                <a:rPr lang="en-US" sz="3200" b="1" cap="none" spc="0" dirty="0">
                  <a:ln w="0"/>
                  <a:solidFill>
                    <a:schemeClr val="tx1"/>
                  </a:solidFill>
                  <a:effectLst>
                    <a:outerShdw blurRad="38100" dist="19050" dir="2700000" algn="tl" rotWithShape="0">
                      <a:schemeClr val="dk1">
                        <a:alpha val="40000"/>
                      </a:schemeClr>
                    </a:outerShdw>
                  </a:effectLst>
                </a:rPr>
                <a:t>v</a:t>
              </a:r>
              <a:r>
                <a:rPr lang="en-US" sz="3200" b="1" dirty="0">
                  <a:ln w="0"/>
                  <a:effectLst>
                    <a:outerShdw blurRad="38100" dist="19050" dir="2700000" algn="tl" rotWithShape="0">
                      <a:schemeClr val="dk1">
                        <a:alpha val="40000"/>
                      </a:schemeClr>
                    </a:outerShdw>
                  </a:effectLst>
                </a:rPr>
                <a:t>s.</a:t>
              </a:r>
              <a:endParaRPr lang="en-US" sz="3200" b="1" cap="none" spc="0" dirty="0">
                <a:ln w="0"/>
                <a:solidFill>
                  <a:schemeClr val="tx1"/>
                </a:solidFill>
                <a:effectLst>
                  <a:outerShdw blurRad="38100" dist="19050" dir="2700000" algn="tl" rotWithShape="0">
                    <a:schemeClr val="dk1">
                      <a:alpha val="40000"/>
                    </a:schemeClr>
                  </a:outerShdw>
                </a:effectLst>
              </a:endParaRPr>
            </a:p>
          </p:txBody>
        </p:sp>
      </p:grpSp>
      <p:sp>
        <p:nvSpPr>
          <p:cNvPr id="35" name="Rectangle 34">
            <a:extLst>
              <a:ext uri="{FF2B5EF4-FFF2-40B4-BE49-F238E27FC236}">
                <a16:creationId xmlns:a16="http://schemas.microsoft.com/office/drawing/2014/main" id="{79F4A961-E1BD-4A9F-857F-198173E07354}"/>
              </a:ext>
            </a:extLst>
          </p:cNvPr>
          <p:cNvSpPr/>
          <p:nvPr/>
        </p:nvSpPr>
        <p:spPr>
          <a:xfrm>
            <a:off x="6749971" y="3034229"/>
            <a:ext cx="2096471" cy="584775"/>
          </a:xfrm>
          <a:prstGeom prst="rect">
            <a:avLst/>
          </a:prstGeom>
          <a:noFill/>
        </p:spPr>
        <p:txBody>
          <a:bodyPr wrap="none" lIns="91440" tIns="45720" rIns="91440" bIns="45720">
            <a:spAutoFit/>
          </a:bodyPr>
          <a:lstStyle/>
          <a:p>
            <a:pPr algn="ctr"/>
            <a:r>
              <a:rPr lang="en-US" sz="3200" b="1" cap="none" spc="0" dirty="0">
                <a:ln w="12700">
                  <a:solidFill>
                    <a:schemeClr val="accent1"/>
                  </a:solidFill>
                  <a:prstDash val="solid"/>
                </a:ln>
                <a:solidFill>
                  <a:srgbClr val="3126C0"/>
                </a:solidFill>
                <a:effectLst>
                  <a:outerShdw dist="38100" dir="2640000" algn="bl" rotWithShape="0">
                    <a:schemeClr val="accent1"/>
                  </a:outerShdw>
                </a:effectLst>
              </a:rPr>
              <a:t>Confidence</a:t>
            </a:r>
          </a:p>
        </p:txBody>
      </p:sp>
      <p:sp>
        <p:nvSpPr>
          <p:cNvPr id="36" name="Rectangle 35">
            <a:extLst>
              <a:ext uri="{FF2B5EF4-FFF2-40B4-BE49-F238E27FC236}">
                <a16:creationId xmlns:a16="http://schemas.microsoft.com/office/drawing/2014/main" id="{9D541CDF-E97A-430E-8F7E-033359635568}"/>
              </a:ext>
            </a:extLst>
          </p:cNvPr>
          <p:cNvSpPr/>
          <p:nvPr/>
        </p:nvSpPr>
        <p:spPr>
          <a:xfrm>
            <a:off x="7011738" y="3922095"/>
            <a:ext cx="1578637" cy="584775"/>
          </a:xfrm>
          <a:prstGeom prst="rect">
            <a:avLst/>
          </a:prstGeom>
          <a:noFill/>
        </p:spPr>
        <p:txBody>
          <a:bodyPr wrap="none" lIns="91440" tIns="45720" rIns="91440" bIns="45720">
            <a:spAutoFit/>
          </a:bodyPr>
          <a:lstStyle/>
          <a:p>
            <a:pPr algn="ctr"/>
            <a:r>
              <a:rPr lang="en-US" sz="3200" b="1" dirty="0">
                <a:ln w="12700">
                  <a:solidFill>
                    <a:schemeClr val="accent1"/>
                  </a:solidFill>
                  <a:prstDash val="solid"/>
                </a:ln>
                <a:solidFill>
                  <a:srgbClr val="3126C0"/>
                </a:solidFill>
                <a:effectLst>
                  <a:outerShdw dist="38100" dir="2640000" algn="bl" rotWithShape="0">
                    <a:schemeClr val="accent1"/>
                  </a:outerShdw>
                </a:effectLst>
              </a:rPr>
              <a:t>Courage</a:t>
            </a:r>
            <a:endParaRPr lang="en-US" sz="3200" b="1" cap="none" spc="0" dirty="0">
              <a:ln w="12700">
                <a:solidFill>
                  <a:schemeClr val="accent1"/>
                </a:solidFill>
                <a:prstDash val="solid"/>
              </a:ln>
              <a:solidFill>
                <a:srgbClr val="3126C0"/>
              </a:solidFill>
              <a:effectLst>
                <a:outerShdw dist="38100" dir="2640000" algn="bl" rotWithShape="0">
                  <a:schemeClr val="accent1"/>
                </a:outerShdw>
              </a:effectLst>
            </a:endParaRPr>
          </a:p>
        </p:txBody>
      </p:sp>
      <p:sp>
        <p:nvSpPr>
          <p:cNvPr id="37" name="Rectangle 36">
            <a:extLst>
              <a:ext uri="{FF2B5EF4-FFF2-40B4-BE49-F238E27FC236}">
                <a16:creationId xmlns:a16="http://schemas.microsoft.com/office/drawing/2014/main" id="{D07633C9-074C-41EC-B84C-D5A4253FB283}"/>
              </a:ext>
            </a:extLst>
          </p:cNvPr>
          <p:cNvSpPr/>
          <p:nvPr/>
        </p:nvSpPr>
        <p:spPr>
          <a:xfrm>
            <a:off x="6575595" y="4749497"/>
            <a:ext cx="2430474" cy="584775"/>
          </a:xfrm>
          <a:prstGeom prst="rect">
            <a:avLst/>
          </a:prstGeom>
          <a:noFill/>
        </p:spPr>
        <p:txBody>
          <a:bodyPr wrap="none" lIns="91440" tIns="45720" rIns="91440" bIns="45720">
            <a:spAutoFit/>
          </a:bodyPr>
          <a:lstStyle/>
          <a:p>
            <a:pPr algn="ctr"/>
            <a:r>
              <a:rPr lang="en-US" sz="3200" b="1" dirty="0">
                <a:ln w="12700">
                  <a:solidFill>
                    <a:schemeClr val="accent1"/>
                  </a:solidFill>
                  <a:prstDash val="solid"/>
                </a:ln>
                <a:solidFill>
                  <a:srgbClr val="3126C0"/>
                </a:solidFill>
                <a:effectLst>
                  <a:outerShdw dist="38100" dir="2640000" algn="bl" rotWithShape="0">
                    <a:schemeClr val="accent1"/>
                  </a:outerShdw>
                </a:effectLst>
              </a:rPr>
              <a:t>T</a:t>
            </a:r>
            <a:r>
              <a:rPr lang="en-US" sz="3200" b="1" cap="none" spc="0" dirty="0">
                <a:ln w="12700">
                  <a:solidFill>
                    <a:schemeClr val="accent1"/>
                  </a:solidFill>
                  <a:prstDash val="solid"/>
                </a:ln>
                <a:solidFill>
                  <a:srgbClr val="3126C0"/>
                </a:solidFill>
                <a:effectLst>
                  <a:outerShdw dist="38100" dir="2640000" algn="bl" rotWithShape="0">
                    <a:schemeClr val="accent1"/>
                  </a:outerShdw>
                </a:effectLst>
              </a:rPr>
              <a:t>hankfulness</a:t>
            </a:r>
          </a:p>
        </p:txBody>
      </p:sp>
      <p:sp>
        <p:nvSpPr>
          <p:cNvPr id="38" name="Rectangle 37">
            <a:extLst>
              <a:ext uri="{FF2B5EF4-FFF2-40B4-BE49-F238E27FC236}">
                <a16:creationId xmlns:a16="http://schemas.microsoft.com/office/drawing/2014/main" id="{73A4C669-6730-4D00-98F0-7C3DDD2DD78C}"/>
              </a:ext>
            </a:extLst>
          </p:cNvPr>
          <p:cNvSpPr/>
          <p:nvPr/>
        </p:nvSpPr>
        <p:spPr>
          <a:xfrm>
            <a:off x="7153636" y="5783312"/>
            <a:ext cx="1289134" cy="584775"/>
          </a:xfrm>
          <a:prstGeom prst="rect">
            <a:avLst/>
          </a:prstGeom>
          <a:noFill/>
        </p:spPr>
        <p:txBody>
          <a:bodyPr wrap="none" lIns="91440" tIns="45720" rIns="91440" bIns="45720">
            <a:spAutoFit/>
          </a:bodyPr>
          <a:lstStyle/>
          <a:p>
            <a:pPr algn="ctr"/>
            <a:r>
              <a:rPr lang="en-US" sz="3200" b="1" dirty="0">
                <a:ln w="12700">
                  <a:solidFill>
                    <a:schemeClr val="accent1"/>
                  </a:solidFill>
                  <a:prstDash val="solid"/>
                </a:ln>
                <a:solidFill>
                  <a:srgbClr val="3126C0"/>
                </a:solidFill>
                <a:effectLst>
                  <a:outerShdw dist="38100" dir="2640000" algn="bl" rotWithShape="0">
                    <a:schemeClr val="accent1"/>
                  </a:outerShdw>
                </a:effectLst>
              </a:rPr>
              <a:t>Action</a:t>
            </a:r>
            <a:endParaRPr lang="en-US" sz="3200" b="1" cap="none" spc="0" dirty="0">
              <a:ln w="12700">
                <a:solidFill>
                  <a:schemeClr val="accent1"/>
                </a:solidFill>
                <a:prstDash val="solid"/>
              </a:ln>
              <a:solidFill>
                <a:srgbClr val="3126C0"/>
              </a:solidFill>
              <a:effectLst>
                <a:outerShdw dist="38100" dir="2640000" algn="bl" rotWithShape="0">
                  <a:schemeClr val="accent1"/>
                </a:outerShdw>
              </a:effectLst>
            </a:endParaRPr>
          </a:p>
        </p:txBody>
      </p:sp>
    </p:spTree>
    <p:extLst>
      <p:ext uri="{BB962C8B-B14F-4D97-AF65-F5344CB8AC3E}">
        <p14:creationId xmlns:p14="http://schemas.microsoft.com/office/powerpoint/2010/main" val="11542061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9" grpId="0"/>
      <p:bldP spid="20" grpId="0"/>
      <p:bldP spid="21" grpId="0"/>
      <p:bldP spid="22"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48660-EE8F-4A59-8659-5C46E0A0F9A8}"/>
              </a:ext>
            </a:extLst>
          </p:cNvPr>
          <p:cNvSpPr>
            <a:spLocks noGrp="1"/>
          </p:cNvSpPr>
          <p:nvPr>
            <p:ph type="title"/>
          </p:nvPr>
        </p:nvSpPr>
        <p:spPr>
          <a:xfrm>
            <a:off x="457200" y="0"/>
            <a:ext cx="8229600" cy="838200"/>
          </a:xfrm>
        </p:spPr>
        <p:txBody>
          <a:bodyPr/>
          <a:lstStyle/>
          <a:p>
            <a:r>
              <a:rPr lang="en-US" b="1" u="sng" dirty="0"/>
              <a:t>Other Lessons from the Spies</a:t>
            </a:r>
          </a:p>
        </p:txBody>
      </p:sp>
      <p:sp>
        <p:nvSpPr>
          <p:cNvPr id="3" name="Content Placeholder 2">
            <a:extLst>
              <a:ext uri="{FF2B5EF4-FFF2-40B4-BE49-F238E27FC236}">
                <a16:creationId xmlns:a16="http://schemas.microsoft.com/office/drawing/2014/main" id="{061BAB36-5295-413F-8AE6-8D8200DFFF85}"/>
              </a:ext>
            </a:extLst>
          </p:cNvPr>
          <p:cNvSpPr>
            <a:spLocks noGrp="1"/>
          </p:cNvSpPr>
          <p:nvPr>
            <p:ph idx="1"/>
          </p:nvPr>
        </p:nvSpPr>
        <p:spPr>
          <a:xfrm>
            <a:off x="228600" y="914400"/>
            <a:ext cx="8686800" cy="5715000"/>
          </a:xfrm>
        </p:spPr>
        <p:txBody>
          <a:bodyPr/>
          <a:lstStyle/>
          <a:p>
            <a:pPr marL="514350" indent="-514350">
              <a:buFont typeface="+mj-lt"/>
              <a:buAutoNum type="arabicPeriod"/>
            </a:pPr>
            <a:r>
              <a:rPr lang="en-US" dirty="0"/>
              <a:t>Our actions do have an impact on others!</a:t>
            </a:r>
          </a:p>
          <a:p>
            <a:pPr marL="914400" lvl="1" indent="-514350"/>
            <a:r>
              <a:rPr lang="en-US" dirty="0"/>
              <a:t>None of us live in a vacuum.</a:t>
            </a:r>
          </a:p>
          <a:p>
            <a:pPr marL="914400" lvl="1" indent="-514350"/>
            <a:r>
              <a:rPr lang="en-US" dirty="0"/>
              <a:t>Everything we do and say can either have a negative or positive impact on those around us.</a:t>
            </a:r>
          </a:p>
          <a:p>
            <a:pPr marL="514350" indent="-514350">
              <a:buFont typeface="+mj-lt"/>
              <a:buAutoNum type="arabicPeriod"/>
            </a:pPr>
            <a:r>
              <a:rPr lang="en-US" dirty="0"/>
              <a:t>Be a Moses – think less of self and more of others.</a:t>
            </a:r>
          </a:p>
          <a:p>
            <a:pPr marL="914400" lvl="1" indent="-514350"/>
            <a:r>
              <a:rPr lang="en-US" dirty="0"/>
              <a:t>Moses was a very meek man.</a:t>
            </a:r>
          </a:p>
          <a:p>
            <a:pPr marL="914400" lvl="1" indent="-514350"/>
            <a:r>
              <a:rPr lang="en-US" dirty="0"/>
              <a:t>This included thinking of the Israelites more than thinking of himself.</a:t>
            </a:r>
          </a:p>
          <a:p>
            <a:pPr marL="514350" indent="-514350">
              <a:buFont typeface="+mj-lt"/>
              <a:buAutoNum type="arabicPeriod"/>
            </a:pPr>
            <a:r>
              <a:rPr lang="en-US" dirty="0"/>
              <a:t>God rewards the faithful, even if they are few!</a:t>
            </a:r>
          </a:p>
          <a:p>
            <a:pPr marL="914400" lvl="1" indent="-514350"/>
            <a:r>
              <a:rPr lang="en-US" dirty="0"/>
              <a:t>Matthew 7:13-14</a:t>
            </a:r>
          </a:p>
        </p:txBody>
      </p:sp>
    </p:spTree>
    <p:extLst>
      <p:ext uri="{BB962C8B-B14F-4D97-AF65-F5344CB8AC3E}">
        <p14:creationId xmlns:p14="http://schemas.microsoft.com/office/powerpoint/2010/main" val="1740501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962400" y="1524000"/>
            <a:ext cx="4267200" cy="4450815"/>
          </a:xfrm>
          <a:prstGeom prst="rect">
            <a:avLst/>
          </a:prstGeom>
          <a:ln w="127000" cap="sq">
            <a:solidFill>
              <a:srgbClr val="000000"/>
            </a:solidFill>
            <a:miter lim="800000"/>
          </a:ln>
          <a:effectLst/>
          <a:extLst>
            <a:ext uri="{909E8E84-426E-40DD-AFC4-6F175D3DCCD1}">
              <a14:hiddenFill xmlns:a14="http://schemas.microsoft.com/office/drawing/2010/main">
                <a:solidFill>
                  <a:schemeClr val="accent1"/>
                </a:solidFill>
              </a14:hiddenFill>
            </a:ext>
          </a:extLst>
        </p:spPr>
      </p:pic>
      <p:sp>
        <p:nvSpPr>
          <p:cNvPr id="13" name="Rectangle 3"/>
          <p:cNvSpPr>
            <a:spLocks noChangeArrowheads="1"/>
          </p:cNvSpPr>
          <p:nvPr/>
        </p:nvSpPr>
        <p:spPr bwMode="auto">
          <a:xfrm>
            <a:off x="152400" y="1295400"/>
            <a:ext cx="3581400" cy="5447645"/>
          </a:xfrm>
          <a:prstGeom prst="rect">
            <a:avLst/>
          </a:prstGeom>
          <a:solidFill>
            <a:schemeClr val="bg1"/>
          </a:solidFill>
          <a:ln w="38100">
            <a:solidFill>
              <a:schemeClr val="tx1"/>
            </a:solidFill>
            <a:miter lim="800000"/>
            <a:headEnd/>
            <a:tailEnd/>
          </a:ln>
          <a:effectLst/>
        </p:spPr>
        <p:txBody>
          <a:bodyPr wrap="square">
            <a:spAutoFit/>
          </a:bodyPr>
          <a:lstStyle/>
          <a:p>
            <a:r>
              <a:rPr lang="en-US" sz="2000" dirty="0">
                <a:latin typeface="Times New Roman" pitchFamily="18" charset="0"/>
                <a:cs typeface="Times New Roman" pitchFamily="18" charset="0"/>
              </a:rPr>
              <a:t>Numbers 13:1-3, ESV</a:t>
            </a:r>
          </a:p>
          <a:p>
            <a:endParaRPr lang="en-US" sz="2000" dirty="0">
              <a:latin typeface="Times New Roman" pitchFamily="18" charset="0"/>
              <a:cs typeface="Times New Roman" pitchFamily="18" charset="0"/>
            </a:endParaRPr>
          </a:p>
          <a:p>
            <a:r>
              <a:rPr lang="en-US" sz="2200" dirty="0">
                <a:latin typeface="Times New Roman" pitchFamily="18" charset="0"/>
                <a:cs typeface="Times New Roman" pitchFamily="18" charset="0"/>
              </a:rPr>
              <a:t>“</a:t>
            </a:r>
            <a:r>
              <a:rPr lang="en-US" sz="2200" b="1" baseline="30000" dirty="0"/>
              <a:t>1</a:t>
            </a:r>
            <a:r>
              <a:rPr lang="en-US" sz="2200" dirty="0"/>
              <a:t>The </a:t>
            </a:r>
            <a:r>
              <a:rPr lang="en-US" sz="2200" cap="small" dirty="0"/>
              <a:t>Lord</a:t>
            </a:r>
            <a:r>
              <a:rPr lang="en-US" sz="2200" dirty="0"/>
              <a:t> spoke to Moses, saying, </a:t>
            </a:r>
            <a:r>
              <a:rPr lang="en-US" sz="2200" b="1" baseline="30000" dirty="0"/>
              <a:t>2</a:t>
            </a:r>
            <a:r>
              <a:rPr lang="en-US" sz="2200" dirty="0"/>
              <a:t>"Send men to spy out the land of Canaan, which I am giving to the people of Israel. From each tribe of their fathers you shall send a man, every one a chief among them." </a:t>
            </a:r>
            <a:br>
              <a:rPr lang="en-US" sz="2200" dirty="0"/>
            </a:br>
            <a:r>
              <a:rPr lang="en-US" sz="2200" b="1" baseline="30000" dirty="0"/>
              <a:t>3</a:t>
            </a:r>
            <a:r>
              <a:rPr lang="en-US" sz="2200" dirty="0"/>
              <a:t>So Moses sent them from the wilderness of </a:t>
            </a:r>
            <a:r>
              <a:rPr lang="en-US" sz="2200" dirty="0" err="1"/>
              <a:t>Paran</a:t>
            </a:r>
            <a:r>
              <a:rPr lang="en-US" sz="2200" dirty="0"/>
              <a:t>, according to the command of the </a:t>
            </a:r>
            <a:r>
              <a:rPr lang="en-US" sz="2200" cap="small" dirty="0"/>
              <a:t>Lord</a:t>
            </a:r>
            <a:r>
              <a:rPr lang="en-US" sz="2200" dirty="0"/>
              <a:t>, all of them men who were heads of the people of Israel.</a:t>
            </a:r>
            <a:r>
              <a:rPr lang="en-US" sz="2200" dirty="0">
                <a:latin typeface="Times New Roman" pitchFamily="18" charset="0"/>
                <a:cs typeface="Times New Roman" pitchFamily="18" charset="0"/>
              </a:rPr>
              <a:t>”</a:t>
            </a:r>
          </a:p>
        </p:txBody>
      </p:sp>
      <p:sp>
        <p:nvSpPr>
          <p:cNvPr id="5" name="Rectangle 4"/>
          <p:cNvSpPr/>
          <p:nvPr/>
        </p:nvSpPr>
        <p:spPr>
          <a:xfrm>
            <a:off x="0" y="533400"/>
            <a:ext cx="9144000" cy="685800"/>
          </a:xfrm>
          <a:prstGeom prst="rect">
            <a:avLst/>
          </a:prstGeom>
          <a:solidFill>
            <a:schemeClr val="bg1"/>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n w="3175">
                  <a:solidFill>
                    <a:schemeClr val="tx1"/>
                  </a:solidFill>
                </a:ln>
                <a:solidFill>
                  <a:srgbClr val="3126C0"/>
                </a:solidFill>
                <a:latin typeface="Arial" pitchFamily="34" charset="0"/>
                <a:cs typeface="Arial" pitchFamily="34" charset="0"/>
              </a:rPr>
              <a:t>Moses sent 12 men into Canaan to spy out the land.</a:t>
            </a:r>
          </a:p>
        </p:txBody>
      </p:sp>
      <p:sp>
        <p:nvSpPr>
          <p:cNvPr id="2" name="Oval 1"/>
          <p:cNvSpPr/>
          <p:nvPr/>
        </p:nvSpPr>
        <p:spPr>
          <a:xfrm>
            <a:off x="6629400" y="3757612"/>
            <a:ext cx="914400" cy="509588"/>
          </a:xfrm>
          <a:prstGeom prst="ellipse">
            <a:avLst/>
          </a:prstGeom>
          <a:solidFill>
            <a:srgbClr val="C00000">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Up Arrow 8"/>
          <p:cNvSpPr/>
          <p:nvPr/>
        </p:nvSpPr>
        <p:spPr>
          <a:xfrm>
            <a:off x="7010400" y="3148012"/>
            <a:ext cx="171450" cy="609600"/>
          </a:xfrm>
          <a:prstGeom prst="upArrow">
            <a:avLst/>
          </a:prstGeom>
          <a:solidFill>
            <a:schemeClr val="bg1"/>
          </a:solidFill>
          <a:ln w="38100">
            <a:solidFill>
              <a:srgbClr val="C0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1754412" y="76200"/>
            <a:ext cx="5179788" cy="3886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Rectangle 3"/>
          <p:cNvSpPr>
            <a:spLocks noChangeArrowheads="1"/>
          </p:cNvSpPr>
          <p:nvPr/>
        </p:nvSpPr>
        <p:spPr bwMode="auto">
          <a:xfrm>
            <a:off x="0" y="4134922"/>
            <a:ext cx="9144000" cy="2646878"/>
          </a:xfrm>
          <a:prstGeom prst="rect">
            <a:avLst/>
          </a:prstGeom>
          <a:solidFill>
            <a:schemeClr val="bg1"/>
          </a:solidFill>
          <a:ln w="57150">
            <a:solidFill>
              <a:schemeClr val="tx1"/>
            </a:solidFill>
            <a:miter lim="800000"/>
            <a:headEnd/>
            <a:tailEnd/>
          </a:ln>
          <a:effectLst/>
        </p:spPr>
        <p:txBody>
          <a:bodyPr wrap="square">
            <a:spAutoFit/>
          </a:bodyPr>
          <a:lstStyle/>
          <a:p>
            <a:r>
              <a:rPr lang="en-US" sz="2000" dirty="0">
                <a:latin typeface="Times New Roman" pitchFamily="18" charset="0"/>
                <a:cs typeface="Times New Roman" pitchFamily="18" charset="0"/>
              </a:rPr>
              <a:t>Numbers 13:17-20, ESV</a:t>
            </a:r>
          </a:p>
          <a:p>
            <a:endParaRPr lang="en-US" sz="600" dirty="0">
              <a:latin typeface="Times New Roman" pitchFamily="18" charset="0"/>
              <a:cs typeface="Times New Roman" pitchFamily="18" charset="0"/>
            </a:endParaRPr>
          </a:p>
          <a:p>
            <a:r>
              <a:rPr lang="en-US" sz="2000" dirty="0">
                <a:latin typeface="Times New Roman" pitchFamily="18" charset="0"/>
                <a:cs typeface="Times New Roman" pitchFamily="18" charset="0"/>
              </a:rPr>
              <a:t>“</a:t>
            </a:r>
            <a:r>
              <a:rPr lang="en-US" b="1" baseline="30000" dirty="0"/>
              <a:t>17</a:t>
            </a:r>
            <a:r>
              <a:rPr lang="en-US" sz="2000" dirty="0"/>
              <a:t>Moses sent them to spy out the land of Canaan and said to them, "Go up into the Negeb and go up into the hill country, </a:t>
            </a:r>
            <a:r>
              <a:rPr lang="en-US" b="1" baseline="30000" dirty="0"/>
              <a:t>18</a:t>
            </a:r>
            <a:r>
              <a:rPr lang="en-US" sz="2000" dirty="0"/>
              <a:t>and </a:t>
            </a:r>
            <a:r>
              <a:rPr lang="en-US" sz="2000" u="sng" dirty="0"/>
              <a:t>see what the land is</a:t>
            </a:r>
            <a:r>
              <a:rPr lang="en-US" sz="2000" dirty="0"/>
              <a:t>, and </a:t>
            </a:r>
            <a:r>
              <a:rPr lang="en-US" sz="2000" u="sng" dirty="0"/>
              <a:t>whether the people who dwell in it are strong or weak</a:t>
            </a:r>
            <a:r>
              <a:rPr lang="en-US" sz="2000" dirty="0"/>
              <a:t>, </a:t>
            </a:r>
            <a:r>
              <a:rPr lang="en-US" sz="2000" u="sng" dirty="0"/>
              <a:t>whether they are few or many</a:t>
            </a:r>
            <a:r>
              <a:rPr lang="en-US" sz="2000" dirty="0"/>
              <a:t>, </a:t>
            </a:r>
            <a:r>
              <a:rPr lang="en-US" b="1" baseline="30000" dirty="0"/>
              <a:t>19</a:t>
            </a:r>
            <a:r>
              <a:rPr lang="en-US" sz="2000" dirty="0"/>
              <a:t>and </a:t>
            </a:r>
            <a:r>
              <a:rPr lang="en-US" sz="2000" u="sng" dirty="0"/>
              <a:t>whether the land that they dwell in is good or bad</a:t>
            </a:r>
            <a:r>
              <a:rPr lang="en-US" sz="2000" dirty="0"/>
              <a:t>, and </a:t>
            </a:r>
            <a:r>
              <a:rPr lang="en-US" sz="2000" u="sng" dirty="0"/>
              <a:t>whether the cities that they dwell in are camps or strongholds</a:t>
            </a:r>
            <a:r>
              <a:rPr lang="en-US" sz="2000" dirty="0"/>
              <a:t>, </a:t>
            </a:r>
            <a:r>
              <a:rPr lang="en-US" b="1" baseline="30000" dirty="0"/>
              <a:t>20</a:t>
            </a:r>
            <a:r>
              <a:rPr lang="en-US" sz="2000" dirty="0"/>
              <a:t>and </a:t>
            </a:r>
            <a:r>
              <a:rPr lang="en-US" sz="2000" u="sng" dirty="0"/>
              <a:t>whether the land is rich or poor</a:t>
            </a:r>
            <a:r>
              <a:rPr lang="en-US" sz="2000" dirty="0"/>
              <a:t>, and </a:t>
            </a:r>
            <a:r>
              <a:rPr lang="en-US" sz="2000" u="sng" dirty="0"/>
              <a:t>whether there are trees in it or not</a:t>
            </a:r>
            <a:r>
              <a:rPr lang="en-US" sz="2000" dirty="0"/>
              <a:t>. </a:t>
            </a:r>
            <a:r>
              <a:rPr lang="en-US" sz="2000" b="1" dirty="0">
                <a:solidFill>
                  <a:srgbClr val="FF0000"/>
                </a:solidFill>
              </a:rPr>
              <a:t>Be of good courage </a:t>
            </a:r>
            <a:r>
              <a:rPr lang="en-US" sz="2000" dirty="0"/>
              <a:t>and bring some of the fruit of the land." </a:t>
            </a:r>
            <a:endParaRPr lang="en-US" sz="2000" dirty="0">
              <a:latin typeface="Times New Roman" pitchFamily="18" charset="0"/>
              <a:cs typeface="Times New Roman" pitchFamily="18" charset="0"/>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heila\Desktop\ULTIMATE Royality Free\1-Bib Pics-Ot\Moses3 after Egypt\Spying Canaan\Spies reprt - C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4749800" y="0"/>
            <a:ext cx="4165600" cy="3124200"/>
          </a:xfrm>
          <a:prstGeom prst="rect">
            <a:avLst/>
          </a:prstGeom>
          <a:noFill/>
        </p:spPr>
      </p:pic>
      <p:sp>
        <p:nvSpPr>
          <p:cNvPr id="13" name="Rectangle 3"/>
          <p:cNvSpPr>
            <a:spLocks noChangeArrowheads="1"/>
          </p:cNvSpPr>
          <p:nvPr/>
        </p:nvSpPr>
        <p:spPr bwMode="auto">
          <a:xfrm>
            <a:off x="4713530" y="3352800"/>
            <a:ext cx="4354269" cy="3308598"/>
          </a:xfrm>
          <a:prstGeom prst="rect">
            <a:avLst/>
          </a:prstGeom>
          <a:solidFill>
            <a:schemeClr val="bg1"/>
          </a:solidFill>
          <a:ln w="57150">
            <a:solidFill>
              <a:schemeClr val="tx1"/>
            </a:solidFill>
            <a:miter lim="800000"/>
            <a:headEnd/>
            <a:tailEnd/>
          </a:ln>
          <a:effectLst/>
        </p:spPr>
        <p:txBody>
          <a:bodyPr wrap="square">
            <a:spAutoFit/>
          </a:bodyPr>
          <a:lstStyle/>
          <a:p>
            <a:r>
              <a:rPr lang="en-US" sz="2000" dirty="0">
                <a:latin typeface="Times New Roman" pitchFamily="18" charset="0"/>
                <a:cs typeface="Times New Roman" pitchFamily="18" charset="0"/>
              </a:rPr>
              <a:t>Numbers 13:23-24, ESV</a:t>
            </a:r>
          </a:p>
          <a:p>
            <a:endParaRPr lang="en-US" sz="900" dirty="0">
              <a:latin typeface="Times New Roman" pitchFamily="18" charset="0"/>
              <a:cs typeface="Times New Roman" pitchFamily="18" charset="0"/>
            </a:endParaRPr>
          </a:p>
          <a:p>
            <a:r>
              <a:rPr lang="en-US" sz="2000" dirty="0">
                <a:latin typeface="Times New Roman" pitchFamily="18" charset="0"/>
                <a:cs typeface="Times New Roman" pitchFamily="18" charset="0"/>
              </a:rPr>
              <a:t>“</a:t>
            </a:r>
            <a:r>
              <a:rPr lang="en-US" b="1" baseline="30000" dirty="0"/>
              <a:t>23</a:t>
            </a:r>
            <a:r>
              <a:rPr lang="en-US" sz="2000" dirty="0"/>
              <a:t>And they came to the Valley of </a:t>
            </a:r>
            <a:r>
              <a:rPr lang="en-US" sz="2000" dirty="0" err="1"/>
              <a:t>Eshcol</a:t>
            </a:r>
            <a:r>
              <a:rPr lang="en-US" sz="2000" dirty="0"/>
              <a:t> and cut down from there a branch with a single cluster of grapes, and they carried it on a pole between two of them; they also brought some pomegranates and figs. </a:t>
            </a:r>
            <a:r>
              <a:rPr lang="en-US" b="1" baseline="30000" dirty="0"/>
              <a:t>24</a:t>
            </a:r>
            <a:r>
              <a:rPr lang="en-US" sz="2000" dirty="0"/>
              <a:t>That place was called the Valley of </a:t>
            </a:r>
            <a:r>
              <a:rPr lang="en-US" sz="2000" dirty="0" err="1"/>
              <a:t>Eshcol</a:t>
            </a:r>
            <a:r>
              <a:rPr lang="en-US" sz="2000" dirty="0"/>
              <a:t>, because of the cluster that the people of Israel cut down from there. </a:t>
            </a:r>
            <a:endParaRPr lang="en-US" sz="2000" dirty="0">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id="{36611BEC-2E01-4618-8A5C-60DA9D2892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4430471" cy="6858000"/>
          </a:xfrm>
          <a:prstGeom prst="rect">
            <a:avLst/>
          </a:prstGeom>
        </p:spPr>
      </p:pic>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sheila\Desktop\ULTIMATE Royality Free\1-Bib Pics-Ot\Moses3 after Egypt\Spying Canaan\Spies report C-29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76201"/>
            <a:ext cx="4343401" cy="3293745"/>
          </a:xfrm>
          <a:prstGeom prst="rect">
            <a:avLst/>
          </a:prstGeom>
          <a:noFill/>
        </p:spPr>
      </p:pic>
      <p:pic>
        <p:nvPicPr>
          <p:cNvPr id="2" name="Picture 1">
            <a:extLst>
              <a:ext uri="{FF2B5EF4-FFF2-40B4-BE49-F238E27FC236}">
                <a16:creationId xmlns:a16="http://schemas.microsoft.com/office/drawing/2014/main" id="{9A052135-0109-430D-8630-A58A6C607A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2885153"/>
            <a:ext cx="4343401" cy="3257550"/>
          </a:xfrm>
          <a:prstGeom prst="rect">
            <a:avLst/>
          </a:prstGeom>
        </p:spPr>
      </p:pic>
      <p:sp>
        <p:nvSpPr>
          <p:cNvPr id="13" name="Rectangle 3"/>
          <p:cNvSpPr>
            <a:spLocks noChangeArrowheads="1"/>
          </p:cNvSpPr>
          <p:nvPr/>
        </p:nvSpPr>
        <p:spPr bwMode="auto">
          <a:xfrm>
            <a:off x="228599" y="3672412"/>
            <a:ext cx="3657601" cy="2677656"/>
          </a:xfrm>
          <a:prstGeom prst="rect">
            <a:avLst/>
          </a:prstGeom>
          <a:solidFill>
            <a:schemeClr val="bg1"/>
          </a:solidFill>
          <a:ln w="38100">
            <a:solidFill>
              <a:schemeClr val="tx1"/>
            </a:solidFill>
            <a:miter lim="800000"/>
            <a:headEnd/>
            <a:tailEnd/>
          </a:ln>
          <a:effectLst/>
        </p:spPr>
        <p:txBody>
          <a:bodyPr wrap="square">
            <a:spAutoFit/>
          </a:bodyPr>
          <a:lstStyle/>
          <a:p>
            <a:r>
              <a:rPr lang="en-US" sz="2400" dirty="0">
                <a:latin typeface="Times New Roman" pitchFamily="18" charset="0"/>
                <a:cs typeface="Times New Roman" pitchFamily="18" charset="0"/>
              </a:rPr>
              <a:t>Numbers 13:27, ESV</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a:t>
            </a:r>
            <a:r>
              <a:rPr lang="en-US" sz="2000" b="1" baseline="30000" dirty="0"/>
              <a:t>27</a:t>
            </a:r>
            <a:r>
              <a:rPr lang="en-US" sz="2400" dirty="0"/>
              <a:t>And they told him, "We came to the land to which you sent us. It flows with milk and honey, and this is its fruit.”</a:t>
            </a:r>
            <a:endParaRPr lang="en-US" sz="2400" dirty="0">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id="{2F5E1CA4-018B-4C53-8430-D4C5B65FA860}"/>
              </a:ext>
            </a:extLst>
          </p:cNvPr>
          <p:cNvSpPr/>
          <p:nvPr/>
        </p:nvSpPr>
        <p:spPr>
          <a:xfrm>
            <a:off x="5051324" y="152400"/>
            <a:ext cx="3711675" cy="1754326"/>
          </a:xfrm>
          <a:prstGeom prst="rect">
            <a:avLst/>
          </a:prstGeom>
          <a:noFill/>
        </p:spPr>
        <p:txBody>
          <a:bodyPr wrap="square" lIns="91440" tIns="45720" rIns="91440" bIns="45720">
            <a:spAutoFit/>
          </a:bodyPr>
          <a:lstStyle/>
          <a:p>
            <a:pPr algn="ctr"/>
            <a:r>
              <a:rPr lang="en-US" sz="3600" b="1" dirty="0">
                <a:ln w="22225">
                  <a:solidFill>
                    <a:schemeClr val="accent2"/>
                  </a:solidFill>
                  <a:prstDash val="solid"/>
                </a:ln>
                <a:solidFill>
                  <a:schemeClr val="accent2">
                    <a:lumMod val="40000"/>
                    <a:lumOff val="60000"/>
                  </a:schemeClr>
                </a:solidFill>
              </a:rPr>
              <a:t>They found the land just as God had promised!</a:t>
            </a:r>
            <a:endParaRPr lang="en-US" sz="36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2775EC-0608-476A-B3D6-CD02F06D0F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5020" y="1407540"/>
            <a:ext cx="3293051" cy="2469788"/>
          </a:xfrm>
          <a:prstGeom prst="rect">
            <a:avLst/>
          </a:prstGeom>
        </p:spPr>
      </p:pic>
      <p:sp>
        <p:nvSpPr>
          <p:cNvPr id="13" name="Rectangle 3"/>
          <p:cNvSpPr>
            <a:spLocks noChangeArrowheads="1"/>
          </p:cNvSpPr>
          <p:nvPr/>
        </p:nvSpPr>
        <p:spPr bwMode="auto">
          <a:xfrm>
            <a:off x="0" y="3995678"/>
            <a:ext cx="9144000" cy="1631216"/>
          </a:xfrm>
          <a:prstGeom prst="rect">
            <a:avLst/>
          </a:prstGeom>
          <a:solidFill>
            <a:schemeClr val="bg1"/>
          </a:solidFill>
          <a:ln w="38100">
            <a:solidFill>
              <a:schemeClr val="tx1"/>
            </a:solidFill>
            <a:miter lim="800000"/>
            <a:headEnd/>
            <a:tailEnd/>
          </a:ln>
          <a:effectLst/>
        </p:spPr>
        <p:txBody>
          <a:bodyPr wrap="square">
            <a:spAutoFit/>
          </a:bodyPr>
          <a:lstStyle/>
          <a:p>
            <a:r>
              <a:rPr lang="en-US" sz="2000" b="1" baseline="30000" dirty="0"/>
              <a:t>“28</a:t>
            </a:r>
            <a:r>
              <a:rPr lang="en-US" sz="2000" dirty="0"/>
              <a:t>However, </a:t>
            </a:r>
            <a:r>
              <a:rPr lang="en-US" sz="2000" u="sng" dirty="0"/>
              <a:t>the people who dwell in the land are strong, and the cities are fortified and very large</a:t>
            </a:r>
            <a:r>
              <a:rPr lang="en-US" sz="2000" dirty="0"/>
              <a:t>. And besides, </a:t>
            </a:r>
            <a:r>
              <a:rPr lang="en-US" sz="2000" u="sng" dirty="0"/>
              <a:t>we saw the descendants of </a:t>
            </a:r>
            <a:r>
              <a:rPr lang="en-US" sz="2000" u="sng" dirty="0" err="1"/>
              <a:t>Anak</a:t>
            </a:r>
            <a:r>
              <a:rPr lang="en-US" sz="2000" u="sng" dirty="0"/>
              <a:t> there</a:t>
            </a:r>
            <a:r>
              <a:rPr lang="en-US" sz="2000" dirty="0"/>
              <a:t>. </a:t>
            </a:r>
            <a:r>
              <a:rPr lang="en-US" sz="2000" b="1" baseline="30000" dirty="0"/>
              <a:t>29</a:t>
            </a:r>
            <a:r>
              <a:rPr lang="en-US" sz="2000" dirty="0"/>
              <a:t> The Amalekites dwell in the land of the Negeb. The Hittites, the Jebusites, and the Amorites dwell in the hill country. And the Canaanites dwell by the sea, and along the Jordan…" (13:28-29, ESV)</a:t>
            </a:r>
            <a:endParaRPr lang="en-US" sz="2000" dirty="0">
              <a:latin typeface="Times New Roman" pitchFamily="18" charset="0"/>
              <a:cs typeface="Times New Roman" pitchFamily="18" charset="0"/>
            </a:endParaRPr>
          </a:p>
        </p:txBody>
      </p:sp>
      <p:pic>
        <p:nvPicPr>
          <p:cNvPr id="6" name="Picture 2" descr="c:\Users\sheila\Desktop\ULTIMATE Royality Free\1-Bib Pics-Ot\Moses3 after Egypt\Spying Canaan\Report of spies 1407-33.jpg">
            <a:extLst>
              <a:ext uri="{FF2B5EF4-FFF2-40B4-BE49-F238E27FC236}">
                <a16:creationId xmlns:a16="http://schemas.microsoft.com/office/drawing/2014/main" id="{F4C138E1-344B-4F96-855F-9A4DCDF7A3BF}"/>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5638800" y="152400"/>
            <a:ext cx="3293052" cy="35187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a:extLst>
              <a:ext uri="{FF2B5EF4-FFF2-40B4-BE49-F238E27FC236}">
                <a16:creationId xmlns:a16="http://schemas.microsoft.com/office/drawing/2014/main" id="{5E4AD432-84D4-4BB0-B50B-B038AA5CE447}"/>
              </a:ext>
            </a:extLst>
          </p:cNvPr>
          <p:cNvSpPr/>
          <p:nvPr/>
        </p:nvSpPr>
        <p:spPr>
          <a:xfrm>
            <a:off x="0" y="90053"/>
            <a:ext cx="5486399" cy="954107"/>
          </a:xfrm>
          <a:prstGeom prst="rect">
            <a:avLst/>
          </a:prstGeom>
          <a:noFill/>
        </p:spPr>
        <p:txBody>
          <a:bodyPr wrap="square" lIns="91440" tIns="45720" rIns="91440" bIns="45720">
            <a:spAutoFit/>
          </a:bodyPr>
          <a:lstStyle/>
          <a:p>
            <a:pPr algn="ctr"/>
            <a:r>
              <a:rPr lang="en-US" sz="2800" b="1" cap="none" spc="0" dirty="0">
                <a:ln w="0"/>
                <a:effectLst>
                  <a:outerShdw blurRad="38100" dist="25400" dir="5400000" algn="ctr" rotWithShape="0">
                    <a:srgbClr val="6E747A">
                      <a:alpha val="43000"/>
                    </a:srgbClr>
                  </a:outerShdw>
                </a:effectLst>
              </a:rPr>
              <a:t>Yet, 10 of the spies went on to give an evil report!</a:t>
            </a:r>
          </a:p>
        </p:txBody>
      </p:sp>
    </p:spTree>
    <p:extLst>
      <p:ext uri="{BB962C8B-B14F-4D97-AF65-F5344CB8AC3E}">
        <p14:creationId xmlns:p14="http://schemas.microsoft.com/office/powerpoint/2010/main" val="1143385538"/>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heila\Desktop\ULTIMATE Royality Free\1-Bib Pics-Ot\Moses3 after Egypt\Spying Canaan\Report of spies 1407-3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1" cy="6858000"/>
          </a:xfrm>
          <a:prstGeom prst="rect">
            <a:avLst/>
          </a:prstGeom>
          <a:noFill/>
        </p:spPr>
      </p:pic>
      <p:sp>
        <p:nvSpPr>
          <p:cNvPr id="3" name="Rectangle 2"/>
          <p:cNvSpPr/>
          <p:nvPr/>
        </p:nvSpPr>
        <p:spPr>
          <a:xfrm>
            <a:off x="0" y="5486400"/>
            <a:ext cx="9144000" cy="707886"/>
          </a:xfrm>
          <a:prstGeom prst="rect">
            <a:avLst/>
          </a:prstGeom>
          <a:solidFill>
            <a:schemeClr val="bg1"/>
          </a:solidFill>
          <a:ln w="57150">
            <a:solidFill>
              <a:schemeClr val="tx1"/>
            </a:solidFill>
          </a:ln>
        </p:spPr>
        <p:txBody>
          <a:bodyPr wrap="square">
            <a:spAutoFit/>
          </a:bodyPr>
          <a:lstStyle/>
          <a:p>
            <a:pPr algn="ctr"/>
            <a:r>
              <a:rPr lang="en-US" sz="2000" dirty="0">
                <a:latin typeface="Arial" pitchFamily="34" charset="0"/>
                <a:cs typeface="Arial" pitchFamily="34" charset="0"/>
              </a:rPr>
              <a:t>Two men – Joshua and Caleb – provided a different report.  They said, “Let us go up at once and occupy it, for we are well able to overcome it.”  (13:30)</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2775EC-0608-476A-B3D6-CD02F06D0F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5020" y="1407540"/>
            <a:ext cx="3293051" cy="2469788"/>
          </a:xfrm>
          <a:prstGeom prst="rect">
            <a:avLst/>
          </a:prstGeom>
        </p:spPr>
      </p:pic>
      <p:sp>
        <p:nvSpPr>
          <p:cNvPr id="13" name="Rectangle 3"/>
          <p:cNvSpPr>
            <a:spLocks noChangeArrowheads="1"/>
          </p:cNvSpPr>
          <p:nvPr/>
        </p:nvSpPr>
        <p:spPr bwMode="auto">
          <a:xfrm>
            <a:off x="0" y="3995678"/>
            <a:ext cx="9144000" cy="2862322"/>
          </a:xfrm>
          <a:prstGeom prst="rect">
            <a:avLst/>
          </a:prstGeom>
          <a:solidFill>
            <a:schemeClr val="bg1"/>
          </a:solidFill>
          <a:ln w="38100">
            <a:solidFill>
              <a:schemeClr val="tx1"/>
            </a:solidFill>
            <a:miter lim="800000"/>
            <a:headEnd/>
            <a:tailEnd/>
          </a:ln>
          <a:effectLst/>
        </p:spPr>
        <p:txBody>
          <a:bodyPr wrap="square">
            <a:spAutoFit/>
          </a:bodyPr>
          <a:lstStyle/>
          <a:p>
            <a:r>
              <a:rPr lang="en-US" sz="2000" b="1" baseline="30000" dirty="0"/>
              <a:t>“28</a:t>
            </a:r>
            <a:r>
              <a:rPr lang="en-US" sz="2000" dirty="0"/>
              <a:t>However, </a:t>
            </a:r>
            <a:r>
              <a:rPr lang="en-US" sz="2000" u="sng" dirty="0"/>
              <a:t>the people who dwell in the land are strong, and the cities are fortified and very large</a:t>
            </a:r>
            <a:r>
              <a:rPr lang="en-US" sz="2000" dirty="0"/>
              <a:t>. And besides, </a:t>
            </a:r>
            <a:r>
              <a:rPr lang="en-US" sz="2000" u="sng" dirty="0"/>
              <a:t>we saw the descendants of </a:t>
            </a:r>
            <a:r>
              <a:rPr lang="en-US" sz="2000" u="sng" dirty="0" err="1"/>
              <a:t>Anak</a:t>
            </a:r>
            <a:r>
              <a:rPr lang="en-US" sz="2000" u="sng" dirty="0"/>
              <a:t> there</a:t>
            </a:r>
            <a:r>
              <a:rPr lang="en-US" sz="2000" dirty="0"/>
              <a:t>. </a:t>
            </a:r>
            <a:r>
              <a:rPr lang="en-US" sz="2000" b="1" baseline="30000" dirty="0"/>
              <a:t>29</a:t>
            </a:r>
            <a:r>
              <a:rPr lang="en-US" sz="2000" dirty="0"/>
              <a:t> The Amalekites dwell in the land of the Negeb. The Hittites, the Jebusites, and the Amorites dwell in the hill country. And the Canaanites dwell by the sea, and along the Jordan…"</a:t>
            </a:r>
            <a:r>
              <a:rPr lang="en-US" sz="2000" u="sng" dirty="0"/>
              <a:t>We are not able</a:t>
            </a:r>
            <a:r>
              <a:rPr lang="en-US" sz="2000" dirty="0"/>
              <a:t> to go up against the people, </a:t>
            </a:r>
            <a:r>
              <a:rPr lang="en-US" sz="2000" u="sng" dirty="0"/>
              <a:t>for they are stronger than we are</a:t>
            </a:r>
            <a:r>
              <a:rPr lang="en-US" sz="2000" dirty="0"/>
              <a:t>." </a:t>
            </a:r>
            <a:r>
              <a:rPr lang="en-US" sz="2000" b="1" baseline="30000" dirty="0"/>
              <a:t>32</a:t>
            </a:r>
            <a:r>
              <a:rPr lang="en-US" sz="2000" dirty="0"/>
              <a:t> So they brought to the people of Israel a bad report of the land that they had spied out, saying, "The land, through which we have gone to spy it out, is a land that devours its inhabitants, and all the people that we saw in it are of great height…</a:t>
            </a:r>
            <a:r>
              <a:rPr lang="en-US" sz="2000" b="1" u="sng" dirty="0"/>
              <a:t>and we seemed to ourselves like grasshoppers</a:t>
            </a:r>
            <a:r>
              <a:rPr lang="en-US" sz="2000" dirty="0"/>
              <a:t>, and so we seemed to them." “ (13:28-29, 31-33ESV)</a:t>
            </a:r>
            <a:endParaRPr lang="en-US" sz="2000" dirty="0">
              <a:latin typeface="Times New Roman" pitchFamily="18" charset="0"/>
              <a:cs typeface="Times New Roman" pitchFamily="18" charset="0"/>
            </a:endParaRPr>
          </a:p>
        </p:txBody>
      </p:sp>
      <p:pic>
        <p:nvPicPr>
          <p:cNvPr id="6" name="Picture 2" descr="c:\Users\sheila\Desktop\ULTIMATE Royality Free\1-Bib Pics-Ot\Moses3 after Egypt\Spying Canaan\Report of spies 1407-33.jpg">
            <a:extLst>
              <a:ext uri="{FF2B5EF4-FFF2-40B4-BE49-F238E27FC236}">
                <a16:creationId xmlns:a16="http://schemas.microsoft.com/office/drawing/2014/main" id="{F4C138E1-344B-4F96-855F-9A4DCDF7A3BF}"/>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5638800" y="152400"/>
            <a:ext cx="3293052" cy="35187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a:extLst>
              <a:ext uri="{FF2B5EF4-FFF2-40B4-BE49-F238E27FC236}">
                <a16:creationId xmlns:a16="http://schemas.microsoft.com/office/drawing/2014/main" id="{5E4AD432-84D4-4BB0-B50B-B038AA5CE447}"/>
              </a:ext>
            </a:extLst>
          </p:cNvPr>
          <p:cNvSpPr/>
          <p:nvPr/>
        </p:nvSpPr>
        <p:spPr>
          <a:xfrm>
            <a:off x="0" y="90053"/>
            <a:ext cx="5486399" cy="954107"/>
          </a:xfrm>
          <a:prstGeom prst="rect">
            <a:avLst/>
          </a:prstGeom>
          <a:noFill/>
        </p:spPr>
        <p:txBody>
          <a:bodyPr wrap="square" lIns="91440" tIns="45720" rIns="91440" bIns="45720">
            <a:spAutoFit/>
          </a:bodyPr>
          <a:lstStyle/>
          <a:p>
            <a:pPr algn="ctr"/>
            <a:r>
              <a:rPr lang="en-US" sz="2800" b="1" cap="none" spc="0" dirty="0">
                <a:ln w="0"/>
                <a:effectLst>
                  <a:outerShdw blurRad="38100" dist="25400" dir="5400000" algn="ctr" rotWithShape="0">
                    <a:srgbClr val="6E747A">
                      <a:alpha val="43000"/>
                    </a:srgbClr>
                  </a:outerShdw>
                </a:effectLst>
              </a:rPr>
              <a:t>Yet, 10 of the spies went on to give an evil report!</a:t>
            </a:r>
          </a:p>
        </p:txBody>
      </p:sp>
    </p:spTree>
    <p:extLst>
      <p:ext uri="{BB962C8B-B14F-4D97-AF65-F5344CB8AC3E}">
        <p14:creationId xmlns:p14="http://schemas.microsoft.com/office/powerpoint/2010/main" val="901392712"/>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9683" l="0" r="99791">
                        <a14:foregroundMark x1="26464" y1="27937" x2="36506" y2="56508"/>
                        <a14:foregroundMark x1="71757" y1="48730" x2="76674" y2="42857"/>
                      </a14:backgroundRemoval>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flipH="1">
            <a:off x="-76201" y="0"/>
            <a:ext cx="9220200" cy="602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8600" y="5997714"/>
            <a:ext cx="8610600" cy="707886"/>
          </a:xfrm>
          <a:prstGeom prst="rect">
            <a:avLst/>
          </a:prstGeom>
          <a:solidFill>
            <a:schemeClr val="bg1"/>
          </a:solidFill>
          <a:ln w="38100">
            <a:solidFill>
              <a:schemeClr val="tx1"/>
            </a:solidFill>
          </a:ln>
          <a:effectLst/>
        </p:spPr>
        <p:txBody>
          <a:bodyPr wrap="square">
            <a:spAutoFit/>
          </a:bodyPr>
          <a:lstStyle/>
          <a:p>
            <a:pPr algn="just"/>
            <a:r>
              <a:rPr lang="en-US" sz="2000" b="1" dirty="0">
                <a:solidFill>
                  <a:srgbClr val="C00000"/>
                </a:solidFill>
                <a:latin typeface="Times New Roman" pitchFamily="18" charset="0"/>
                <a:cs typeface="Times New Roman" pitchFamily="18" charset="0"/>
              </a:rPr>
              <a:t>The people though listened to the 10 spies and the bad report </a:t>
            </a:r>
            <a:r>
              <a:rPr lang="en-US" sz="2000" dirty="0">
                <a:latin typeface="Times New Roman" pitchFamily="18" charset="0"/>
                <a:cs typeface="Times New Roman" pitchFamily="18" charset="0"/>
              </a:rPr>
              <a:t>– “</a:t>
            </a:r>
            <a:r>
              <a:rPr lang="en-US" sz="2000" dirty="0"/>
              <a:t>Then all the congregation raised a loud cry, and the people wept that night.”  (14:1, ESV)</a:t>
            </a:r>
            <a:endParaRPr lang="en-US" sz="2000" dirty="0">
              <a:solidFill>
                <a:srgbClr val="FF0000"/>
              </a:solidFill>
              <a:latin typeface="Times New Roman" pitchFamily="18" charset="0"/>
              <a:cs typeface="Times New Roman" pitchFamily="18" charset="0"/>
            </a:endParaRPr>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8504</TotalTime>
  <Words>926</Words>
  <Application>Microsoft Office PowerPoint</Application>
  <PresentationFormat>On-screen Show (4:3)</PresentationFormat>
  <Paragraphs>67</Paragraphs>
  <Slides>18</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Times New Roman</vt:lpstr>
      <vt:lpstr>Office Theme</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Difference in Attitude</vt:lpstr>
      <vt:lpstr>Other Lessons from the Spies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sheila</dc:creator>
  <cp:lastModifiedBy>Ben Holt</cp:lastModifiedBy>
  <cp:revision>241</cp:revision>
  <dcterms:created xsi:type="dcterms:W3CDTF">2008-09-08T19:36:52Z</dcterms:created>
  <dcterms:modified xsi:type="dcterms:W3CDTF">2018-03-11T13:48:21Z</dcterms:modified>
</cp:coreProperties>
</file>