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6" r:id="rId2"/>
    <p:sldId id="257" r:id="rId3"/>
    <p:sldId id="258" r:id="rId4"/>
    <p:sldId id="267" r:id="rId5"/>
    <p:sldId id="268" r:id="rId6"/>
    <p:sldId id="269" r:id="rId7"/>
    <p:sldId id="270" r:id="rId8"/>
    <p:sldId id="271" r:id="rId9"/>
    <p:sldId id="272" r:id="rId10"/>
    <p:sldId id="273" r:id="rId11"/>
    <p:sldId id="274" r:id="rId12"/>
    <p:sldId id="275" r:id="rId13"/>
    <p:sldId id="276"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660"/>
  </p:normalViewPr>
  <p:slideViewPr>
    <p:cSldViewPr snapToGrid="0">
      <p:cViewPr varScale="1">
        <p:scale>
          <a:sx n="69" d="100"/>
          <a:sy n="69" d="100"/>
        </p:scale>
        <p:origin x="6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96AA6-0F01-42F5-B9A5-370FCC1772F7}" type="datetimeFigureOut">
              <a:rPr lang="en-US" smtClean="0"/>
              <a:t>5/27/2018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AF9D-7B8B-4DB2-9B93-0D2F9E02C8E7}" type="slidenum">
              <a:rPr lang="en-US" smtClean="0"/>
              <a:t>‹#›</a:t>
            </a:fld>
            <a:endParaRPr lang="en-US"/>
          </a:p>
        </p:txBody>
      </p:sp>
    </p:spTree>
    <p:extLst>
      <p:ext uri="{BB962C8B-B14F-4D97-AF65-F5344CB8AC3E}">
        <p14:creationId xmlns:p14="http://schemas.microsoft.com/office/powerpoint/2010/main" val="239978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some deny that obedience is essential to salvation, the Scriptures are clear that obedience is essential.  This critical truth must not be compromised to spare the feelings of those who are </a:t>
            </a:r>
            <a:r>
              <a:rPr lang="en-US"/>
              <a:t>in doctrinal error!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7FCE1-9758-493B-ABCE-C35B44999E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06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23151A-C67F-4C90-819C-A9D2BF9D3EDB}"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219724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3151A-C67F-4C90-819C-A9D2BF9D3EDB}"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203827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3151A-C67F-4C90-819C-A9D2BF9D3EDB}"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168295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3151A-C67F-4C90-819C-A9D2BF9D3EDB}"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24800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23151A-C67F-4C90-819C-A9D2BF9D3EDB}"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369909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23151A-C67F-4C90-819C-A9D2BF9D3EDB}"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83635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23151A-C67F-4C90-819C-A9D2BF9D3EDB}"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15291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23151A-C67F-4C90-819C-A9D2BF9D3EDB}"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370155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3151A-C67F-4C90-819C-A9D2BF9D3EDB}"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290206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23151A-C67F-4C90-819C-A9D2BF9D3EDB}"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22699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23151A-C67F-4C90-819C-A9D2BF9D3EDB}"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700E0-BF3F-49F9-9DA5-D0CF507316E9}" type="slidenum">
              <a:rPr lang="en-US" smtClean="0"/>
              <a:t>‹#›</a:t>
            </a:fld>
            <a:endParaRPr lang="en-US"/>
          </a:p>
        </p:txBody>
      </p:sp>
    </p:spTree>
    <p:extLst>
      <p:ext uri="{BB962C8B-B14F-4D97-AF65-F5344CB8AC3E}">
        <p14:creationId xmlns:p14="http://schemas.microsoft.com/office/powerpoint/2010/main" val="132249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3151A-C67F-4C90-819C-A9D2BF9D3EDB}" type="datetimeFigureOut">
              <a:rPr lang="en-US" smtClean="0"/>
              <a:t>5/27/2018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700E0-BF3F-49F9-9DA5-D0CF507316E9}" type="slidenum">
              <a:rPr lang="en-US" smtClean="0"/>
              <a:t>‹#›</a:t>
            </a:fld>
            <a:endParaRPr lang="en-US"/>
          </a:p>
        </p:txBody>
      </p:sp>
    </p:spTree>
    <p:extLst>
      <p:ext uri="{BB962C8B-B14F-4D97-AF65-F5344CB8AC3E}">
        <p14:creationId xmlns:p14="http://schemas.microsoft.com/office/powerpoint/2010/main" val="4027221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E95A5-8B62-402E-8760-5B5EB16382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9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Main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2092881"/>
          </a:xfrm>
          <a:prstGeom prst="rect">
            <a:avLst/>
          </a:prstGeom>
          <a:noFill/>
        </p:spPr>
        <p:txBody>
          <a:bodyPr wrap="square" rtlCol="0">
            <a:spAutoFit/>
          </a:bodyPr>
          <a:lstStyle/>
          <a:p>
            <a:r>
              <a:rPr lang="en-US" sz="2600" b="1" baseline="30000" dirty="0"/>
              <a:t>12</a:t>
            </a:r>
            <a:r>
              <a:rPr lang="en-US" sz="2600" dirty="0"/>
              <a:t>For the word of God is living and active, sharper than any two-edged sword, piercing to the division of soul and of spirit, of joints and of marrow, and discerning the thoughts and intentions of the heart.”</a:t>
            </a:r>
          </a:p>
          <a:p>
            <a:pPr algn="r"/>
            <a:r>
              <a:rPr lang="en-US" sz="2600" dirty="0"/>
              <a:t>-  Hebrews 4:1-2</a:t>
            </a:r>
          </a:p>
        </p:txBody>
      </p:sp>
      <p:sp>
        <p:nvSpPr>
          <p:cNvPr id="4" name="Content Placeholder 14">
            <a:extLst>
              <a:ext uri="{FF2B5EF4-FFF2-40B4-BE49-F238E27FC236}">
                <a16:creationId xmlns:a16="http://schemas.microsoft.com/office/drawing/2014/main" id="{1BBB90FF-DC60-4EA4-9F5A-B3B1A2C831E4}"/>
              </a:ext>
            </a:extLst>
          </p:cNvPr>
          <p:cNvSpPr>
            <a:spLocks noGrp="1"/>
          </p:cNvSpPr>
          <p:nvPr>
            <p:ph idx="1"/>
          </p:nvPr>
        </p:nvSpPr>
        <p:spPr>
          <a:xfrm>
            <a:off x="0" y="3446024"/>
            <a:ext cx="9144000" cy="2802376"/>
          </a:xfrm>
        </p:spPr>
        <p:txBody>
          <a:bodyPr>
            <a:normAutofit/>
          </a:bodyPr>
          <a:lstStyle/>
          <a:p>
            <a:pPr marL="514350" indent="-514350">
              <a:buFont typeface="+mj-lt"/>
              <a:buAutoNum type="alphaUcPeriod"/>
            </a:pPr>
            <a:r>
              <a:rPr lang="en-US" dirty="0"/>
              <a:t>What are the characteristics of the Word of God?</a:t>
            </a:r>
          </a:p>
          <a:p>
            <a:pPr marL="914400" lvl="1" indent="-457200">
              <a:buFont typeface="+mj-lt"/>
              <a:buAutoNum type="arabicPeriod"/>
            </a:pPr>
            <a:r>
              <a:rPr lang="en-US" b="1" dirty="0">
                <a:solidFill>
                  <a:srgbClr val="FF0000"/>
                </a:solidFill>
              </a:rPr>
              <a:t>Living </a:t>
            </a:r>
          </a:p>
          <a:p>
            <a:pPr lvl="1"/>
            <a:r>
              <a:rPr lang="en-US" b="1" dirty="0">
                <a:solidFill>
                  <a:srgbClr val="FF0000"/>
                </a:solidFill>
              </a:rPr>
              <a:t>It is living because it comes from a living God.  (3:12, 10:31)</a:t>
            </a:r>
          </a:p>
          <a:p>
            <a:pPr lvl="1"/>
            <a:r>
              <a:rPr lang="en-US" b="1" dirty="0">
                <a:solidFill>
                  <a:srgbClr val="FF0000"/>
                </a:solidFill>
              </a:rPr>
              <a:t>It is living and is capable of…</a:t>
            </a:r>
          </a:p>
          <a:p>
            <a:pPr lvl="2"/>
            <a:r>
              <a:rPr lang="en-US" b="1" dirty="0">
                <a:solidFill>
                  <a:srgbClr val="FF0000"/>
                </a:solidFill>
              </a:rPr>
              <a:t>…salvation.  (Romans 1:16-17)</a:t>
            </a:r>
          </a:p>
          <a:p>
            <a:pPr lvl="2"/>
            <a:r>
              <a:rPr lang="en-US" b="1" dirty="0">
                <a:solidFill>
                  <a:srgbClr val="FF0000"/>
                </a:solidFill>
              </a:rPr>
              <a:t>…condemnation.  (John 12:48)</a:t>
            </a:r>
          </a:p>
        </p:txBody>
      </p:sp>
    </p:spTree>
    <p:extLst>
      <p:ext uri="{BB962C8B-B14F-4D97-AF65-F5344CB8AC3E}">
        <p14:creationId xmlns:p14="http://schemas.microsoft.com/office/powerpoint/2010/main" val="24836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down)">
                                      <p:cBhvr>
                                        <p:cTn id="20" dur="500"/>
                                        <p:tgtEl>
                                          <p:spTgt spid="4">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Main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2092881"/>
          </a:xfrm>
          <a:prstGeom prst="rect">
            <a:avLst/>
          </a:prstGeom>
          <a:noFill/>
        </p:spPr>
        <p:txBody>
          <a:bodyPr wrap="square" rtlCol="0">
            <a:spAutoFit/>
          </a:bodyPr>
          <a:lstStyle/>
          <a:p>
            <a:r>
              <a:rPr lang="en-US" sz="2600" b="1" baseline="30000" dirty="0"/>
              <a:t>12</a:t>
            </a:r>
            <a:r>
              <a:rPr lang="en-US" sz="2600" dirty="0"/>
              <a:t>For the word of God is living and active, sharper than any two-edged sword, piercing to the division of soul and of spirit, of joints and of marrow, and discerning the thoughts and intentions of the heart.”</a:t>
            </a:r>
          </a:p>
          <a:p>
            <a:pPr algn="r"/>
            <a:r>
              <a:rPr lang="en-US" sz="2600" dirty="0"/>
              <a:t>-  Hebrews 4:1-2</a:t>
            </a:r>
          </a:p>
        </p:txBody>
      </p:sp>
      <p:sp>
        <p:nvSpPr>
          <p:cNvPr id="4" name="Content Placeholder 14">
            <a:extLst>
              <a:ext uri="{FF2B5EF4-FFF2-40B4-BE49-F238E27FC236}">
                <a16:creationId xmlns:a16="http://schemas.microsoft.com/office/drawing/2014/main" id="{1BBB90FF-DC60-4EA4-9F5A-B3B1A2C831E4}"/>
              </a:ext>
            </a:extLst>
          </p:cNvPr>
          <p:cNvSpPr>
            <a:spLocks noGrp="1"/>
          </p:cNvSpPr>
          <p:nvPr>
            <p:ph idx="1"/>
          </p:nvPr>
        </p:nvSpPr>
        <p:spPr>
          <a:xfrm>
            <a:off x="0" y="3446024"/>
            <a:ext cx="9144000" cy="2802376"/>
          </a:xfrm>
        </p:spPr>
        <p:txBody>
          <a:bodyPr>
            <a:normAutofit/>
          </a:bodyPr>
          <a:lstStyle/>
          <a:p>
            <a:pPr marL="514350" indent="-514350">
              <a:buFont typeface="+mj-lt"/>
              <a:buAutoNum type="alphaUcPeriod"/>
            </a:pPr>
            <a:r>
              <a:rPr lang="en-US" dirty="0"/>
              <a:t>What are the characteristics of the Word of God?</a:t>
            </a:r>
          </a:p>
          <a:p>
            <a:pPr marL="914400" lvl="1" indent="-457200">
              <a:buFont typeface="+mj-lt"/>
              <a:buAutoNum type="arabicPeriod"/>
            </a:pPr>
            <a:r>
              <a:rPr lang="en-US" b="1" dirty="0">
                <a:solidFill>
                  <a:srgbClr val="FF0000"/>
                </a:solidFill>
              </a:rPr>
              <a:t>Living </a:t>
            </a:r>
          </a:p>
          <a:p>
            <a:pPr lvl="1"/>
            <a:r>
              <a:rPr lang="en-US" b="1" dirty="0">
                <a:solidFill>
                  <a:srgbClr val="FF0000"/>
                </a:solidFill>
              </a:rPr>
              <a:t>His living word means that it remains appropriate and applicable to all men.  (1 Peter 1:22-23)</a:t>
            </a:r>
          </a:p>
          <a:p>
            <a:pPr lvl="1"/>
            <a:r>
              <a:rPr lang="en-US" b="1" dirty="0">
                <a:solidFill>
                  <a:srgbClr val="FF0000"/>
                </a:solidFill>
              </a:rPr>
              <a:t>His invitation is still open!</a:t>
            </a:r>
          </a:p>
        </p:txBody>
      </p:sp>
    </p:spTree>
    <p:extLst>
      <p:ext uri="{BB962C8B-B14F-4D97-AF65-F5344CB8AC3E}">
        <p14:creationId xmlns:p14="http://schemas.microsoft.com/office/powerpoint/2010/main" val="20813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Main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2092881"/>
          </a:xfrm>
          <a:prstGeom prst="rect">
            <a:avLst/>
          </a:prstGeom>
          <a:noFill/>
        </p:spPr>
        <p:txBody>
          <a:bodyPr wrap="square" rtlCol="0">
            <a:spAutoFit/>
          </a:bodyPr>
          <a:lstStyle/>
          <a:p>
            <a:r>
              <a:rPr lang="en-US" sz="2600" b="1" baseline="30000" dirty="0"/>
              <a:t>12</a:t>
            </a:r>
            <a:r>
              <a:rPr lang="en-US" sz="2600" dirty="0"/>
              <a:t>For the word of God is living and active, sharper than any two-edged sword, piercing to the division of soul and of spirit, of joints and of marrow, and discerning the thoughts and intentions of the heart.”</a:t>
            </a:r>
          </a:p>
          <a:p>
            <a:pPr algn="r"/>
            <a:r>
              <a:rPr lang="en-US" sz="2600" dirty="0"/>
              <a:t>-  Hebrews 4:1-2</a:t>
            </a:r>
          </a:p>
        </p:txBody>
      </p:sp>
      <p:sp>
        <p:nvSpPr>
          <p:cNvPr id="4" name="Content Placeholder 14">
            <a:extLst>
              <a:ext uri="{FF2B5EF4-FFF2-40B4-BE49-F238E27FC236}">
                <a16:creationId xmlns:a16="http://schemas.microsoft.com/office/drawing/2014/main" id="{1BBB90FF-DC60-4EA4-9F5A-B3B1A2C831E4}"/>
              </a:ext>
            </a:extLst>
          </p:cNvPr>
          <p:cNvSpPr>
            <a:spLocks noGrp="1"/>
          </p:cNvSpPr>
          <p:nvPr>
            <p:ph idx="1"/>
          </p:nvPr>
        </p:nvSpPr>
        <p:spPr>
          <a:xfrm>
            <a:off x="0" y="3446024"/>
            <a:ext cx="9144000" cy="2802376"/>
          </a:xfrm>
        </p:spPr>
        <p:txBody>
          <a:bodyPr>
            <a:normAutofit/>
          </a:bodyPr>
          <a:lstStyle/>
          <a:p>
            <a:pPr marL="514350" indent="-514350">
              <a:buFont typeface="+mj-lt"/>
              <a:buAutoNum type="alphaUcPeriod"/>
            </a:pPr>
            <a:r>
              <a:rPr lang="en-US" dirty="0"/>
              <a:t>What are the characteristics of the Word of God?</a:t>
            </a:r>
          </a:p>
          <a:p>
            <a:pPr marL="914400" lvl="1" indent="-457200">
              <a:buFont typeface="+mj-lt"/>
              <a:buAutoNum type="arabicPeriod" startAt="2"/>
            </a:pPr>
            <a:r>
              <a:rPr lang="en-US" b="1" dirty="0">
                <a:solidFill>
                  <a:srgbClr val="FF0000"/>
                </a:solidFill>
              </a:rPr>
              <a:t>Active </a:t>
            </a:r>
          </a:p>
          <a:p>
            <a:pPr lvl="1"/>
            <a:r>
              <a:rPr lang="en-US" b="1" dirty="0">
                <a:solidFill>
                  <a:srgbClr val="FF0000"/>
                </a:solidFill>
              </a:rPr>
              <a:t>The word emphasizes the effectiveness of God’s word.  It accomplishes all that God intends for it to do!</a:t>
            </a:r>
          </a:p>
          <a:p>
            <a:pPr lvl="1"/>
            <a:r>
              <a:rPr lang="en-US" b="1" dirty="0">
                <a:solidFill>
                  <a:srgbClr val="FF0000"/>
                </a:solidFill>
              </a:rPr>
              <a:t>Isaiah 55:8-11</a:t>
            </a:r>
          </a:p>
        </p:txBody>
      </p:sp>
    </p:spTree>
    <p:extLst>
      <p:ext uri="{BB962C8B-B14F-4D97-AF65-F5344CB8AC3E}">
        <p14:creationId xmlns:p14="http://schemas.microsoft.com/office/powerpoint/2010/main" val="36189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Main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2092881"/>
          </a:xfrm>
          <a:prstGeom prst="rect">
            <a:avLst/>
          </a:prstGeom>
          <a:noFill/>
        </p:spPr>
        <p:txBody>
          <a:bodyPr wrap="square" rtlCol="0">
            <a:spAutoFit/>
          </a:bodyPr>
          <a:lstStyle/>
          <a:p>
            <a:r>
              <a:rPr lang="en-US" sz="2600" b="1" baseline="30000" dirty="0"/>
              <a:t>12</a:t>
            </a:r>
            <a:r>
              <a:rPr lang="en-US" sz="2600" dirty="0"/>
              <a:t>For the word of God is living and active, sharper than any two-edged sword, piercing to the division of soul and of spirit, of joints and of marrow, and discerning the thoughts and intentions of the heart.”</a:t>
            </a:r>
          </a:p>
          <a:p>
            <a:pPr algn="r"/>
            <a:r>
              <a:rPr lang="en-US" sz="2600" dirty="0"/>
              <a:t>-  Hebrews 4:1-2</a:t>
            </a:r>
          </a:p>
        </p:txBody>
      </p:sp>
      <p:sp>
        <p:nvSpPr>
          <p:cNvPr id="4" name="Content Placeholder 14">
            <a:extLst>
              <a:ext uri="{FF2B5EF4-FFF2-40B4-BE49-F238E27FC236}">
                <a16:creationId xmlns:a16="http://schemas.microsoft.com/office/drawing/2014/main" id="{1BBB90FF-DC60-4EA4-9F5A-B3B1A2C831E4}"/>
              </a:ext>
            </a:extLst>
          </p:cNvPr>
          <p:cNvSpPr>
            <a:spLocks noGrp="1"/>
          </p:cNvSpPr>
          <p:nvPr>
            <p:ph idx="1"/>
          </p:nvPr>
        </p:nvSpPr>
        <p:spPr>
          <a:xfrm>
            <a:off x="0" y="3446024"/>
            <a:ext cx="9144000" cy="2802376"/>
          </a:xfrm>
        </p:spPr>
        <p:txBody>
          <a:bodyPr>
            <a:normAutofit/>
          </a:bodyPr>
          <a:lstStyle/>
          <a:p>
            <a:pPr marL="514350" indent="-514350">
              <a:buFont typeface="+mj-lt"/>
              <a:buAutoNum type="alphaUcPeriod"/>
            </a:pPr>
            <a:r>
              <a:rPr lang="en-US" dirty="0"/>
              <a:t>What are the characteristics of the Word of God?</a:t>
            </a:r>
          </a:p>
          <a:p>
            <a:pPr marL="914400" lvl="1" indent="-457200">
              <a:buFont typeface="+mj-lt"/>
              <a:buAutoNum type="arabicPeriod" startAt="3"/>
            </a:pPr>
            <a:r>
              <a:rPr lang="en-US" b="1" dirty="0">
                <a:solidFill>
                  <a:srgbClr val="FF0000"/>
                </a:solidFill>
              </a:rPr>
              <a:t>Dual-edged sword</a:t>
            </a:r>
          </a:p>
          <a:p>
            <a:pPr lvl="1"/>
            <a:r>
              <a:rPr lang="en-US" b="1" dirty="0">
                <a:solidFill>
                  <a:srgbClr val="FF0000"/>
                </a:solidFill>
              </a:rPr>
              <a:t>It cuts with both sides.  It is capable of not only salvation, but of defense and destruction.  It does so with great precision.</a:t>
            </a:r>
          </a:p>
          <a:p>
            <a:pPr lvl="1"/>
            <a:r>
              <a:rPr lang="en-US" b="1" dirty="0">
                <a:solidFill>
                  <a:srgbClr val="FF0000"/>
                </a:solidFill>
              </a:rPr>
              <a:t>It makes a distinction or division in the hearts of man.</a:t>
            </a:r>
          </a:p>
          <a:p>
            <a:pPr lvl="1"/>
            <a:r>
              <a:rPr lang="en-US" b="1" dirty="0">
                <a:solidFill>
                  <a:srgbClr val="FF0000"/>
                </a:solidFill>
              </a:rPr>
              <a:t>“</a:t>
            </a:r>
            <a:r>
              <a:rPr lang="en-US" b="1" baseline="30000" dirty="0">
                <a:solidFill>
                  <a:srgbClr val="FF0000"/>
                </a:solidFill>
              </a:rPr>
              <a:t>13</a:t>
            </a:r>
            <a:r>
              <a:rPr lang="en-US" b="1" dirty="0">
                <a:solidFill>
                  <a:srgbClr val="FF0000"/>
                </a:solidFill>
              </a:rPr>
              <a:t>And no creature is hidden from his sight, but all are naked and exposed to the eyes of him to whom we must give account.”</a:t>
            </a:r>
          </a:p>
        </p:txBody>
      </p:sp>
    </p:spTree>
    <p:extLst>
      <p:ext uri="{BB962C8B-B14F-4D97-AF65-F5344CB8AC3E}">
        <p14:creationId xmlns:p14="http://schemas.microsoft.com/office/powerpoint/2010/main" val="23317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down)">
                                      <p:cBhvr>
                                        <p:cTn id="10" dur="500"/>
                                        <p:tgtEl>
                                          <p:spTgt spid="4">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Application and Conclusion</a:t>
            </a:r>
          </a:p>
        </p:txBody>
      </p:sp>
      <p:sp>
        <p:nvSpPr>
          <p:cNvPr id="4" name="Content Placeholder 14">
            <a:extLst>
              <a:ext uri="{FF2B5EF4-FFF2-40B4-BE49-F238E27FC236}">
                <a16:creationId xmlns:a16="http://schemas.microsoft.com/office/drawing/2014/main" id="{1BBB90FF-DC60-4EA4-9F5A-B3B1A2C831E4}"/>
              </a:ext>
            </a:extLst>
          </p:cNvPr>
          <p:cNvSpPr>
            <a:spLocks noGrp="1"/>
          </p:cNvSpPr>
          <p:nvPr>
            <p:ph idx="1"/>
          </p:nvPr>
        </p:nvSpPr>
        <p:spPr>
          <a:xfrm>
            <a:off x="0" y="1399309"/>
            <a:ext cx="9144000" cy="4849091"/>
          </a:xfrm>
        </p:spPr>
        <p:txBody>
          <a:bodyPr>
            <a:normAutofit/>
          </a:bodyPr>
          <a:lstStyle/>
          <a:p>
            <a:pPr marL="514350" indent="-514350">
              <a:buFont typeface="+mj-lt"/>
              <a:buAutoNum type="alphaUcPeriod"/>
            </a:pPr>
            <a:r>
              <a:rPr lang="en-US" dirty="0"/>
              <a:t>The message is no different for us than for the Hebrew Christians – stay faithful to God because His Word is living and active.  His Word will accomplish all the promises that He gave including His rest.</a:t>
            </a:r>
          </a:p>
          <a:p>
            <a:pPr marL="514350" indent="-514350">
              <a:buFont typeface="+mj-lt"/>
              <a:buAutoNum type="alphaUcPeriod"/>
            </a:pPr>
            <a:r>
              <a:rPr lang="en-US" dirty="0"/>
              <a:t>God’s Word…</a:t>
            </a:r>
          </a:p>
          <a:p>
            <a:pPr marL="971550" lvl="1" indent="-514350">
              <a:buFont typeface="+mj-lt"/>
              <a:buAutoNum type="arabicPeriod"/>
            </a:pPr>
            <a:r>
              <a:rPr lang="en-US" dirty="0"/>
              <a:t>…is the good news of Jesus!  (1 Corinthians 15:1-4)</a:t>
            </a:r>
          </a:p>
          <a:p>
            <a:pPr marL="971550" lvl="1" indent="-514350">
              <a:buFont typeface="+mj-lt"/>
              <a:buAutoNum type="arabicPeriod"/>
            </a:pPr>
            <a:r>
              <a:rPr lang="en-US" dirty="0"/>
              <a:t>…has the power to save!  (Romans 1:16)</a:t>
            </a:r>
          </a:p>
          <a:p>
            <a:pPr marL="971550" lvl="1" indent="-514350">
              <a:buFont typeface="+mj-lt"/>
              <a:buAutoNum type="arabicPeriod"/>
            </a:pPr>
            <a:r>
              <a:rPr lang="en-US" dirty="0"/>
              <a:t>…is to be shared with others!  (Mark 16:16)</a:t>
            </a:r>
          </a:p>
          <a:p>
            <a:pPr marL="971550" lvl="1" indent="-514350">
              <a:buFont typeface="+mj-lt"/>
              <a:buAutoNum type="arabicPeriod"/>
            </a:pPr>
            <a:r>
              <a:rPr lang="en-US" dirty="0"/>
              <a:t>…must be treated as complete, accurate and holy.  (Galatians 1:6-7)</a:t>
            </a:r>
          </a:p>
        </p:txBody>
      </p:sp>
    </p:spTree>
    <p:extLst>
      <p:ext uri="{BB962C8B-B14F-4D97-AF65-F5344CB8AC3E}">
        <p14:creationId xmlns:p14="http://schemas.microsoft.com/office/powerpoint/2010/main" val="27963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BBC7-C31E-4382-9397-09AD7DEB2332}"/>
              </a:ext>
            </a:extLst>
          </p:cNvPr>
          <p:cNvSpPr>
            <a:spLocks noGrp="1"/>
          </p:cNvSpPr>
          <p:nvPr>
            <p:ph type="ctrTitle"/>
          </p:nvPr>
        </p:nvSpPr>
        <p:spPr>
          <a:xfrm>
            <a:off x="4653192" y="4045527"/>
            <a:ext cx="4638171" cy="839911"/>
          </a:xfrm>
          <a:noFill/>
        </p:spPr>
        <p:txBody>
          <a:bodyPr>
            <a:normAutofit/>
          </a:bodyPr>
          <a:lstStyle/>
          <a:p>
            <a:pPr>
              <a:lnSpc>
                <a:spcPct val="80000"/>
              </a:lnSpc>
            </a:pPr>
            <a:r>
              <a:rPr lang="en-US" sz="4000" dirty="0">
                <a:latin typeface="Gill Sans Ultra Bold Condensed" panose="020B0A06020104020203" pitchFamily="34" charset="0"/>
              </a:rPr>
              <a:t>The Word of God</a:t>
            </a:r>
          </a:p>
        </p:txBody>
      </p:sp>
      <p:sp>
        <p:nvSpPr>
          <p:cNvPr id="3" name="Subtitle 2">
            <a:extLst>
              <a:ext uri="{FF2B5EF4-FFF2-40B4-BE49-F238E27FC236}">
                <a16:creationId xmlns:a16="http://schemas.microsoft.com/office/drawing/2014/main" id="{69544D0C-F2F6-4BCF-8BC0-17691363C4BC}"/>
              </a:ext>
            </a:extLst>
          </p:cNvPr>
          <p:cNvSpPr>
            <a:spLocks noGrp="1"/>
          </p:cNvSpPr>
          <p:nvPr>
            <p:ph type="subTitle" idx="1"/>
          </p:nvPr>
        </p:nvSpPr>
        <p:spPr>
          <a:xfrm>
            <a:off x="5316274" y="5140784"/>
            <a:ext cx="3716890" cy="944686"/>
          </a:xfrm>
          <a:noFill/>
        </p:spPr>
        <p:txBody>
          <a:bodyPr>
            <a:normAutofit/>
          </a:bodyPr>
          <a:lstStyle/>
          <a:p>
            <a:r>
              <a:rPr lang="en-US" dirty="0">
                <a:latin typeface="Gill Sans MT" panose="020B0502020104020203" pitchFamily="34" charset="0"/>
              </a:rPr>
              <a:t>Church of Christ at Medina</a:t>
            </a:r>
          </a:p>
          <a:p>
            <a:r>
              <a:rPr lang="en-US" dirty="0">
                <a:latin typeface="Gill Sans MT" panose="020B0502020104020203" pitchFamily="34" charset="0"/>
              </a:rPr>
              <a:t>May 27</a:t>
            </a:r>
            <a:r>
              <a:rPr lang="en-US" baseline="30000" dirty="0">
                <a:latin typeface="Gill Sans MT" panose="020B0502020104020203" pitchFamily="34" charset="0"/>
              </a:rPr>
              <a:t>th</a:t>
            </a:r>
            <a:r>
              <a:rPr lang="en-US" dirty="0">
                <a:latin typeface="Gill Sans MT" panose="020B0502020104020203" pitchFamily="34" charset="0"/>
              </a:rPr>
              <a:t>, 2018</a:t>
            </a:r>
          </a:p>
        </p:txBody>
      </p:sp>
      <p:pic>
        <p:nvPicPr>
          <p:cNvPr id="5" name="Picture 4">
            <a:extLst>
              <a:ext uri="{FF2B5EF4-FFF2-40B4-BE49-F238E27FC236}">
                <a16:creationId xmlns:a16="http://schemas.microsoft.com/office/drawing/2014/main" id="{FAD24225-A4A2-48B2-8528-9CC5300ADE27}"/>
              </a:ext>
            </a:extLst>
          </p:cNvPr>
          <p:cNvPicPr>
            <a:picLocks noChangeAspect="1"/>
          </p:cNvPicPr>
          <p:nvPr/>
        </p:nvPicPr>
        <p:blipFill>
          <a:blip r:embed="rId3"/>
          <a:stretch>
            <a:fillRect/>
          </a:stretch>
        </p:blipFill>
        <p:spPr>
          <a:xfrm>
            <a:off x="4758990" y="956709"/>
            <a:ext cx="4426576" cy="3319931"/>
          </a:xfrm>
          <a:prstGeom prst="rect">
            <a:avLst/>
          </a:prstGeom>
        </p:spPr>
      </p:pic>
      <p:sp>
        <p:nvSpPr>
          <p:cNvPr id="6" name="TextBox 5">
            <a:extLst>
              <a:ext uri="{FF2B5EF4-FFF2-40B4-BE49-F238E27FC236}">
                <a16:creationId xmlns:a16="http://schemas.microsoft.com/office/drawing/2014/main" id="{E3F01E30-6A7E-40BF-A975-A359266E1386}"/>
              </a:ext>
            </a:extLst>
          </p:cNvPr>
          <p:cNvSpPr txBox="1"/>
          <p:nvPr/>
        </p:nvSpPr>
        <p:spPr>
          <a:xfrm>
            <a:off x="259365" y="956709"/>
            <a:ext cx="4393827" cy="4832092"/>
          </a:xfrm>
          <a:prstGeom prst="rect">
            <a:avLst/>
          </a:prstGeom>
          <a:noFill/>
        </p:spPr>
        <p:txBody>
          <a:bodyPr wrap="square" rtlCol="0">
            <a:spAutoFit/>
          </a:bodyPr>
          <a:lstStyle/>
          <a:p>
            <a:r>
              <a:rPr lang="en-US" sz="2200" b="1" baseline="30000" dirty="0"/>
              <a:t>11</a:t>
            </a:r>
            <a:r>
              <a:rPr lang="en-US" sz="2200" dirty="0"/>
              <a:t>Let us therefore strive to enter that rest, so that no one may fall by the same sort of disobedience. </a:t>
            </a:r>
            <a:br>
              <a:rPr lang="en-US" sz="2200" dirty="0"/>
            </a:br>
            <a:r>
              <a:rPr lang="en-US" sz="2200" b="1" baseline="30000" dirty="0"/>
              <a:t>12</a:t>
            </a:r>
            <a:r>
              <a:rPr lang="en-US" sz="2200" dirty="0"/>
              <a:t> For the word of God is living and active, sharper than any two-edged sword, piercing to the division of soul and of spirit, of joints and of marrow, and discerning the thoughts and intentions of the heart. </a:t>
            </a:r>
            <a:br>
              <a:rPr lang="en-US" sz="2200" dirty="0"/>
            </a:br>
            <a:r>
              <a:rPr lang="en-US" sz="2200" b="1" baseline="30000" dirty="0"/>
              <a:t>13</a:t>
            </a:r>
            <a:r>
              <a:rPr lang="en-US" sz="2200" dirty="0"/>
              <a:t> And no creature is hidden from his sight, but all are naked and exposed to the eyes of him to whom we must give account.</a:t>
            </a:r>
          </a:p>
          <a:p>
            <a:pPr algn="r"/>
            <a:r>
              <a:rPr lang="en-US" sz="2200" dirty="0"/>
              <a:t>Hebrews 4:11-13, ESV</a:t>
            </a:r>
          </a:p>
        </p:txBody>
      </p:sp>
    </p:spTree>
    <p:extLst>
      <p:ext uri="{BB962C8B-B14F-4D97-AF65-F5344CB8AC3E}">
        <p14:creationId xmlns:p14="http://schemas.microsoft.com/office/powerpoint/2010/main" val="384401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Exposition of the Passage</a:t>
            </a:r>
          </a:p>
        </p:txBody>
      </p:sp>
      <p:sp>
        <p:nvSpPr>
          <p:cNvPr id="15" name="Content Placeholder 14">
            <a:extLst>
              <a:ext uri="{FF2B5EF4-FFF2-40B4-BE49-F238E27FC236}">
                <a16:creationId xmlns:a16="http://schemas.microsoft.com/office/drawing/2014/main" id="{E43728BC-D94B-4B16-BE59-BD670EC7DB63}"/>
              </a:ext>
            </a:extLst>
          </p:cNvPr>
          <p:cNvSpPr>
            <a:spLocks noGrp="1"/>
          </p:cNvSpPr>
          <p:nvPr>
            <p:ph idx="1"/>
          </p:nvPr>
        </p:nvSpPr>
        <p:spPr>
          <a:xfrm>
            <a:off x="192505" y="2505669"/>
            <a:ext cx="8948487" cy="3507203"/>
          </a:xfrm>
        </p:spPr>
        <p:txBody>
          <a:bodyPr>
            <a:normAutofit/>
          </a:bodyPr>
          <a:lstStyle/>
          <a:p>
            <a:pPr marL="514350" indent="-514350">
              <a:buFont typeface="+mj-lt"/>
              <a:buAutoNum type="alphaUcPeriod"/>
            </a:pPr>
            <a:r>
              <a:rPr lang="en-US" dirty="0"/>
              <a:t>Let’s remember the main emphasis of the book of Hebrews…</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582340"/>
            <a:ext cx="8392847" cy="830997"/>
          </a:xfrm>
          <a:prstGeom prst="rect">
            <a:avLst/>
          </a:prstGeom>
          <a:noFill/>
        </p:spPr>
        <p:txBody>
          <a:bodyPr wrap="square" rtlCol="0">
            <a:spAutoFit/>
          </a:bodyPr>
          <a:lstStyle/>
          <a:p>
            <a:r>
              <a:rPr lang="en-US" sz="2400" b="1" baseline="30000" dirty="0"/>
              <a:t>“11</a:t>
            </a:r>
            <a:r>
              <a:rPr lang="en-US" sz="2400" dirty="0"/>
              <a:t>Let us therefore strive to enter that rest, so that no one may fall by the same sort of disobedience.”</a:t>
            </a:r>
          </a:p>
        </p:txBody>
      </p:sp>
    </p:spTree>
    <p:extLst>
      <p:ext uri="{BB962C8B-B14F-4D97-AF65-F5344CB8AC3E}">
        <p14:creationId xmlns:p14="http://schemas.microsoft.com/office/powerpoint/2010/main" val="204172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Exposition of the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506691" cy="4493538"/>
          </a:xfrm>
          <a:prstGeom prst="rect">
            <a:avLst/>
          </a:prstGeom>
          <a:noFill/>
        </p:spPr>
        <p:txBody>
          <a:bodyPr wrap="square" rtlCol="0">
            <a:spAutoFit/>
          </a:bodyPr>
          <a:lstStyle/>
          <a:p>
            <a:r>
              <a:rPr lang="en-US" sz="2200" b="1" dirty="0"/>
              <a:t>“</a:t>
            </a:r>
            <a:r>
              <a:rPr lang="en-US" sz="2200" b="1" baseline="30000" dirty="0"/>
              <a:t>32</a:t>
            </a:r>
            <a:r>
              <a:rPr lang="en-US" sz="2200" dirty="0"/>
              <a:t>But recall the former days when, after you were enlightened, you endured a hard struggle with sufferings, </a:t>
            </a:r>
            <a:r>
              <a:rPr lang="en-US" sz="2200" b="1" baseline="30000" dirty="0"/>
              <a:t>33</a:t>
            </a:r>
            <a:r>
              <a:rPr lang="en-US" sz="2200" dirty="0"/>
              <a:t>sometimes being publicly exposed to reproach and affliction, and sometimes being partners with those so treated.   </a:t>
            </a:r>
            <a:r>
              <a:rPr lang="en-US" sz="2200" b="1" baseline="30000" dirty="0"/>
              <a:t>34</a:t>
            </a:r>
            <a:r>
              <a:rPr lang="en-US" sz="2200" dirty="0"/>
              <a:t> For you had compassion on those in prison, and you joyfully accepted the plundering of your property, since you knew that you yourselves had a better possession and an abiding one. </a:t>
            </a:r>
            <a:r>
              <a:rPr lang="en-US" sz="2200" b="1" baseline="30000" dirty="0"/>
              <a:t>35</a:t>
            </a:r>
            <a:r>
              <a:rPr lang="en-US" sz="2200" dirty="0"/>
              <a:t>Therefore do not throw away your confidence, which has a great reward. </a:t>
            </a:r>
            <a:r>
              <a:rPr lang="en-US" sz="2200" b="1" baseline="30000" dirty="0"/>
              <a:t>36</a:t>
            </a:r>
            <a:r>
              <a:rPr lang="en-US" sz="2200" dirty="0"/>
              <a:t>For you have need of endurance, so that when you have done the will of God you may receive what is promised. </a:t>
            </a:r>
            <a:r>
              <a:rPr lang="en-US" sz="2200" b="1" baseline="30000" dirty="0"/>
              <a:t>37</a:t>
            </a:r>
            <a:r>
              <a:rPr lang="en-US" sz="2200" dirty="0"/>
              <a:t>For, "Yet a little while, and the coming one will come and will not delay; </a:t>
            </a:r>
            <a:r>
              <a:rPr lang="en-US" sz="2200" b="1" baseline="30000" dirty="0"/>
              <a:t>38</a:t>
            </a:r>
            <a:r>
              <a:rPr lang="en-US" sz="2200" dirty="0"/>
              <a:t>but my righteous one shall live by faith, and if he shrinks back, my soul has no pleasure in him." </a:t>
            </a:r>
            <a:r>
              <a:rPr lang="en-US" sz="2200" b="1" baseline="30000" dirty="0"/>
              <a:t>39</a:t>
            </a:r>
            <a:r>
              <a:rPr lang="en-US" sz="2200" dirty="0"/>
              <a:t> But we are not of those who shrink back and are destroyed, but of those who have faith and preserve their souls.”</a:t>
            </a:r>
          </a:p>
        </p:txBody>
      </p:sp>
    </p:spTree>
    <p:extLst>
      <p:ext uri="{BB962C8B-B14F-4D97-AF65-F5344CB8AC3E}">
        <p14:creationId xmlns:p14="http://schemas.microsoft.com/office/powerpoint/2010/main" val="25852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Context of the Passage</a:t>
            </a:r>
          </a:p>
        </p:txBody>
      </p:sp>
      <p:sp>
        <p:nvSpPr>
          <p:cNvPr id="15" name="Content Placeholder 14">
            <a:extLst>
              <a:ext uri="{FF2B5EF4-FFF2-40B4-BE49-F238E27FC236}">
                <a16:creationId xmlns:a16="http://schemas.microsoft.com/office/drawing/2014/main" id="{E43728BC-D94B-4B16-BE59-BD670EC7DB63}"/>
              </a:ext>
            </a:extLst>
          </p:cNvPr>
          <p:cNvSpPr>
            <a:spLocks noGrp="1"/>
          </p:cNvSpPr>
          <p:nvPr>
            <p:ph idx="1"/>
          </p:nvPr>
        </p:nvSpPr>
        <p:spPr>
          <a:xfrm>
            <a:off x="192505" y="2505669"/>
            <a:ext cx="8948487" cy="3507203"/>
          </a:xfrm>
        </p:spPr>
        <p:txBody>
          <a:bodyPr>
            <a:normAutofit/>
          </a:bodyPr>
          <a:lstStyle/>
          <a:p>
            <a:pPr marL="514350" indent="-514350">
              <a:buFont typeface="+mj-lt"/>
              <a:buAutoNum type="alphaUcPeriod"/>
            </a:pPr>
            <a:r>
              <a:rPr lang="en-US" dirty="0"/>
              <a:t>Let’s remember the main emphasis of the book of Hebrews…to encourage the Christians to maintain their commitment to Christ and not turn back!</a:t>
            </a:r>
          </a:p>
          <a:p>
            <a:pPr marL="514350" indent="-514350">
              <a:buFont typeface="+mj-lt"/>
              <a:buAutoNum type="alphaUcPeriod"/>
            </a:pPr>
            <a:r>
              <a:rPr lang="en-US" dirty="0"/>
              <a:t>He used the Israelites as an example of those who failed to receive God’s promised rest because they did not remain faithful.</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582340"/>
            <a:ext cx="8392847" cy="830997"/>
          </a:xfrm>
          <a:prstGeom prst="rect">
            <a:avLst/>
          </a:prstGeom>
          <a:noFill/>
        </p:spPr>
        <p:txBody>
          <a:bodyPr wrap="square" rtlCol="0">
            <a:spAutoFit/>
          </a:bodyPr>
          <a:lstStyle/>
          <a:p>
            <a:r>
              <a:rPr lang="en-US" sz="2400" b="1" baseline="30000" dirty="0"/>
              <a:t>“11</a:t>
            </a:r>
            <a:r>
              <a:rPr lang="en-US" sz="2400" dirty="0"/>
              <a:t>Let us therefore strive to enter that rest, so that no one may fall by the same sort of disobedience.”</a:t>
            </a:r>
          </a:p>
        </p:txBody>
      </p:sp>
    </p:spTree>
    <p:extLst>
      <p:ext uri="{BB962C8B-B14F-4D97-AF65-F5344CB8AC3E}">
        <p14:creationId xmlns:p14="http://schemas.microsoft.com/office/powerpoint/2010/main" val="35937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down)">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Context of the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4493538"/>
          </a:xfrm>
          <a:prstGeom prst="rect">
            <a:avLst/>
          </a:prstGeom>
          <a:noFill/>
        </p:spPr>
        <p:txBody>
          <a:bodyPr wrap="square" rtlCol="0">
            <a:spAutoFit/>
          </a:bodyPr>
          <a:lstStyle/>
          <a:p>
            <a:r>
              <a:rPr lang="en-US" sz="2600" b="1" baseline="30000" dirty="0"/>
              <a:t>7</a:t>
            </a:r>
            <a:r>
              <a:rPr lang="en-US" sz="2600" dirty="0"/>
              <a:t>Therefore, as the Holy Spirit says, "Today, if you hear his voice, </a:t>
            </a:r>
            <a:r>
              <a:rPr lang="en-US" sz="2600" b="1" baseline="30000" dirty="0"/>
              <a:t>8</a:t>
            </a:r>
            <a:r>
              <a:rPr lang="en-US" sz="2600" dirty="0"/>
              <a:t>do not harden your hearts as in the rebellion, on the day of testing in the wilderness, </a:t>
            </a:r>
            <a:r>
              <a:rPr lang="en-US" sz="2600" b="1" baseline="30000" dirty="0"/>
              <a:t>9</a:t>
            </a:r>
            <a:r>
              <a:rPr lang="en-US" sz="2600" dirty="0"/>
              <a:t>where your fathers put me to the test and saw my works </a:t>
            </a:r>
            <a:r>
              <a:rPr lang="en-US" sz="2600" b="1" baseline="30000" dirty="0"/>
              <a:t>10</a:t>
            </a:r>
            <a:r>
              <a:rPr lang="en-US" sz="2600" dirty="0"/>
              <a:t>for forty years. Therefore I was provoked with that generation, and said, 'They always go astray in their heart; they have not known my ways.' </a:t>
            </a:r>
            <a:r>
              <a:rPr lang="en-US" sz="2600" b="1" baseline="30000" dirty="0"/>
              <a:t>11</a:t>
            </a:r>
            <a:r>
              <a:rPr lang="en-US" sz="2600" dirty="0"/>
              <a:t> As I swore in my wrath, 'They shall not enter my rest.' " </a:t>
            </a:r>
            <a:r>
              <a:rPr lang="en-US" sz="2600" b="1" baseline="30000" dirty="0"/>
              <a:t>12</a:t>
            </a:r>
            <a:r>
              <a:rPr lang="en-US" sz="2600" dirty="0"/>
              <a:t>Take care, brothers, lest there be in any of you an evil, unbelieving heart, leading you to fall away from the living God. </a:t>
            </a:r>
            <a:r>
              <a:rPr lang="en-US" sz="2600" b="1" baseline="30000" dirty="0"/>
              <a:t>13</a:t>
            </a:r>
            <a:r>
              <a:rPr lang="en-US" sz="2600" dirty="0"/>
              <a:t>But exhort one another every day, as long as it is called "today," that none of you may be hardened by the deceitfulness of sin. </a:t>
            </a:r>
          </a:p>
        </p:txBody>
      </p:sp>
    </p:spTree>
    <p:extLst>
      <p:ext uri="{BB962C8B-B14F-4D97-AF65-F5344CB8AC3E}">
        <p14:creationId xmlns:p14="http://schemas.microsoft.com/office/powerpoint/2010/main" val="395775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Context of the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4493538"/>
          </a:xfrm>
          <a:prstGeom prst="rect">
            <a:avLst/>
          </a:prstGeom>
          <a:noFill/>
        </p:spPr>
        <p:txBody>
          <a:bodyPr wrap="square" rtlCol="0">
            <a:spAutoFit/>
          </a:bodyPr>
          <a:lstStyle/>
          <a:p>
            <a:r>
              <a:rPr lang="en-US" sz="2600" b="1" baseline="30000" dirty="0"/>
              <a:t>14</a:t>
            </a:r>
            <a:r>
              <a:rPr lang="en-US" sz="2600" dirty="0"/>
              <a:t>For we share in Christ, if indeed we hold our original confidence firm to the end. </a:t>
            </a:r>
            <a:r>
              <a:rPr lang="en-US" sz="2600" b="1" baseline="30000" dirty="0"/>
              <a:t>15</a:t>
            </a:r>
            <a:r>
              <a:rPr lang="en-US" sz="2600" dirty="0"/>
              <a:t>As it is said, "Today, if you hear his voice, do not harden your hearts as in the rebellion." </a:t>
            </a:r>
            <a:r>
              <a:rPr lang="en-US" sz="2600" b="1" baseline="30000" dirty="0"/>
              <a:t>16</a:t>
            </a:r>
            <a:r>
              <a:rPr lang="en-US" sz="2600" dirty="0"/>
              <a:t>For who were those who heard and yet rebelled? Was it not all those who left Egypt led by Moses?  </a:t>
            </a:r>
            <a:r>
              <a:rPr lang="en-US" sz="2600" b="1" baseline="30000" dirty="0"/>
              <a:t>17</a:t>
            </a:r>
            <a:r>
              <a:rPr lang="en-US" sz="2600" dirty="0"/>
              <a:t>And with whom was he provoked for forty years? Was it not with those who sinned, whose bodies fell in the wilderness?   </a:t>
            </a:r>
            <a:r>
              <a:rPr lang="en-US" sz="2600" b="1" baseline="30000" dirty="0"/>
              <a:t>18</a:t>
            </a:r>
            <a:r>
              <a:rPr lang="en-US" sz="2600" dirty="0"/>
              <a:t>And to whom did he swear that they would not enter his rest, but to those who were disobedient?  </a:t>
            </a:r>
            <a:r>
              <a:rPr lang="en-US" sz="2600" b="1" baseline="30000" dirty="0"/>
              <a:t>19</a:t>
            </a:r>
            <a:r>
              <a:rPr lang="en-US" sz="2600" dirty="0"/>
              <a:t>So we see that they were unable to enter because of unbelief. </a:t>
            </a:r>
          </a:p>
          <a:p>
            <a:pPr algn="r"/>
            <a:r>
              <a:rPr lang="en-US" sz="2600" dirty="0"/>
              <a:t>-  Hebrews 3:7-19</a:t>
            </a:r>
          </a:p>
        </p:txBody>
      </p:sp>
      <p:cxnSp>
        <p:nvCxnSpPr>
          <p:cNvPr id="5" name="Straight Connector 4">
            <a:extLst>
              <a:ext uri="{FF2B5EF4-FFF2-40B4-BE49-F238E27FC236}">
                <a16:creationId xmlns:a16="http://schemas.microsoft.com/office/drawing/2014/main" id="{447DC6A9-C9AB-43D0-AA0B-0ACB3E56A7CA}"/>
              </a:ext>
            </a:extLst>
          </p:cNvPr>
          <p:cNvCxnSpPr/>
          <p:nvPr/>
        </p:nvCxnSpPr>
        <p:spPr>
          <a:xfrm>
            <a:off x="332504" y="4890655"/>
            <a:ext cx="1600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DB3D98-A6D6-42D4-89B7-1CDEE43BA9D4}"/>
              </a:ext>
            </a:extLst>
          </p:cNvPr>
          <p:cNvCxnSpPr/>
          <p:nvPr/>
        </p:nvCxnSpPr>
        <p:spPr>
          <a:xfrm>
            <a:off x="436408" y="5334001"/>
            <a:ext cx="2514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C63EBC-7BE6-4EAE-91DE-96608A7A2798}"/>
              </a:ext>
            </a:extLst>
          </p:cNvPr>
          <p:cNvCxnSpPr/>
          <p:nvPr/>
        </p:nvCxnSpPr>
        <p:spPr>
          <a:xfrm>
            <a:off x="5943595" y="4890655"/>
            <a:ext cx="2057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3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Context of the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2646878"/>
          </a:xfrm>
          <a:prstGeom prst="rect">
            <a:avLst/>
          </a:prstGeom>
          <a:noFill/>
        </p:spPr>
        <p:txBody>
          <a:bodyPr wrap="square" rtlCol="0">
            <a:spAutoFit/>
          </a:bodyPr>
          <a:lstStyle/>
          <a:p>
            <a:r>
              <a:rPr lang="en-US" b="1" baseline="30000" dirty="0"/>
              <a:t>1</a:t>
            </a:r>
            <a:r>
              <a:rPr lang="en-US" sz="2800" dirty="0"/>
              <a:t> Therefore, while the promise of entering his rest still stands, let us fear lest any of you should seem to have failed to reach it. </a:t>
            </a:r>
            <a:r>
              <a:rPr lang="en-US" b="1" baseline="30000" dirty="0"/>
              <a:t>2</a:t>
            </a:r>
            <a:r>
              <a:rPr lang="en-US" sz="2800" dirty="0"/>
              <a:t> For good news came to us just as to them, but the message they heard did not benefit them, because they were not united by faith with those who listened.</a:t>
            </a:r>
            <a:endParaRPr lang="en-US" sz="2800" baseline="30000" dirty="0"/>
          </a:p>
          <a:p>
            <a:pPr algn="r"/>
            <a:r>
              <a:rPr lang="en-US" sz="2600" dirty="0"/>
              <a:t>-  Hebrews 4:1-2</a:t>
            </a:r>
          </a:p>
        </p:txBody>
      </p:sp>
    </p:spTree>
    <p:extLst>
      <p:ext uri="{BB962C8B-B14F-4D97-AF65-F5344CB8AC3E}">
        <p14:creationId xmlns:p14="http://schemas.microsoft.com/office/powerpoint/2010/main" val="303022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4ED5-B01C-40D7-951C-E0DB2E2FE9A4}"/>
              </a:ext>
            </a:extLst>
          </p:cNvPr>
          <p:cNvSpPr>
            <a:spLocks noGrp="1"/>
          </p:cNvSpPr>
          <p:nvPr>
            <p:ph type="title"/>
          </p:nvPr>
        </p:nvSpPr>
        <p:spPr>
          <a:xfrm>
            <a:off x="1254292" y="349084"/>
            <a:ext cx="7886700" cy="1325563"/>
          </a:xfrm>
        </p:spPr>
        <p:txBody>
          <a:bodyPr>
            <a:normAutofit/>
          </a:bodyPr>
          <a:lstStyle/>
          <a:p>
            <a:pPr algn="r"/>
            <a:r>
              <a:rPr lang="en-US" b="1" u="sng" dirty="0">
                <a:latin typeface="3ds" panose="02000503020000020004" pitchFamily="2" charset="0"/>
              </a:rPr>
              <a:t>Main Passage</a:t>
            </a:r>
          </a:p>
        </p:txBody>
      </p:sp>
      <p:sp>
        <p:nvSpPr>
          <p:cNvPr id="3" name="TextBox 2">
            <a:extLst>
              <a:ext uri="{FF2B5EF4-FFF2-40B4-BE49-F238E27FC236}">
                <a16:creationId xmlns:a16="http://schemas.microsoft.com/office/drawing/2014/main" id="{94BA9509-535E-4891-B448-F084A4C07E64}"/>
              </a:ext>
            </a:extLst>
          </p:cNvPr>
          <p:cNvSpPr txBox="1"/>
          <p:nvPr/>
        </p:nvSpPr>
        <p:spPr>
          <a:xfrm>
            <a:off x="304800" y="1319095"/>
            <a:ext cx="8836192" cy="2092881"/>
          </a:xfrm>
          <a:prstGeom prst="rect">
            <a:avLst/>
          </a:prstGeom>
          <a:noFill/>
        </p:spPr>
        <p:txBody>
          <a:bodyPr wrap="square" rtlCol="0">
            <a:spAutoFit/>
          </a:bodyPr>
          <a:lstStyle/>
          <a:p>
            <a:r>
              <a:rPr lang="en-US" sz="2600" b="1" baseline="30000" dirty="0"/>
              <a:t>12</a:t>
            </a:r>
            <a:r>
              <a:rPr lang="en-US" sz="2600" dirty="0"/>
              <a:t>For the word of God is living and active, sharper than any two-edged sword, piercing to the division of soul and of spirit, of joints and of marrow, and discerning the thoughts and intentions of the heart.”</a:t>
            </a:r>
          </a:p>
          <a:p>
            <a:pPr algn="r"/>
            <a:r>
              <a:rPr lang="en-US" sz="2600" dirty="0"/>
              <a:t>-  Hebrews 4:1-2</a:t>
            </a:r>
          </a:p>
        </p:txBody>
      </p:sp>
      <p:sp>
        <p:nvSpPr>
          <p:cNvPr id="4" name="Content Placeholder 14">
            <a:extLst>
              <a:ext uri="{FF2B5EF4-FFF2-40B4-BE49-F238E27FC236}">
                <a16:creationId xmlns:a16="http://schemas.microsoft.com/office/drawing/2014/main" id="{1BBB90FF-DC60-4EA4-9F5A-B3B1A2C831E4}"/>
              </a:ext>
            </a:extLst>
          </p:cNvPr>
          <p:cNvSpPr>
            <a:spLocks noGrp="1"/>
          </p:cNvSpPr>
          <p:nvPr>
            <p:ph idx="1"/>
          </p:nvPr>
        </p:nvSpPr>
        <p:spPr>
          <a:xfrm>
            <a:off x="0" y="3446025"/>
            <a:ext cx="9144000" cy="1818702"/>
          </a:xfrm>
        </p:spPr>
        <p:txBody>
          <a:bodyPr>
            <a:normAutofit/>
          </a:bodyPr>
          <a:lstStyle/>
          <a:p>
            <a:pPr marL="514350" indent="-514350">
              <a:buFont typeface="+mj-lt"/>
              <a:buAutoNum type="alphaUcPeriod"/>
            </a:pPr>
            <a:r>
              <a:rPr lang="en-US" dirty="0"/>
              <a:t>What is the Word of God in this passage?</a:t>
            </a:r>
          </a:p>
          <a:p>
            <a:pPr lvl="1"/>
            <a:r>
              <a:rPr lang="en-US" b="1" dirty="0">
                <a:solidFill>
                  <a:srgbClr val="FF0000"/>
                </a:solidFill>
              </a:rPr>
              <a:t>Hebrews 1:1-2</a:t>
            </a:r>
          </a:p>
          <a:p>
            <a:pPr lvl="1"/>
            <a:r>
              <a:rPr lang="en-US" b="1" dirty="0">
                <a:solidFill>
                  <a:srgbClr val="FF0000"/>
                </a:solidFill>
              </a:rPr>
              <a:t>Hebrews 2:1-4</a:t>
            </a:r>
          </a:p>
          <a:p>
            <a:pPr lvl="1"/>
            <a:r>
              <a:rPr lang="en-US" b="1" dirty="0">
                <a:solidFill>
                  <a:srgbClr val="FF0000"/>
                </a:solidFill>
              </a:rPr>
              <a:t>Hebrews 4:1-2</a:t>
            </a:r>
          </a:p>
        </p:txBody>
      </p:sp>
    </p:spTree>
    <p:extLst>
      <p:ext uri="{BB962C8B-B14F-4D97-AF65-F5344CB8AC3E}">
        <p14:creationId xmlns:p14="http://schemas.microsoft.com/office/powerpoint/2010/main" val="44972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1870</TotalTime>
  <Words>994</Words>
  <Application>Microsoft Office PowerPoint</Application>
  <PresentationFormat>On-screen Show (4:3)</PresentationFormat>
  <Paragraphs>69</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3ds</vt:lpstr>
      <vt:lpstr>Arial</vt:lpstr>
      <vt:lpstr>Calibri</vt:lpstr>
      <vt:lpstr>Calibri Light</vt:lpstr>
      <vt:lpstr>Gill Sans MT</vt:lpstr>
      <vt:lpstr>Gill Sans Ultra Bold Condensed</vt:lpstr>
      <vt:lpstr>1_Office Theme</vt:lpstr>
      <vt:lpstr>PowerPoint Presentation</vt:lpstr>
      <vt:lpstr>The Word of God</vt:lpstr>
      <vt:lpstr>Exposition of the Passage</vt:lpstr>
      <vt:lpstr>Exposition of the Passage</vt:lpstr>
      <vt:lpstr>Context of the Passage</vt:lpstr>
      <vt:lpstr>Context of the Passage</vt:lpstr>
      <vt:lpstr>Context of the Passage</vt:lpstr>
      <vt:lpstr>Context of the Passage</vt:lpstr>
      <vt:lpstr>Main Passage</vt:lpstr>
      <vt:lpstr>Main Passage</vt:lpstr>
      <vt:lpstr>Main Passage</vt:lpstr>
      <vt:lpstr>Main Passage</vt:lpstr>
      <vt:lpstr>Main Passage</vt:lpstr>
      <vt:lpstr>Application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Obedience?</dc:title>
  <dc:creator>Ben Holt</dc:creator>
  <cp:lastModifiedBy>Ben Holt</cp:lastModifiedBy>
  <cp:revision>31</cp:revision>
  <dcterms:created xsi:type="dcterms:W3CDTF">2018-05-12T13:23:27Z</dcterms:created>
  <dcterms:modified xsi:type="dcterms:W3CDTF">2018-05-27T20:08:43Z</dcterms:modified>
</cp:coreProperties>
</file>