
<file path=[Content_Types].xml><?xml version="1.0" encoding="utf-8"?>
<Types xmlns="http://schemas.openxmlformats.org/package/2006/content-types">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0" r:id="rId2"/>
    <p:sldMasterId id="2147483662" r:id="rId3"/>
  </p:sldMasterIdLst>
  <p:notesMasterIdLst>
    <p:notesMasterId r:id="rId16"/>
  </p:notesMasterIdLst>
  <p:sldIdLst>
    <p:sldId id="269" r:id="rId4"/>
    <p:sldId id="270" r:id="rId5"/>
    <p:sldId id="256" r:id="rId6"/>
    <p:sldId id="258" r:id="rId7"/>
    <p:sldId id="268" r:id="rId8"/>
    <p:sldId id="267" r:id="rId9"/>
    <p:sldId id="263" r:id="rId10"/>
    <p:sldId id="272" r:id="rId11"/>
    <p:sldId id="262" r:id="rId12"/>
    <p:sldId id="266" r:id="rId13"/>
    <p:sldId id="271" r:id="rId14"/>
    <p:sldId id="25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3" d="100"/>
          <a:sy n="73" d="100"/>
        </p:scale>
        <p:origin x="-128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A988EC-8ED3-4D75-BF70-971AED39080F}" type="datetimeFigureOut">
              <a:rPr lang="en-US" smtClean="0"/>
              <a:t>6/30/2018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2C56ED-8EA1-41D9-ADC9-D0E7312DC32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F08462-1CF3-4BE9-AA0E-E5C88AB5EBC6}" type="slidenum">
              <a:rPr lang="en-US"/>
              <a:pPr/>
              <a:t>2</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pPr marL="228600" indent="-228600">
              <a:buFontTx/>
              <a:buNone/>
            </a:pP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3CA944-E1ED-4DBF-8A62-13C8BD5831E8}" type="datetimeFigureOut">
              <a:rPr lang="en-US" smtClean="0"/>
              <a:pPr/>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C0A50E-6375-4605-BDE3-288C221A6B5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3CA944-E1ED-4DBF-8A62-13C8BD5831E8}" type="datetimeFigureOut">
              <a:rPr lang="en-US" smtClean="0"/>
              <a:pPr/>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C0A50E-6375-4605-BDE3-288C221A6B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3CA944-E1ED-4DBF-8A62-13C8BD5831E8}" type="datetimeFigureOut">
              <a:rPr lang="en-US" smtClean="0"/>
              <a:pPr/>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C0A50E-6375-4605-BDE3-288C221A6B5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20D04A-6EF7-4665-B131-E359AC6C5C6A}" type="datetimeFigureOut">
              <a:rPr lang="en-US" smtClean="0"/>
              <a:pPr/>
              <a:t>6/30/2018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C8E0A6-1D75-4B7B-8C39-611D36EF233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cover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3CA944-E1ED-4DBF-8A62-13C8BD5831E8}" type="datetimeFigureOut">
              <a:rPr lang="en-US" smtClean="0"/>
              <a:pPr/>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C0A50E-6375-4605-BDE3-288C221A6B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3CA944-E1ED-4DBF-8A62-13C8BD5831E8}" type="datetimeFigureOut">
              <a:rPr lang="en-US" smtClean="0"/>
              <a:pPr/>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C0A50E-6375-4605-BDE3-288C221A6B5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3CA944-E1ED-4DBF-8A62-13C8BD5831E8}" type="datetimeFigureOut">
              <a:rPr lang="en-US" smtClean="0"/>
              <a:pPr/>
              <a:t>6/24/2018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C0A50E-6375-4605-BDE3-288C221A6B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3CA944-E1ED-4DBF-8A62-13C8BD5831E8}" type="datetimeFigureOut">
              <a:rPr lang="en-US" smtClean="0"/>
              <a:pPr/>
              <a:t>6/24/2018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C0A50E-6375-4605-BDE3-288C221A6B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3CA944-E1ED-4DBF-8A62-13C8BD5831E8}" type="datetimeFigureOut">
              <a:rPr lang="en-US" smtClean="0"/>
              <a:pPr/>
              <a:t>6/24/2018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C0A50E-6375-4605-BDE3-288C221A6B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3CA944-E1ED-4DBF-8A62-13C8BD5831E8}" type="datetimeFigureOut">
              <a:rPr lang="en-US" smtClean="0"/>
              <a:pPr/>
              <a:t>6/24/2018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C0A50E-6375-4605-BDE3-288C221A6B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3CA944-E1ED-4DBF-8A62-13C8BD5831E8}" type="datetimeFigureOut">
              <a:rPr lang="en-US" smtClean="0"/>
              <a:pPr/>
              <a:t>6/24/2018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C0A50E-6375-4605-BDE3-288C221A6B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3CA944-E1ED-4DBF-8A62-13C8BD5831E8}" type="datetimeFigureOut">
              <a:rPr lang="en-US" smtClean="0"/>
              <a:pPr/>
              <a:t>6/24/2018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C0A50E-6375-4605-BDE3-288C221A6B5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3CA944-E1ED-4DBF-8A62-13C8BD5831E8}" type="datetimeFigureOut">
              <a:rPr lang="en-US" smtClean="0"/>
              <a:pPr/>
              <a:t>6/24/2018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C0A50E-6375-4605-BDE3-288C221A6B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20D04A-6EF7-4665-B131-E359AC6C5C6A}" type="datetimeFigureOut">
              <a:rPr lang="en-US" smtClean="0"/>
              <a:pPr/>
              <a:t>6/30/2018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8E0A6-1D75-4B7B-8C39-611D36EF23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bible only"/>
          <p:cNvPicPr>
            <a:picLocks noChangeAspect="1" noChangeArrowheads="1"/>
          </p:cNvPicPr>
          <p:nvPr userDrawn="1"/>
        </p:nvPicPr>
        <p:blipFill>
          <a:blip r:embed="rId3"/>
          <a:srcRect/>
          <a:stretch>
            <a:fillRect/>
          </a:stretch>
        </p:blipFill>
        <p:spPr bwMode="auto">
          <a:xfrm>
            <a:off x="0" y="0"/>
            <a:ext cx="91440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663" r:id="rId1"/>
  </p:sldLayoutIdLst>
  <p:transition>
    <p:cover dir="rd"/>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kelessons.com/live/singing/health-benefits-of-singi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spd="slow">
    <p:wheel spokes="2"/>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US" b="1" dirty="0" smtClean="0"/>
              <a:t>I Sing Because:</a:t>
            </a:r>
            <a:endParaRPr lang="en-US" b="1" dirty="0"/>
          </a:p>
        </p:txBody>
      </p:sp>
      <p:sp>
        <p:nvSpPr>
          <p:cNvPr id="3" name="Content Placeholder 2"/>
          <p:cNvSpPr>
            <a:spLocks noGrp="1"/>
          </p:cNvSpPr>
          <p:nvPr>
            <p:ph sz="half" idx="1"/>
          </p:nvPr>
        </p:nvSpPr>
        <p:spPr>
          <a:xfrm>
            <a:off x="228600" y="1219200"/>
            <a:ext cx="3429000" cy="4525963"/>
          </a:xfrm>
        </p:spPr>
        <p:txBody>
          <a:bodyPr>
            <a:noAutofit/>
          </a:bodyPr>
          <a:lstStyle/>
          <a:p>
            <a:r>
              <a:rPr lang="en-US" sz="4000" dirty="0" smtClean="0"/>
              <a:t>I know I’m not </a:t>
            </a:r>
            <a:r>
              <a:rPr lang="en-US" sz="4000" dirty="0" smtClean="0"/>
              <a:t>alone!</a:t>
            </a:r>
            <a:endParaRPr lang="en-US" sz="4000" dirty="0" smtClean="0"/>
          </a:p>
          <a:p>
            <a:r>
              <a:rPr lang="en-US" sz="4000" dirty="0" smtClean="0"/>
              <a:t>Someday I’m going home where I shall sing for all eternity!</a:t>
            </a:r>
          </a:p>
        </p:txBody>
      </p:sp>
      <p:sp>
        <p:nvSpPr>
          <p:cNvPr id="4" name="Content Placeholder 3"/>
          <p:cNvSpPr>
            <a:spLocks noGrp="1"/>
          </p:cNvSpPr>
          <p:nvPr>
            <p:ph sz="half" idx="2"/>
          </p:nvPr>
        </p:nvSpPr>
        <p:spPr>
          <a:xfrm>
            <a:off x="3657600" y="1219200"/>
            <a:ext cx="5486400" cy="5486400"/>
          </a:xfrm>
        </p:spPr>
        <p:txBody>
          <a:bodyPr>
            <a:normAutofit fontScale="92500" lnSpcReduction="10000"/>
          </a:bodyPr>
          <a:lstStyle/>
          <a:p>
            <a:r>
              <a:rPr lang="en-US" i="1" dirty="0" smtClean="0"/>
              <a:t>Keep your life free from love of money, and be content with what you have; for he has said, "I will never fail you nor forsake you." Hence we can confidently say, "The Lord is my helper, I will not be afraid; what can man do to me?"</a:t>
            </a:r>
            <a:r>
              <a:rPr lang="en-US" dirty="0" smtClean="0"/>
              <a:t> (Hebrews 13:5-6 RSV</a:t>
            </a:r>
            <a:r>
              <a:rPr lang="en-US" dirty="0" smtClean="0"/>
              <a:t>)</a:t>
            </a:r>
          </a:p>
          <a:p>
            <a:r>
              <a:rPr lang="en-US" i="1" dirty="0" smtClean="0"/>
              <a:t>then we who are alive, who are left, shall be caught up together with them in the clouds to meet the Lord in the air; and so we shall always be with the Lord</a:t>
            </a:r>
            <a:r>
              <a:rPr lang="en-US" dirty="0" smtClean="0"/>
              <a:t>. (1 Thessalonians 4:17 RSV)</a:t>
            </a:r>
            <a:endParaRPr lang="en-US" dirty="0"/>
          </a:p>
        </p:txBody>
      </p:sp>
      <p:pic>
        <p:nvPicPr>
          <p:cNvPr id="6" name="Picture 5" descr="singing-1.jpg"/>
          <p:cNvPicPr>
            <a:picLocks noChangeAspect="1"/>
          </p:cNvPicPr>
          <p:nvPr/>
        </p:nvPicPr>
        <p:blipFill>
          <a:blip r:embed="rId2" cstate="print"/>
          <a:stretch>
            <a:fillRect/>
          </a:stretch>
        </p:blipFill>
        <p:spPr>
          <a:xfrm>
            <a:off x="7239000" y="0"/>
            <a:ext cx="1905000" cy="1119694"/>
          </a:xfrm>
          <a:prstGeom prst="rect">
            <a:avLst/>
          </a:prstGeom>
        </p:spPr>
      </p:pic>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Sing Because</a:t>
            </a:r>
            <a:endParaRPr lang="en-US" dirty="0"/>
          </a:p>
        </p:txBody>
      </p:sp>
      <p:sp>
        <p:nvSpPr>
          <p:cNvPr id="3" name="Content Placeholder 2"/>
          <p:cNvSpPr>
            <a:spLocks noGrp="1"/>
          </p:cNvSpPr>
          <p:nvPr>
            <p:ph idx="1"/>
          </p:nvPr>
        </p:nvSpPr>
        <p:spPr>
          <a:xfrm>
            <a:off x="0" y="1951037"/>
            <a:ext cx="9144000" cy="4525963"/>
          </a:xfrm>
        </p:spPr>
        <p:txBody>
          <a:bodyPr>
            <a:normAutofit/>
          </a:bodyPr>
          <a:lstStyle/>
          <a:p>
            <a:pPr algn="ctr">
              <a:buNone/>
            </a:pPr>
            <a:r>
              <a:rPr lang="en-US" sz="4000" dirty="0" smtClean="0"/>
              <a:t>I sing because there is an empty grave </a:t>
            </a:r>
            <a:br>
              <a:rPr lang="en-US" sz="4000" dirty="0" smtClean="0"/>
            </a:br>
            <a:r>
              <a:rPr lang="en-US" sz="4000" dirty="0" smtClean="0"/>
              <a:t>I sing because there is a power to save </a:t>
            </a:r>
            <a:br>
              <a:rPr lang="en-US" sz="4000" dirty="0" smtClean="0"/>
            </a:br>
            <a:r>
              <a:rPr lang="en-US" sz="4000" dirty="0" smtClean="0"/>
              <a:t>I sing because His grace is real to me </a:t>
            </a:r>
            <a:br>
              <a:rPr lang="en-US" sz="4000" dirty="0" smtClean="0"/>
            </a:br>
            <a:r>
              <a:rPr lang="en-US" sz="4000" dirty="0" smtClean="0"/>
              <a:t>I sing because I know I’m not alone </a:t>
            </a:r>
            <a:br>
              <a:rPr lang="en-US" sz="4000" dirty="0" smtClean="0"/>
            </a:br>
            <a:r>
              <a:rPr lang="en-US" sz="4000" dirty="0" smtClean="0"/>
              <a:t>I sing because someday I’m going home </a:t>
            </a:r>
            <a:br>
              <a:rPr lang="en-US" sz="4000" dirty="0" smtClean="0"/>
            </a:br>
            <a:r>
              <a:rPr lang="en-US" sz="4000" dirty="0" smtClean="0"/>
              <a:t>Where I shall sing through all eternity</a:t>
            </a:r>
          </a:p>
          <a:p>
            <a:pPr algn="ctr">
              <a:buNone/>
            </a:pPr>
            <a:endParaRPr lang="en-US" sz="4000" dirty="0"/>
          </a:p>
        </p:txBody>
      </p:sp>
      <p:pic>
        <p:nvPicPr>
          <p:cNvPr id="4" name="Picture 3" descr="singing-1.jpg"/>
          <p:cNvPicPr>
            <a:picLocks noChangeAspect="1"/>
          </p:cNvPicPr>
          <p:nvPr/>
        </p:nvPicPr>
        <p:blipFill>
          <a:blip r:embed="rId2" cstate="print"/>
          <a:stretch>
            <a:fillRect/>
          </a:stretch>
        </p:blipFill>
        <p:spPr>
          <a:xfrm>
            <a:off x="7239000" y="0"/>
            <a:ext cx="1905000" cy="1119694"/>
          </a:xfrm>
          <a:prstGeom prst="rect">
            <a:avLst/>
          </a:prstGeom>
        </p:spPr>
      </p:pic>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Article by David J. </a:t>
            </a:r>
            <a:r>
              <a:rPr lang="en-US" dirty="0" smtClean="0"/>
              <a:t>Riggs</a:t>
            </a:r>
          </a:p>
          <a:p>
            <a:pPr marL="514350" indent="-514350">
              <a:buFont typeface="+mj-lt"/>
              <a:buAutoNum type="arabicPeriod"/>
            </a:pPr>
            <a:r>
              <a:rPr lang="en-US" sz="2800" dirty="0" smtClean="0"/>
              <a:t>“I </a:t>
            </a:r>
            <a:r>
              <a:rPr lang="en-US" sz="2800" dirty="0" smtClean="0"/>
              <a:t>SING </a:t>
            </a:r>
            <a:r>
              <a:rPr lang="en-US" sz="2800" dirty="0" smtClean="0"/>
              <a:t>BECAUSE” by Squire Parsons</a:t>
            </a:r>
          </a:p>
          <a:p>
            <a:pPr marL="514350" indent="-514350">
              <a:buFont typeface="+mj-lt"/>
              <a:buAutoNum type="arabicPeriod"/>
            </a:pPr>
            <a:r>
              <a:rPr lang="en-US" sz="2800" dirty="0" smtClean="0">
                <a:hlinkClick r:id="rId2"/>
              </a:rPr>
              <a:t>https://takelessons.com/live/singing/health-benefits-of-singing</a:t>
            </a:r>
            <a:r>
              <a:rPr lang="en-US" dirty="0" smtClean="0"/>
              <a:t/>
            </a:r>
            <a:br>
              <a:rPr lang="en-US" dirty="0" smtClean="0"/>
            </a:br>
            <a:endParaRPr lang="en-US" dirty="0"/>
          </a:p>
        </p:txBody>
      </p:sp>
    </p:spTree>
  </p:cSld>
  <p:clrMapOvr>
    <a:masterClrMapping/>
  </p:clrMapOvr>
  <p:transition spd="slow">
    <p:wheel spokes="2"/>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274638"/>
            <a:ext cx="9144000" cy="715962"/>
          </a:xfrm>
        </p:spPr>
        <p:txBody>
          <a:bodyPr/>
          <a:lstStyle/>
          <a:p>
            <a:r>
              <a:rPr lang="en-US" sz="3600" b="1" dirty="0" smtClean="0">
                <a:solidFill>
                  <a:srgbClr val="FFC000"/>
                </a:solidFill>
              </a:rPr>
              <a:t>Let God’s Word Dwell Richly In You…</a:t>
            </a:r>
            <a:endParaRPr lang="en-US" sz="3600" b="1" dirty="0">
              <a:solidFill>
                <a:srgbClr val="FFC000"/>
              </a:solidFill>
            </a:endParaRPr>
          </a:p>
        </p:txBody>
      </p:sp>
      <p:sp>
        <p:nvSpPr>
          <p:cNvPr id="33795" name="Rectangle 3"/>
          <p:cNvSpPr>
            <a:spLocks noGrp="1" noChangeArrowheads="1"/>
          </p:cNvSpPr>
          <p:nvPr>
            <p:ph type="body" idx="1"/>
          </p:nvPr>
        </p:nvSpPr>
        <p:spPr>
          <a:xfrm>
            <a:off x="0" y="1143000"/>
            <a:ext cx="5181600" cy="3657600"/>
          </a:xfrm>
        </p:spPr>
        <p:txBody>
          <a:bodyPr/>
          <a:lstStyle/>
          <a:p>
            <a:pPr algn="ctr">
              <a:lnSpc>
                <a:spcPct val="90000"/>
              </a:lnSpc>
              <a:buNone/>
            </a:pPr>
            <a:r>
              <a:rPr lang="en-US" sz="2400" i="1" dirty="0" smtClean="0">
                <a:solidFill>
                  <a:schemeClr val="bg1"/>
                </a:solidFill>
              </a:rPr>
              <a:t>Let the word of Christ dwell in you richly, teach and admonish one another in all wisdom, and sing psalms and hymns and spiritual songs with thankfulness in your hearts to God. And whatever you do, in word or deed, do everything in the name of the Lord Jesus, giving thanks to God the Father through him. </a:t>
            </a:r>
            <a:r>
              <a:rPr lang="en-US" sz="2400" dirty="0" smtClean="0">
                <a:solidFill>
                  <a:schemeClr val="bg1"/>
                </a:solidFill>
              </a:rPr>
              <a:t>(Colossians 3:16-17 RSV)</a:t>
            </a:r>
            <a:endParaRPr lang="en-US" sz="2400" dirty="0">
              <a:solidFill>
                <a:schemeClr val="bg1"/>
              </a:solidFill>
            </a:endParaRPr>
          </a:p>
        </p:txBody>
      </p:sp>
      <p:sp>
        <p:nvSpPr>
          <p:cNvPr id="4" name="TextBox 3"/>
          <p:cNvSpPr txBox="1"/>
          <p:nvPr/>
        </p:nvSpPr>
        <p:spPr>
          <a:xfrm>
            <a:off x="5181600" y="1143000"/>
            <a:ext cx="3962400" cy="3693319"/>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buFont typeface="Arial" pitchFamily="34" charset="0"/>
              <a:buChar char="•"/>
            </a:pPr>
            <a:r>
              <a:rPr lang="en-US" dirty="0" smtClean="0">
                <a:solidFill>
                  <a:schemeClr val="tx1"/>
                </a:solidFill>
              </a:rPr>
              <a:t> Singing is a command but comes with a promise!</a:t>
            </a:r>
          </a:p>
          <a:p>
            <a:pPr>
              <a:buFont typeface="Arial" pitchFamily="34" charset="0"/>
              <a:buChar char="•"/>
            </a:pPr>
            <a:r>
              <a:rPr lang="en-US" dirty="0" smtClean="0">
                <a:solidFill>
                  <a:schemeClr val="tx1"/>
                </a:solidFill>
              </a:rPr>
              <a:t> Our singing is more than a warm-up for the sermon or a filler in the service.</a:t>
            </a:r>
          </a:p>
          <a:p>
            <a:pPr>
              <a:buFont typeface="Arial" pitchFamily="34" charset="0"/>
              <a:buChar char="•"/>
            </a:pPr>
            <a:r>
              <a:rPr lang="en-US" dirty="0" smtClean="0">
                <a:solidFill>
                  <a:schemeClr val="tx1"/>
                </a:solidFill>
              </a:rPr>
              <a:t> Singing stands alongside of preaching as one of two great ways that God has ordained.</a:t>
            </a:r>
          </a:p>
          <a:p>
            <a:pPr>
              <a:buFont typeface="Arial" pitchFamily="34" charset="0"/>
              <a:buChar char="•"/>
            </a:pPr>
            <a:r>
              <a:rPr lang="en-US" dirty="0" smtClean="0">
                <a:solidFill>
                  <a:schemeClr val="tx1"/>
                </a:solidFill>
              </a:rPr>
              <a:t> Good songs serve as a 3-minute, easily </a:t>
            </a:r>
            <a:r>
              <a:rPr lang="en-US" dirty="0" err="1" smtClean="0">
                <a:solidFill>
                  <a:schemeClr val="tx1"/>
                </a:solidFill>
              </a:rPr>
              <a:t>memorizable</a:t>
            </a:r>
            <a:r>
              <a:rPr lang="en-US" dirty="0" smtClean="0">
                <a:solidFill>
                  <a:schemeClr val="tx1"/>
                </a:solidFill>
              </a:rPr>
              <a:t>, deeply biblical summary of important truths from scripture that you can take with you all week!</a:t>
            </a:r>
            <a:endParaRPr lang="en-US"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normAutofit/>
          </a:bodyPr>
          <a:lstStyle/>
          <a:p>
            <a:r>
              <a:rPr lang="en-US" sz="7200" b="1" dirty="0" smtClean="0"/>
              <a:t>Why Do You Sing?</a:t>
            </a:r>
            <a:endParaRPr lang="en-US" sz="7200" b="1" dirty="0"/>
          </a:p>
        </p:txBody>
      </p:sp>
      <p:pic>
        <p:nvPicPr>
          <p:cNvPr id="4" name="Picture 3" descr="congregationalsinging.jpg"/>
          <p:cNvPicPr>
            <a:picLocks noChangeAspect="1"/>
          </p:cNvPicPr>
          <p:nvPr/>
        </p:nvPicPr>
        <p:blipFill>
          <a:blip r:embed="rId2"/>
          <a:stretch>
            <a:fillRect/>
          </a:stretch>
        </p:blipFill>
        <p:spPr>
          <a:xfrm>
            <a:off x="2532669" y="3724275"/>
            <a:ext cx="4020531" cy="2676525"/>
          </a:xfrm>
          <a:prstGeom prst="rect">
            <a:avLst/>
          </a:prstGeom>
        </p:spPr>
      </p:pic>
    </p:spTree>
  </p:cSld>
  <p:clrMapOvr>
    <a:masterClrMapping/>
  </p:clrMapOvr>
  <p:transition spd="slow">
    <p:wheel spokes="2"/>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dirty="0" smtClean="0"/>
              <a:t>The Inspired Testimony of the Scriptures:</a:t>
            </a:r>
            <a:endParaRPr lang="en-US" dirty="0"/>
          </a:p>
        </p:txBody>
      </p:sp>
      <p:sp>
        <p:nvSpPr>
          <p:cNvPr id="3" name="Content Placeholder 2"/>
          <p:cNvSpPr>
            <a:spLocks noGrp="1"/>
          </p:cNvSpPr>
          <p:nvPr>
            <p:ph idx="1"/>
          </p:nvPr>
        </p:nvSpPr>
        <p:spPr>
          <a:xfrm>
            <a:off x="0" y="1066800"/>
            <a:ext cx="9144000" cy="5791200"/>
          </a:xfrm>
        </p:spPr>
        <p:txBody>
          <a:bodyPr>
            <a:normAutofit fontScale="92500" lnSpcReduction="10000"/>
          </a:bodyPr>
          <a:lstStyle/>
          <a:p>
            <a:pPr lvl="0"/>
            <a:r>
              <a:rPr lang="en-US" i="1" dirty="0" smtClean="0"/>
              <a:t>"Speaking to yourselves in psalms and hymns and spiritual songs, SINGING and making melody in your HEART to the Lord." </a:t>
            </a:r>
            <a:r>
              <a:rPr lang="en-US" dirty="0" smtClean="0"/>
              <a:t>(Eph. 5:19). </a:t>
            </a:r>
          </a:p>
          <a:p>
            <a:pPr lvl="0"/>
            <a:r>
              <a:rPr lang="en-US" i="1" dirty="0" smtClean="0"/>
              <a:t>"Let the word of Christ dwell in you richly in all wisdom; teaching and admonishing one another in psalms and hymns and spiritual songs, SINGING with grace in your HEARTS to the Lord." </a:t>
            </a:r>
            <a:r>
              <a:rPr lang="en-US" dirty="0" smtClean="0"/>
              <a:t>(Col. 3:16). </a:t>
            </a:r>
          </a:p>
          <a:p>
            <a:pPr lvl="0"/>
            <a:r>
              <a:rPr lang="en-US" i="1" dirty="0" smtClean="0"/>
              <a:t>"What is it then?  I will pray with the spirit, and I will pray with the understanding also: I will SING with the spirit, and I will SING with the understanding also." </a:t>
            </a:r>
            <a:r>
              <a:rPr lang="en-US" dirty="0" smtClean="0"/>
              <a:t>(1 Cor. 14:15). </a:t>
            </a:r>
          </a:p>
          <a:p>
            <a:pPr lvl="0"/>
            <a:r>
              <a:rPr lang="en-US" i="1" dirty="0" smtClean="0"/>
              <a:t>"Is any among you afflicted? let him pray.  Is any merry? let him SING psalms." </a:t>
            </a:r>
            <a:r>
              <a:rPr lang="en-US" dirty="0" smtClean="0"/>
              <a:t>(Jas. 5:13</a:t>
            </a:r>
            <a:r>
              <a:rPr lang="en-US" dirty="0" smtClean="0"/>
              <a:t>).</a:t>
            </a:r>
            <a:endParaRPr lang="en-US" dirty="0" smtClean="0"/>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Only Sing?</a:t>
            </a:r>
            <a:endParaRPr lang="en-US" dirty="0"/>
          </a:p>
        </p:txBody>
      </p:sp>
      <p:sp>
        <p:nvSpPr>
          <p:cNvPr id="3" name="Content Placeholder 2"/>
          <p:cNvSpPr>
            <a:spLocks noGrp="1"/>
          </p:cNvSpPr>
          <p:nvPr>
            <p:ph sz="half" idx="1"/>
          </p:nvPr>
        </p:nvSpPr>
        <p:spPr>
          <a:xfrm>
            <a:off x="0" y="1600200"/>
            <a:ext cx="4267200" cy="4953000"/>
          </a:xfrm>
        </p:spPr>
        <p:txBody>
          <a:bodyPr>
            <a:normAutofit fontScale="92500" lnSpcReduction="10000"/>
          </a:bodyPr>
          <a:lstStyle/>
          <a:p>
            <a:r>
              <a:rPr lang="en-US" dirty="0" smtClean="0"/>
              <a:t>The command within these verses is to SING, and no mention of an instrument can be found.  </a:t>
            </a:r>
            <a:r>
              <a:rPr lang="en-US" i="1" dirty="0" smtClean="0"/>
              <a:t>"For I testify unto every man that </a:t>
            </a:r>
            <a:r>
              <a:rPr lang="en-US" i="1" dirty="0" err="1" smtClean="0"/>
              <a:t>heareth</a:t>
            </a:r>
            <a:r>
              <a:rPr lang="en-US" i="1" dirty="0" smtClean="0"/>
              <a:t> the words of the prophecy of this book.  If any man shall ADD UNTO THESE THINGS, GOD SHALL ADD UNTO HIM THE PLAGUES THAT ARE WRITTEN IN THIS BOOK".</a:t>
            </a:r>
            <a:r>
              <a:rPr lang="en-US" dirty="0" smtClean="0"/>
              <a:t>  (Rev. 22:18).</a:t>
            </a:r>
          </a:p>
          <a:p>
            <a:endParaRPr lang="en-US" dirty="0"/>
          </a:p>
        </p:txBody>
      </p:sp>
      <p:pic>
        <p:nvPicPr>
          <p:cNvPr id="5" name="Content Placeholder 4" descr="99255411e5aec76734a5bd2de2f74c0b.jpg"/>
          <p:cNvPicPr>
            <a:picLocks noGrp="1" noChangeAspect="1"/>
          </p:cNvPicPr>
          <p:nvPr>
            <p:ph sz="half" idx="2"/>
          </p:nvPr>
        </p:nvPicPr>
        <p:blipFill>
          <a:blip r:embed="rId2"/>
          <a:stretch>
            <a:fillRect/>
          </a:stretch>
        </p:blipFill>
        <p:spPr>
          <a:xfrm>
            <a:off x="4188181" y="2514601"/>
            <a:ext cx="4876797" cy="2743199"/>
          </a:xfrm>
        </p:spPr>
      </p:pic>
    </p:spTree>
  </p:cSld>
  <p:clrMapOvr>
    <a:masterClrMapping/>
  </p:clrMapOvr>
  <p:transition spd="slow">
    <p:wheel spokes="2"/>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5638800" cy="1676400"/>
          </a:xfrm>
        </p:spPr>
        <p:txBody>
          <a:bodyPr>
            <a:normAutofit/>
          </a:bodyPr>
          <a:lstStyle/>
          <a:p>
            <a:r>
              <a:rPr lang="en-US" b="1" dirty="0" smtClean="0"/>
              <a:t>Physical Benefits of </a:t>
            </a:r>
            <a:r>
              <a:rPr lang="en-US" b="1" dirty="0" smtClean="0"/>
              <a:t>Singing</a:t>
            </a:r>
            <a:endParaRPr lang="en-US" dirty="0"/>
          </a:p>
        </p:txBody>
      </p:sp>
      <p:sp>
        <p:nvSpPr>
          <p:cNvPr id="1026" name="Rectangle 2"/>
          <p:cNvSpPr>
            <a:spLocks noChangeArrowheads="1"/>
          </p:cNvSpPr>
          <p:nvPr/>
        </p:nvSpPr>
        <p:spPr bwMode="auto">
          <a:xfrm>
            <a:off x="0" y="2056686"/>
            <a:ext cx="91440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l" defTabSz="914400" rtl="0" eaLnBrk="1" fontAlgn="base" latinLnBrk="0" hangingPunct="1">
              <a:lnSpc>
                <a:spcPct val="100000"/>
              </a:lnSpc>
              <a:spcBef>
                <a:spcPct val="0"/>
              </a:spcBef>
              <a:spcAft>
                <a:spcPct val="0"/>
              </a:spcAft>
              <a:buClrTx/>
              <a:buSzTx/>
              <a:buFont typeface="+mj-lt"/>
              <a:buAutoNum type="arabicPeriod"/>
              <a:tabLst/>
            </a:pPr>
            <a:r>
              <a:rPr kumimoji="0" lang="en-US" sz="3400" i="0" u="none" strike="noStrike" cap="none" normalizeH="0" baseline="0" dirty="0" smtClean="0">
                <a:ln>
                  <a:noFill/>
                </a:ln>
                <a:effectLst/>
                <a:ea typeface="Times New Roman" pitchFamily="18" charset="0"/>
                <a:cs typeface="Browallia New" pitchFamily="34" charset="-34"/>
              </a:rPr>
              <a:t>Singing strengthens the immune system</a:t>
            </a:r>
          </a:p>
          <a:p>
            <a:pPr marL="514350" indent="-514350" fontAlgn="base">
              <a:spcBef>
                <a:spcPct val="0"/>
              </a:spcBef>
              <a:spcAft>
                <a:spcPct val="0"/>
              </a:spcAft>
              <a:buFont typeface="+mj-lt"/>
              <a:buAutoNum type="arabicPeriod"/>
            </a:pPr>
            <a:r>
              <a:rPr lang="en-US" sz="3400" dirty="0" smtClean="0">
                <a:cs typeface="Browallia New" pitchFamily="34" charset="-34"/>
              </a:rPr>
              <a:t>Singing is a </a:t>
            </a:r>
            <a:r>
              <a:rPr lang="en-US" sz="3400" dirty="0" smtClean="0">
                <a:cs typeface="Browallia New" pitchFamily="34" charset="-34"/>
              </a:rPr>
              <a:t>workout</a:t>
            </a:r>
          </a:p>
          <a:p>
            <a:pPr marL="514350" indent="-514350" fontAlgn="base">
              <a:spcBef>
                <a:spcPct val="0"/>
              </a:spcBef>
              <a:spcAft>
                <a:spcPct val="0"/>
              </a:spcAft>
              <a:buFont typeface="+mj-lt"/>
              <a:buAutoNum type="arabicPeriod"/>
            </a:pPr>
            <a:r>
              <a:rPr lang="en-US" sz="3400" dirty="0" smtClean="0">
                <a:cs typeface="Browallia New" pitchFamily="34" charset="-34"/>
              </a:rPr>
              <a:t>Singing improves your posture</a:t>
            </a:r>
          </a:p>
          <a:p>
            <a:pPr marL="514350" indent="-514350" fontAlgn="base">
              <a:spcBef>
                <a:spcPct val="0"/>
              </a:spcBef>
              <a:spcAft>
                <a:spcPct val="0"/>
              </a:spcAft>
              <a:buFont typeface="+mj-lt"/>
              <a:buAutoNum type="arabicPeriod"/>
            </a:pPr>
            <a:r>
              <a:rPr lang="en-US" sz="3400" dirty="0" smtClean="0">
                <a:cs typeface="Browallia New" pitchFamily="34" charset="-34"/>
              </a:rPr>
              <a:t>Singing helps with sleep</a:t>
            </a:r>
          </a:p>
          <a:p>
            <a:pPr marL="514350" indent="-514350" fontAlgn="base">
              <a:spcBef>
                <a:spcPct val="0"/>
              </a:spcBef>
              <a:spcAft>
                <a:spcPct val="0"/>
              </a:spcAft>
              <a:buFont typeface="+mj-lt"/>
              <a:buAutoNum type="arabicPeriod"/>
            </a:pPr>
            <a:r>
              <a:rPr lang="en-US" sz="3400" dirty="0" smtClean="0">
                <a:cs typeface="Browallia New" pitchFamily="34" charset="-34"/>
              </a:rPr>
              <a:t>Singing is a natural </a:t>
            </a:r>
            <a:r>
              <a:rPr lang="en-US" sz="3400" dirty="0" smtClean="0">
                <a:cs typeface="Browallia New" pitchFamily="34" charset="-34"/>
              </a:rPr>
              <a:t>anti-depressant</a:t>
            </a:r>
          </a:p>
          <a:p>
            <a:pPr marL="514350" indent="-514350" fontAlgn="base">
              <a:spcBef>
                <a:spcPct val="0"/>
              </a:spcBef>
              <a:spcAft>
                <a:spcPct val="0"/>
              </a:spcAft>
              <a:buFont typeface="+mj-lt"/>
              <a:buAutoNum type="arabicPeriod"/>
            </a:pPr>
            <a:r>
              <a:rPr lang="en-US" sz="3400" dirty="0" smtClean="0">
                <a:cs typeface="Browallia New" pitchFamily="34" charset="-34"/>
              </a:rPr>
              <a:t>Singing lowers stress </a:t>
            </a:r>
            <a:r>
              <a:rPr lang="en-US" sz="3400" dirty="0" smtClean="0">
                <a:cs typeface="Browallia New" pitchFamily="34" charset="-34"/>
              </a:rPr>
              <a:t>levels</a:t>
            </a:r>
          </a:p>
          <a:p>
            <a:pPr marL="514350" indent="-514350" fontAlgn="base">
              <a:spcBef>
                <a:spcPct val="0"/>
              </a:spcBef>
              <a:spcAft>
                <a:spcPct val="0"/>
              </a:spcAft>
              <a:buFont typeface="+mj-lt"/>
              <a:buAutoNum type="arabicPeriod"/>
            </a:pPr>
            <a:r>
              <a:rPr lang="en-US" sz="3400" dirty="0" smtClean="0">
                <a:cs typeface="Browallia New" pitchFamily="34" charset="-34"/>
              </a:rPr>
              <a:t>Singing </a:t>
            </a:r>
            <a:r>
              <a:rPr lang="en-US" sz="3400" dirty="0" smtClean="0">
                <a:cs typeface="Browallia New" pitchFamily="34" charset="-34"/>
              </a:rPr>
              <a:t>improves mental </a:t>
            </a:r>
            <a:r>
              <a:rPr lang="en-US" sz="3400" dirty="0" smtClean="0">
                <a:cs typeface="Browallia New" pitchFamily="34" charset="-34"/>
              </a:rPr>
              <a:t>alertness</a:t>
            </a:r>
          </a:p>
          <a:p>
            <a:pPr marL="514350" indent="-514350" fontAlgn="base">
              <a:spcBef>
                <a:spcPct val="0"/>
              </a:spcBef>
              <a:spcAft>
                <a:spcPct val="0"/>
              </a:spcAft>
              <a:buFont typeface="+mj-lt"/>
              <a:buAutoNum type="arabicPeriod"/>
            </a:pPr>
            <a:r>
              <a:rPr lang="en-US" sz="3400" dirty="0" smtClean="0">
                <a:cs typeface="Browallia New" pitchFamily="34" charset="-34"/>
              </a:rPr>
              <a:t>Singing boosts your </a:t>
            </a:r>
            <a:r>
              <a:rPr lang="en-US" sz="3400" dirty="0" smtClean="0">
                <a:cs typeface="Browallia New" pitchFamily="34" charset="-34"/>
              </a:rPr>
              <a:t>confidence</a:t>
            </a:r>
          </a:p>
          <a:p>
            <a:pPr marL="514350" indent="-514350" fontAlgn="base">
              <a:spcBef>
                <a:spcPct val="0"/>
              </a:spcBef>
              <a:spcAft>
                <a:spcPct val="0"/>
              </a:spcAft>
              <a:buFont typeface="+mj-lt"/>
              <a:buAutoNum type="arabicPeriod"/>
            </a:pPr>
            <a:r>
              <a:rPr lang="en-US" sz="3400" dirty="0" smtClean="0">
                <a:cs typeface="Browallia New" pitchFamily="34" charset="-34"/>
              </a:rPr>
              <a:t>Singing </a:t>
            </a:r>
            <a:r>
              <a:rPr lang="en-US" sz="3400" dirty="0" smtClean="0">
                <a:cs typeface="Browallia New" pitchFamily="34" charset="-34"/>
              </a:rPr>
              <a:t>broadens communication </a:t>
            </a:r>
            <a:r>
              <a:rPr lang="en-US" sz="3400" dirty="0" smtClean="0">
                <a:cs typeface="Browallia New" pitchFamily="34" charset="-34"/>
              </a:rPr>
              <a:t>skills</a:t>
            </a:r>
          </a:p>
        </p:txBody>
      </p:sp>
      <p:pic>
        <p:nvPicPr>
          <p:cNvPr id="8" name="Picture 7" descr="congregational-singing2.jpg"/>
          <p:cNvPicPr>
            <a:picLocks noChangeAspect="1"/>
          </p:cNvPicPr>
          <p:nvPr/>
        </p:nvPicPr>
        <p:blipFill>
          <a:blip r:embed="rId2" cstate="print"/>
          <a:stretch>
            <a:fillRect/>
          </a:stretch>
        </p:blipFill>
        <p:spPr>
          <a:xfrm>
            <a:off x="6096000" y="0"/>
            <a:ext cx="3048000" cy="1714500"/>
          </a:xfrm>
          <a:prstGeom prst="rect">
            <a:avLst/>
          </a:prstGeom>
        </p:spPr>
      </p:pic>
    </p:spTree>
  </p:cSld>
  <p:clrMapOvr>
    <a:masterClrMapping/>
  </p:clrMapOvr>
  <p:transition spd="slow">
    <p:wheel spokes="2"/>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Paul And Silas Were Singing…</a:t>
            </a:r>
            <a:endParaRPr lang="en-US" b="1" dirty="0"/>
          </a:p>
        </p:txBody>
      </p:sp>
      <p:sp>
        <p:nvSpPr>
          <p:cNvPr id="3" name="Content Placeholder 2"/>
          <p:cNvSpPr>
            <a:spLocks noGrp="1"/>
          </p:cNvSpPr>
          <p:nvPr>
            <p:ph idx="1"/>
          </p:nvPr>
        </p:nvSpPr>
        <p:spPr>
          <a:xfrm>
            <a:off x="0" y="1295400"/>
            <a:ext cx="6629400" cy="5257800"/>
          </a:xfrm>
        </p:spPr>
        <p:txBody>
          <a:bodyPr>
            <a:noAutofit/>
          </a:bodyPr>
          <a:lstStyle/>
          <a:p>
            <a:pPr>
              <a:buNone/>
            </a:pPr>
            <a:r>
              <a:rPr lang="en-US" sz="2400" i="1" dirty="0" smtClean="0"/>
              <a:t>The crowd joined in attacking them; and the magistrates tore the garments off them and gave orders to beat them with rods. And when they had inflicted many blows upon them, they threw them into prison, charging the jailer to keep them safely. Having received this charge, he put them into the inner prison and fastened their feet in the stocks. </a:t>
            </a:r>
            <a:r>
              <a:rPr lang="en-US" sz="2400" b="1" i="1" u="sng" dirty="0" smtClean="0"/>
              <a:t>But about midnight Paul and Silas were praying and singing hymns to God, and the prisoners were listening to them</a:t>
            </a:r>
            <a:r>
              <a:rPr lang="en-US" sz="2400" i="1" dirty="0" smtClean="0"/>
              <a:t>, and suddenly there was a great earthquake, so that the foundations of the prison were shaken; and immediately all the doors were opened and every one's fetters were unfastened. </a:t>
            </a:r>
            <a:r>
              <a:rPr lang="en-US" sz="2400" dirty="0" smtClean="0"/>
              <a:t>(Acts 16:22-26 RSV)</a:t>
            </a:r>
            <a:endParaRPr lang="en-US" sz="2400" dirty="0"/>
          </a:p>
        </p:txBody>
      </p:sp>
      <p:sp>
        <p:nvSpPr>
          <p:cNvPr id="4" name="TextBox 3"/>
          <p:cNvSpPr txBox="1"/>
          <p:nvPr/>
        </p:nvSpPr>
        <p:spPr>
          <a:xfrm>
            <a:off x="6629400" y="1752600"/>
            <a:ext cx="2438400" cy="489364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buFont typeface="Arial" pitchFamily="34" charset="0"/>
              <a:buChar char="•"/>
            </a:pPr>
            <a:r>
              <a:rPr lang="en-US" sz="2400" dirty="0" smtClean="0"/>
              <a:t> Why Do You Think Paul and Silas Were Singing?</a:t>
            </a:r>
          </a:p>
          <a:p>
            <a:pPr lvl="1">
              <a:buFont typeface="Arial" pitchFamily="34" charset="0"/>
              <a:buChar char="•"/>
            </a:pPr>
            <a:r>
              <a:rPr lang="en-US" sz="2400" dirty="0" smtClean="0"/>
              <a:t> Confused? </a:t>
            </a:r>
          </a:p>
          <a:p>
            <a:pPr lvl="1">
              <a:buFont typeface="Arial" pitchFamily="34" charset="0"/>
              <a:buChar char="•"/>
            </a:pPr>
            <a:r>
              <a:rPr lang="en-US" sz="2400" dirty="0" smtClean="0"/>
              <a:t> Command?</a:t>
            </a:r>
          </a:p>
          <a:p>
            <a:pPr lvl="1">
              <a:buFont typeface="Arial" pitchFamily="34" charset="0"/>
              <a:buChar char="•"/>
            </a:pPr>
            <a:r>
              <a:rPr lang="en-US" sz="2400" dirty="0" smtClean="0"/>
              <a:t> Show?</a:t>
            </a:r>
          </a:p>
          <a:p>
            <a:pPr lvl="1">
              <a:buFont typeface="Arial" pitchFamily="34" charset="0"/>
              <a:buChar char="•"/>
            </a:pPr>
            <a:r>
              <a:rPr lang="en-US" sz="2400" dirty="0" smtClean="0"/>
              <a:t> Happy? </a:t>
            </a:r>
          </a:p>
          <a:p>
            <a:pPr lvl="1">
              <a:buFont typeface="Arial" pitchFamily="34" charset="0"/>
              <a:buChar char="•"/>
            </a:pPr>
            <a:r>
              <a:rPr lang="en-US" sz="2400" dirty="0" smtClean="0"/>
              <a:t> Love?</a:t>
            </a:r>
          </a:p>
          <a:p>
            <a:pPr lvl="1">
              <a:buFont typeface="Arial" pitchFamily="34" charset="0"/>
              <a:buChar char="•"/>
            </a:pPr>
            <a:r>
              <a:rPr lang="en-US" sz="2400" dirty="0" smtClean="0"/>
              <a:t> Joy?</a:t>
            </a:r>
          </a:p>
          <a:p>
            <a:pPr lvl="1">
              <a:buFont typeface="Arial" pitchFamily="34" charset="0"/>
              <a:buChar char="•"/>
            </a:pPr>
            <a:r>
              <a:rPr lang="en-US" sz="2400" dirty="0" smtClean="0"/>
              <a:t> Why?</a:t>
            </a:r>
          </a:p>
          <a:p>
            <a:pPr lvl="1">
              <a:buFont typeface="Arial" pitchFamily="34" charset="0"/>
              <a:buChar char="•"/>
            </a:pPr>
            <a:endParaRPr lang="en-US" sz="2400" dirty="0" smtClean="0"/>
          </a:p>
          <a:p>
            <a:pPr>
              <a:buFont typeface="Arial" pitchFamily="34" charset="0"/>
              <a:buChar char="•"/>
            </a:pPr>
            <a:endParaRPr lang="en-US" sz="2400" dirty="0"/>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checkerboard(across)">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heckerboard(across)">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checkerboard(across)">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checkerboard(across)">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checkerboard(across)">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checkerboard(across)">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checkerboard(across)">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checkerboard(across)">
                                      <p:cBhvr>
                                        <p:cTn id="42" dur="500"/>
                                        <p:tgtEl>
                                          <p:spTgt spid="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Effect transition="in" filter="checkerboard(across)">
                                      <p:cBhvr>
                                        <p:cTn id="47"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normAutofit/>
          </a:bodyPr>
          <a:lstStyle/>
          <a:p>
            <a:r>
              <a:rPr lang="en-US" sz="7200" b="1" dirty="0" smtClean="0"/>
              <a:t>Why Do You Sing?</a:t>
            </a:r>
            <a:endParaRPr lang="en-US" sz="7200" b="1" dirty="0"/>
          </a:p>
        </p:txBody>
      </p:sp>
      <p:pic>
        <p:nvPicPr>
          <p:cNvPr id="4" name="Picture 3" descr="congregationalsinging.jpg"/>
          <p:cNvPicPr>
            <a:picLocks noChangeAspect="1"/>
          </p:cNvPicPr>
          <p:nvPr/>
        </p:nvPicPr>
        <p:blipFill>
          <a:blip r:embed="rId2"/>
          <a:stretch>
            <a:fillRect/>
          </a:stretch>
        </p:blipFill>
        <p:spPr>
          <a:xfrm>
            <a:off x="2532669" y="3724275"/>
            <a:ext cx="4020531" cy="2676525"/>
          </a:xfrm>
          <a:prstGeom prst="rect">
            <a:avLst/>
          </a:prstGeom>
        </p:spPr>
      </p:pic>
    </p:spTree>
  </p:cSld>
  <p:clrMapOvr>
    <a:masterClrMapping/>
  </p:clrMapOvr>
  <p:transition spd="slow">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US" b="1" dirty="0" smtClean="0"/>
              <a:t>I Sing Because:</a:t>
            </a:r>
            <a:endParaRPr lang="en-US" b="1" dirty="0"/>
          </a:p>
        </p:txBody>
      </p:sp>
      <p:sp>
        <p:nvSpPr>
          <p:cNvPr id="3" name="Content Placeholder 2"/>
          <p:cNvSpPr>
            <a:spLocks noGrp="1"/>
          </p:cNvSpPr>
          <p:nvPr>
            <p:ph sz="half" idx="1"/>
          </p:nvPr>
        </p:nvSpPr>
        <p:spPr>
          <a:xfrm>
            <a:off x="152400" y="1143000"/>
            <a:ext cx="3429000" cy="4876800"/>
          </a:xfrm>
        </p:spPr>
        <p:txBody>
          <a:bodyPr>
            <a:noAutofit/>
          </a:bodyPr>
          <a:lstStyle/>
          <a:p>
            <a:r>
              <a:rPr lang="en-US" sz="4000" dirty="0" smtClean="0"/>
              <a:t>There is an empty </a:t>
            </a:r>
            <a:r>
              <a:rPr lang="en-US" sz="4000" dirty="0" smtClean="0"/>
              <a:t>grave!</a:t>
            </a:r>
            <a:endParaRPr lang="en-US" sz="4000" dirty="0" smtClean="0"/>
          </a:p>
          <a:p>
            <a:r>
              <a:rPr lang="en-US" sz="4000" dirty="0" smtClean="0"/>
              <a:t>There is a power to </a:t>
            </a:r>
            <a:r>
              <a:rPr lang="en-US" sz="4000" dirty="0" smtClean="0"/>
              <a:t>save!</a:t>
            </a:r>
            <a:endParaRPr lang="en-US" sz="4000" dirty="0" smtClean="0"/>
          </a:p>
          <a:p>
            <a:r>
              <a:rPr lang="en-US" sz="4000" dirty="0" smtClean="0"/>
              <a:t>His grace is </a:t>
            </a:r>
            <a:r>
              <a:rPr lang="en-US" sz="4000" dirty="0" smtClean="0"/>
              <a:t>real!</a:t>
            </a:r>
            <a:endParaRPr lang="en-US" sz="4000" dirty="0" smtClean="0"/>
          </a:p>
        </p:txBody>
      </p:sp>
      <p:sp>
        <p:nvSpPr>
          <p:cNvPr id="4" name="Content Placeholder 3"/>
          <p:cNvSpPr>
            <a:spLocks noGrp="1"/>
          </p:cNvSpPr>
          <p:nvPr>
            <p:ph sz="half" idx="2"/>
          </p:nvPr>
        </p:nvSpPr>
        <p:spPr>
          <a:xfrm>
            <a:off x="3657600" y="1219200"/>
            <a:ext cx="5486400" cy="5257800"/>
          </a:xfrm>
        </p:spPr>
        <p:txBody>
          <a:bodyPr>
            <a:normAutofit fontScale="92500" lnSpcReduction="10000"/>
          </a:bodyPr>
          <a:lstStyle/>
          <a:p>
            <a:r>
              <a:rPr lang="en-US" i="1" dirty="0" smtClean="0"/>
              <a:t>But in fact Christ has been raised from the dead, the first fruits of those who have fallen asleep</a:t>
            </a:r>
            <a:r>
              <a:rPr lang="en-US" dirty="0" smtClean="0"/>
              <a:t>. (1 Corinthians 15:20 RSV</a:t>
            </a:r>
            <a:r>
              <a:rPr lang="en-US" dirty="0" smtClean="0"/>
              <a:t>)</a:t>
            </a:r>
          </a:p>
          <a:p>
            <a:r>
              <a:rPr lang="en-US" i="1" dirty="0" smtClean="0"/>
              <a:t>For </a:t>
            </a:r>
            <a:r>
              <a:rPr lang="en-US" i="1" dirty="0" smtClean="0"/>
              <a:t>I am not ashamed of the gospel: it is the power of God for salvation to every one who has faith, to the Jew first and also to the Greek.</a:t>
            </a:r>
            <a:r>
              <a:rPr lang="en-US" dirty="0" smtClean="0"/>
              <a:t> (Romans 1:16 RSV</a:t>
            </a:r>
            <a:r>
              <a:rPr lang="en-US" dirty="0" smtClean="0"/>
              <a:t>)</a:t>
            </a:r>
          </a:p>
          <a:p>
            <a:r>
              <a:rPr lang="en-US" i="1" dirty="0" smtClean="0"/>
              <a:t>For </a:t>
            </a:r>
            <a:r>
              <a:rPr lang="en-US" i="1" dirty="0" smtClean="0"/>
              <a:t>by grace you have been saved through faith; and this is not your own doing, it is the gift of God-</a:t>
            </a:r>
            <a:r>
              <a:rPr lang="en-US" dirty="0" smtClean="0"/>
              <a:t>- (Ephesians 2:8 RSV)</a:t>
            </a:r>
            <a:endParaRPr lang="en-US" dirty="0"/>
          </a:p>
        </p:txBody>
      </p:sp>
      <p:pic>
        <p:nvPicPr>
          <p:cNvPr id="6" name="Picture 5" descr="singing-1.jpg"/>
          <p:cNvPicPr>
            <a:picLocks noChangeAspect="1"/>
          </p:cNvPicPr>
          <p:nvPr/>
        </p:nvPicPr>
        <p:blipFill>
          <a:blip r:embed="rId2" cstate="print"/>
          <a:stretch>
            <a:fillRect/>
          </a:stretch>
        </p:blipFill>
        <p:spPr>
          <a:xfrm>
            <a:off x="7239000" y="0"/>
            <a:ext cx="1905000" cy="1119694"/>
          </a:xfrm>
          <a:prstGeom prst="rect">
            <a:avLst/>
          </a:prstGeom>
        </p:spPr>
      </p:pic>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eoSlab703 XBd BT"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eoSlab703 XBd BT"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9577</TotalTime>
  <Words>705</Words>
  <Application>Microsoft Office PowerPoint</Application>
  <PresentationFormat>On-screen Show (4:3)</PresentationFormat>
  <Paragraphs>54</Paragraphs>
  <Slides>12</Slides>
  <Notes>1</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Office Theme</vt:lpstr>
      <vt:lpstr>1_Office Theme</vt:lpstr>
      <vt:lpstr>Default Design</vt:lpstr>
      <vt:lpstr>Slide 1</vt:lpstr>
      <vt:lpstr>Let God’s Word Dwell Richly In You…</vt:lpstr>
      <vt:lpstr>Why Do You Sing?</vt:lpstr>
      <vt:lpstr>The Inspired Testimony of the Scriptures:</vt:lpstr>
      <vt:lpstr>Why Do We Only Sing?</vt:lpstr>
      <vt:lpstr>Physical Benefits of Singing</vt:lpstr>
      <vt:lpstr>Paul And Silas Were Singing…</vt:lpstr>
      <vt:lpstr>Why Do You Sing?</vt:lpstr>
      <vt:lpstr>I Sing Because:</vt:lpstr>
      <vt:lpstr>I Sing Because:</vt:lpstr>
      <vt:lpstr>I Sing Because</vt:lpstr>
      <vt:lpstr>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20</cp:revision>
  <dcterms:created xsi:type="dcterms:W3CDTF">2018-06-16T23:14:31Z</dcterms:created>
  <dcterms:modified xsi:type="dcterms:W3CDTF">2018-07-01T12:17:55Z</dcterms:modified>
</cp:coreProperties>
</file>