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67" r:id="rId4"/>
    <p:sldId id="26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6699"/>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8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04447B-DF86-4607-82E1-9F24A343060A}"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401225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04447B-DF86-4607-82E1-9F24A343060A}"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192979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04447B-DF86-4607-82E1-9F24A343060A}"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167384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04447B-DF86-4607-82E1-9F24A343060A}"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303495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04447B-DF86-4607-82E1-9F24A343060A}"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202632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4447B-DF86-4607-82E1-9F24A343060A}"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65817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04447B-DF86-4607-82E1-9F24A343060A}" type="datetimeFigureOut">
              <a:rPr lang="en-US" smtClean="0"/>
              <a:t>8/11/2018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300204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04447B-DF86-4607-82E1-9F24A343060A}" type="datetimeFigureOut">
              <a:rPr lang="en-US" smtClean="0"/>
              <a:t>8/11/2018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51535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4447B-DF86-4607-82E1-9F24A343060A}" type="datetimeFigureOut">
              <a:rPr lang="en-US" smtClean="0"/>
              <a:t>8/11/2018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4192989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04447B-DF86-4607-82E1-9F24A343060A}"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265973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04447B-DF86-4607-82E1-9F24A343060A}"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63996-4B48-453A-8F39-45C6634BB915}" type="slidenum">
              <a:rPr lang="en-US" smtClean="0"/>
              <a:t>‹#›</a:t>
            </a:fld>
            <a:endParaRPr lang="en-US"/>
          </a:p>
        </p:txBody>
      </p:sp>
    </p:spTree>
    <p:extLst>
      <p:ext uri="{BB962C8B-B14F-4D97-AF65-F5344CB8AC3E}">
        <p14:creationId xmlns:p14="http://schemas.microsoft.com/office/powerpoint/2010/main" val="240393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4447B-DF86-4607-82E1-9F24A343060A}" type="datetimeFigureOut">
              <a:rPr lang="en-US" smtClean="0"/>
              <a:t>8/11/2018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63996-4B48-453A-8F39-45C6634BB915}" type="slidenum">
              <a:rPr lang="en-US" smtClean="0"/>
              <a:t>‹#›</a:t>
            </a:fld>
            <a:endParaRPr lang="en-US"/>
          </a:p>
        </p:txBody>
      </p:sp>
    </p:spTree>
    <p:extLst>
      <p:ext uri="{BB962C8B-B14F-4D97-AF65-F5344CB8AC3E}">
        <p14:creationId xmlns:p14="http://schemas.microsoft.com/office/powerpoint/2010/main" val="1212824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31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E69E42EE-1547-44E0-97BE-D9E3E2585F57}"/>
              </a:ext>
            </a:extLst>
          </p:cNvPr>
          <p:cNvSpPr txBox="1"/>
          <p:nvPr/>
        </p:nvSpPr>
        <p:spPr>
          <a:xfrm>
            <a:off x="0" y="6581000"/>
            <a:ext cx="6968836" cy="276999"/>
          </a:xfrm>
          <a:prstGeom prst="rect">
            <a:avLst/>
          </a:prstGeom>
          <a:noFill/>
        </p:spPr>
        <p:txBody>
          <a:bodyPr wrap="square" rtlCol="0">
            <a:spAutoFit/>
          </a:bodyPr>
          <a:lstStyle/>
          <a:p>
            <a:r>
              <a:rPr lang="en-US" sz="1200" dirty="0"/>
              <a:t>*Pictures from the Visualized Old Testament and from Google Images.</a:t>
            </a:r>
          </a:p>
        </p:txBody>
      </p:sp>
      <p:sp>
        <p:nvSpPr>
          <p:cNvPr id="10" name="Title 3">
            <a:extLst>
              <a:ext uri="{FF2B5EF4-FFF2-40B4-BE49-F238E27FC236}">
                <a16:creationId xmlns:a16="http://schemas.microsoft.com/office/drawing/2014/main" id="{4B2CC66D-B883-49EF-88DA-15A5B3E50431}"/>
              </a:ext>
            </a:extLst>
          </p:cNvPr>
          <p:cNvSpPr>
            <a:spLocks noGrp="1"/>
          </p:cNvSpPr>
          <p:nvPr>
            <p:ph type="title"/>
          </p:nvPr>
        </p:nvSpPr>
        <p:spPr>
          <a:xfrm>
            <a:off x="1260764" y="0"/>
            <a:ext cx="7883237" cy="1011382"/>
          </a:xfrm>
          <a:noFill/>
        </p:spPr>
        <p:txBody>
          <a:bodyPr>
            <a:normAutofit/>
          </a:bodyPr>
          <a:lstStyle/>
          <a:p>
            <a:pPr algn="ctr"/>
            <a:r>
              <a:rPr lang="en-US" sz="4800" b="1" dirty="0">
                <a:solidFill>
                  <a:srgbClr val="000066"/>
                </a:solidFill>
              </a:rPr>
              <a:t>Partakers of the Divine Nature</a:t>
            </a:r>
          </a:p>
        </p:txBody>
      </p:sp>
      <p:pic>
        <p:nvPicPr>
          <p:cNvPr id="12" name="Picture 11">
            <a:extLst>
              <a:ext uri="{FF2B5EF4-FFF2-40B4-BE49-F238E27FC236}">
                <a16:creationId xmlns:a16="http://schemas.microsoft.com/office/drawing/2014/main" id="{A1FE6C53-2BC3-46A7-8020-351857830D47}"/>
              </a:ext>
            </a:extLst>
          </p:cNvPr>
          <p:cNvPicPr>
            <a:picLocks noChangeAspect="1"/>
          </p:cNvPicPr>
          <p:nvPr/>
        </p:nvPicPr>
        <p:blipFill>
          <a:blip r:embed="rId2"/>
          <a:stretch>
            <a:fillRect/>
          </a:stretch>
        </p:blipFill>
        <p:spPr>
          <a:xfrm>
            <a:off x="24660" y="1"/>
            <a:ext cx="1408017" cy="938678"/>
          </a:xfrm>
          <a:prstGeom prst="rect">
            <a:avLst/>
          </a:prstGeom>
        </p:spPr>
      </p:pic>
      <p:cxnSp>
        <p:nvCxnSpPr>
          <p:cNvPr id="13" name="Straight Connector 12">
            <a:extLst>
              <a:ext uri="{FF2B5EF4-FFF2-40B4-BE49-F238E27FC236}">
                <a16:creationId xmlns:a16="http://schemas.microsoft.com/office/drawing/2014/main" id="{2E83D196-4609-4110-9041-0C1A4C768E5D}"/>
              </a:ext>
            </a:extLst>
          </p:cNvPr>
          <p:cNvCxnSpPr/>
          <p:nvPr/>
        </p:nvCxnSpPr>
        <p:spPr>
          <a:xfrm>
            <a:off x="-2" y="938678"/>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6AEAA2B5-C1F1-4E44-BB59-D31B968C9BF6}"/>
              </a:ext>
            </a:extLst>
          </p:cNvPr>
          <p:cNvSpPr/>
          <p:nvPr/>
        </p:nvSpPr>
        <p:spPr>
          <a:xfrm>
            <a:off x="207817" y="1136103"/>
            <a:ext cx="8714509" cy="3862660"/>
          </a:xfrm>
          <a:prstGeom prst="rect">
            <a:avLst/>
          </a:prstGeom>
        </p:spPr>
        <p:txBody>
          <a:bodyPr wrap="square">
            <a:sp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“His divine power has granted to us all things that pertain to life and godliness, through the knowledge of him who called us to his own glory and excellence, by which he has granted to us his precious and very great promises, so that through them you may become partakers of the divine nature, having escaped from the corruption that is in the world because of sinful desire.”  </a:t>
            </a:r>
          </a:p>
          <a:p>
            <a:pPr algn="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2 Peter 1:3-4, ESV</a:t>
            </a:r>
          </a:p>
        </p:txBody>
      </p:sp>
    </p:spTree>
    <p:extLst>
      <p:ext uri="{BB962C8B-B14F-4D97-AF65-F5344CB8AC3E}">
        <p14:creationId xmlns:p14="http://schemas.microsoft.com/office/powerpoint/2010/main" val="300489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04A7D3-2F07-44B4-9334-67DC4C1FD0A9}"/>
              </a:ext>
            </a:extLst>
          </p:cNvPr>
          <p:cNvSpPr>
            <a:spLocks noGrp="1"/>
          </p:cNvSpPr>
          <p:nvPr>
            <p:ph type="title"/>
          </p:nvPr>
        </p:nvSpPr>
        <p:spPr>
          <a:xfrm>
            <a:off x="1260764" y="0"/>
            <a:ext cx="7883237" cy="1011382"/>
          </a:xfrm>
          <a:noFill/>
        </p:spPr>
        <p:txBody>
          <a:bodyPr>
            <a:normAutofit/>
          </a:bodyPr>
          <a:lstStyle/>
          <a:p>
            <a:pPr algn="ctr"/>
            <a:r>
              <a:rPr lang="en-US" sz="4800" b="1" dirty="0">
                <a:solidFill>
                  <a:srgbClr val="000066"/>
                </a:solidFill>
              </a:rPr>
              <a:t>Partakers of the Divine Nature</a:t>
            </a:r>
          </a:p>
        </p:txBody>
      </p:sp>
      <p:sp>
        <p:nvSpPr>
          <p:cNvPr id="5" name="TextBox 4">
            <a:extLst>
              <a:ext uri="{FF2B5EF4-FFF2-40B4-BE49-F238E27FC236}">
                <a16:creationId xmlns:a16="http://schemas.microsoft.com/office/drawing/2014/main" id="{691A0B87-C0B0-4AD9-AD5B-9172190168D6}"/>
              </a:ext>
            </a:extLst>
          </p:cNvPr>
          <p:cNvSpPr txBox="1"/>
          <p:nvPr/>
        </p:nvSpPr>
        <p:spPr>
          <a:xfrm>
            <a:off x="0" y="6581000"/>
            <a:ext cx="6968836" cy="276999"/>
          </a:xfrm>
          <a:prstGeom prst="rect">
            <a:avLst/>
          </a:prstGeom>
          <a:noFill/>
        </p:spPr>
        <p:txBody>
          <a:bodyPr wrap="square" rtlCol="0">
            <a:spAutoFit/>
          </a:bodyPr>
          <a:lstStyle/>
          <a:p>
            <a:r>
              <a:rPr lang="en-US" sz="1200" dirty="0"/>
              <a:t>*Pictures from the Visualized Old Testament and from Google Images.</a:t>
            </a:r>
          </a:p>
        </p:txBody>
      </p:sp>
      <p:pic>
        <p:nvPicPr>
          <p:cNvPr id="6" name="Picture 5" descr="A picture containing grass, sky, outdoor, field&#10;&#10;Description generated with very high confidence">
            <a:extLst>
              <a:ext uri="{FF2B5EF4-FFF2-40B4-BE49-F238E27FC236}">
                <a16:creationId xmlns:a16="http://schemas.microsoft.com/office/drawing/2014/main" id="{4D4ABAC6-26AC-4999-B4F5-2E3013A667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437" y="1256435"/>
            <a:ext cx="6675745" cy="5006809"/>
          </a:xfrm>
          <a:prstGeom prst="rect">
            <a:avLst/>
          </a:prstGeom>
        </p:spPr>
      </p:pic>
      <p:pic>
        <p:nvPicPr>
          <p:cNvPr id="8" name="Picture 7">
            <a:extLst>
              <a:ext uri="{FF2B5EF4-FFF2-40B4-BE49-F238E27FC236}">
                <a16:creationId xmlns:a16="http://schemas.microsoft.com/office/drawing/2014/main" id="{D70AD777-FB7F-4C13-A663-AE443F403899}"/>
              </a:ext>
            </a:extLst>
          </p:cNvPr>
          <p:cNvPicPr>
            <a:picLocks noChangeAspect="1"/>
          </p:cNvPicPr>
          <p:nvPr/>
        </p:nvPicPr>
        <p:blipFill>
          <a:blip r:embed="rId3"/>
          <a:stretch>
            <a:fillRect/>
          </a:stretch>
        </p:blipFill>
        <p:spPr>
          <a:xfrm>
            <a:off x="24660" y="1"/>
            <a:ext cx="1408017" cy="938678"/>
          </a:xfrm>
          <a:prstGeom prst="rect">
            <a:avLst/>
          </a:prstGeom>
        </p:spPr>
      </p:pic>
      <p:cxnSp>
        <p:nvCxnSpPr>
          <p:cNvPr id="10" name="Straight Connector 9">
            <a:extLst>
              <a:ext uri="{FF2B5EF4-FFF2-40B4-BE49-F238E27FC236}">
                <a16:creationId xmlns:a16="http://schemas.microsoft.com/office/drawing/2014/main" id="{71091B77-76C6-4860-9E2D-5DCEAF737235}"/>
              </a:ext>
            </a:extLst>
          </p:cNvPr>
          <p:cNvCxnSpPr/>
          <p:nvPr/>
        </p:nvCxnSpPr>
        <p:spPr>
          <a:xfrm>
            <a:off x="-2" y="938678"/>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95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9F7AA13-3FE2-4EFA-974B-2DBC116D0E5A}"/>
              </a:ext>
            </a:extLst>
          </p:cNvPr>
          <p:cNvSpPr>
            <a:spLocks noGrp="1"/>
          </p:cNvSpPr>
          <p:nvPr>
            <p:ph sz="half" idx="1"/>
          </p:nvPr>
        </p:nvSpPr>
        <p:spPr>
          <a:xfrm>
            <a:off x="24660" y="1011383"/>
            <a:ext cx="6904584" cy="5846617"/>
          </a:xfrm>
        </p:spPr>
        <p:txBody>
          <a:bodyPr>
            <a:noAutofit/>
          </a:bodyPr>
          <a:lstStyle/>
          <a:p>
            <a:pPr marL="457200" indent="-457200">
              <a:lnSpc>
                <a:spcPct val="100000"/>
              </a:lnSpc>
              <a:spcBef>
                <a:spcPts val="0"/>
              </a:spcBef>
              <a:buFont typeface="+mj-lt"/>
              <a:buAutoNum type="alphaUcPeriod"/>
            </a:pPr>
            <a:r>
              <a:rPr lang="en-US" b="1" dirty="0"/>
              <a:t>God has granted…</a:t>
            </a:r>
          </a:p>
          <a:p>
            <a:pPr marL="914400" lvl="1" indent="-457200">
              <a:lnSpc>
                <a:spcPct val="100000"/>
              </a:lnSpc>
              <a:spcBef>
                <a:spcPts val="0"/>
              </a:spcBef>
              <a:buFont typeface="+mj-lt"/>
              <a:buAutoNum type="arabicPeriod"/>
            </a:pPr>
            <a:r>
              <a:rPr lang="en-US" b="1" dirty="0"/>
              <a:t>…all things pertaining to life.</a:t>
            </a:r>
          </a:p>
          <a:p>
            <a:pPr marL="914400" lvl="1" indent="-457200">
              <a:lnSpc>
                <a:spcPct val="100000"/>
              </a:lnSpc>
              <a:spcBef>
                <a:spcPts val="0"/>
              </a:spcBef>
              <a:buFont typeface="+mj-lt"/>
              <a:buAutoNum type="arabicPeriod"/>
            </a:pPr>
            <a:r>
              <a:rPr lang="en-US" b="1" dirty="0"/>
              <a:t>…all things pertaining to godliness.</a:t>
            </a:r>
          </a:p>
          <a:p>
            <a:pPr marL="914400" lvl="1" indent="-457200">
              <a:lnSpc>
                <a:spcPct val="100000"/>
              </a:lnSpc>
              <a:spcBef>
                <a:spcPts val="0"/>
              </a:spcBef>
              <a:buFont typeface="+mj-lt"/>
              <a:buAutoNum type="arabicPeriod"/>
            </a:pPr>
            <a:r>
              <a:rPr lang="en-US" b="1" dirty="0"/>
              <a:t>…precious and very great promises.</a:t>
            </a:r>
          </a:p>
          <a:p>
            <a:pPr marL="457200" indent="-457200">
              <a:lnSpc>
                <a:spcPct val="100000"/>
              </a:lnSpc>
              <a:spcBef>
                <a:spcPts val="0"/>
              </a:spcBef>
              <a:buFont typeface="+mj-lt"/>
              <a:buAutoNum type="alphaUcPeriod"/>
            </a:pPr>
            <a:r>
              <a:rPr lang="en-US" b="1" dirty="0"/>
              <a:t>Knowing God’s Gifts</a:t>
            </a:r>
          </a:p>
          <a:p>
            <a:pPr marL="914400" lvl="1" indent="-457200">
              <a:lnSpc>
                <a:spcPct val="100000"/>
              </a:lnSpc>
              <a:spcBef>
                <a:spcPts val="0"/>
              </a:spcBef>
              <a:buFont typeface="+mj-lt"/>
              <a:buAutoNum type="arabicPeriod"/>
            </a:pPr>
            <a:r>
              <a:rPr lang="en-US" b="1" dirty="0"/>
              <a:t>Learning Through the Precepts of Christ</a:t>
            </a:r>
          </a:p>
          <a:p>
            <a:pPr marL="914400" lvl="1" indent="-457200">
              <a:lnSpc>
                <a:spcPct val="100000"/>
              </a:lnSpc>
              <a:spcBef>
                <a:spcPts val="0"/>
              </a:spcBef>
              <a:buFont typeface="+mj-lt"/>
              <a:buAutoNum type="arabicPeriod"/>
            </a:pPr>
            <a:r>
              <a:rPr lang="en-US" b="1" dirty="0"/>
              <a:t>Learning Through the Person of Christ</a:t>
            </a:r>
          </a:p>
          <a:p>
            <a:pPr marL="457200" indent="-457200">
              <a:lnSpc>
                <a:spcPct val="100000"/>
              </a:lnSpc>
              <a:spcBef>
                <a:spcPts val="0"/>
              </a:spcBef>
              <a:buFont typeface="+mj-lt"/>
              <a:buAutoNum type="alphaUcPeriod"/>
            </a:pPr>
            <a:r>
              <a:rPr lang="en-US" b="1" dirty="0"/>
              <a:t>The Purpose of God’s Gifts</a:t>
            </a:r>
          </a:p>
          <a:p>
            <a:pPr marL="914400" lvl="1" indent="-457200">
              <a:lnSpc>
                <a:spcPct val="100000"/>
              </a:lnSpc>
              <a:spcBef>
                <a:spcPts val="0"/>
              </a:spcBef>
              <a:buFont typeface="+mj-lt"/>
              <a:buAutoNum type="arabicPeriod"/>
            </a:pPr>
            <a:r>
              <a:rPr lang="en-US" b="1" dirty="0"/>
              <a:t>God provided these gifts so that we can become partakers of His nature.</a:t>
            </a:r>
          </a:p>
          <a:p>
            <a:pPr marL="914400" lvl="1" indent="-457200">
              <a:lnSpc>
                <a:spcPct val="100000"/>
              </a:lnSpc>
              <a:spcBef>
                <a:spcPts val="0"/>
              </a:spcBef>
              <a:buFont typeface="+mj-lt"/>
              <a:buAutoNum type="arabicPeriod"/>
            </a:pPr>
            <a:r>
              <a:rPr lang="en-US" b="1" dirty="0"/>
              <a:t>Partaker – “share, fellowship, communion”</a:t>
            </a:r>
          </a:p>
          <a:p>
            <a:pPr marL="914400" lvl="1" indent="-457200">
              <a:lnSpc>
                <a:spcPct val="100000"/>
              </a:lnSpc>
              <a:spcBef>
                <a:spcPts val="0"/>
              </a:spcBef>
              <a:buFont typeface="+mj-lt"/>
              <a:buAutoNum type="arabicPeriod"/>
            </a:pPr>
            <a:r>
              <a:rPr lang="en-US" b="1" dirty="0"/>
              <a:t>We cannot be a partaker until we first escape!</a:t>
            </a:r>
          </a:p>
          <a:p>
            <a:pPr marL="914400" lvl="1" indent="-457200">
              <a:lnSpc>
                <a:spcPct val="100000"/>
              </a:lnSpc>
              <a:spcBef>
                <a:spcPts val="0"/>
              </a:spcBef>
              <a:buFont typeface="+mj-lt"/>
              <a:buAutoNum type="arabicPeriod"/>
            </a:pPr>
            <a:r>
              <a:rPr lang="en-US" b="1" dirty="0"/>
              <a:t>When we are partakers, it means we also have fellowship with the life of Christ.</a:t>
            </a:r>
          </a:p>
        </p:txBody>
      </p:sp>
      <p:sp>
        <p:nvSpPr>
          <p:cNvPr id="6" name="Content Placeholder 5">
            <a:extLst>
              <a:ext uri="{FF2B5EF4-FFF2-40B4-BE49-F238E27FC236}">
                <a16:creationId xmlns:a16="http://schemas.microsoft.com/office/drawing/2014/main" id="{51174C91-14D8-4BE6-AA37-3223401B20C0}"/>
              </a:ext>
            </a:extLst>
          </p:cNvPr>
          <p:cNvSpPr>
            <a:spLocks noGrp="1"/>
          </p:cNvSpPr>
          <p:nvPr>
            <p:ph sz="half" idx="2"/>
          </p:nvPr>
        </p:nvSpPr>
        <p:spPr>
          <a:xfrm>
            <a:off x="6929251" y="1011382"/>
            <a:ext cx="2214744" cy="5846618"/>
          </a:xfrm>
        </p:spPr>
        <p:txBody>
          <a:bodyPr>
            <a:normAutofit fontScale="92500" lnSpcReduction="20000"/>
          </a:bodyPr>
          <a:lstStyle/>
          <a:p>
            <a:pPr marL="0" indent="0">
              <a:lnSpc>
                <a:spcPct val="110000"/>
              </a:lnSpc>
              <a:spcBef>
                <a:spcPts val="0"/>
              </a:spcBef>
              <a:buNone/>
            </a:pPr>
            <a:r>
              <a:rPr lang="en-US" sz="2000" dirty="0">
                <a:solidFill>
                  <a:srgbClr val="000066"/>
                </a:solidFill>
              </a:rPr>
              <a:t>Genesis 1:26</a:t>
            </a:r>
          </a:p>
          <a:p>
            <a:pPr marL="0" indent="0">
              <a:lnSpc>
                <a:spcPct val="110000"/>
              </a:lnSpc>
              <a:spcBef>
                <a:spcPts val="0"/>
              </a:spcBef>
              <a:buNone/>
            </a:pPr>
            <a:r>
              <a:rPr lang="en-US" sz="2000" dirty="0">
                <a:solidFill>
                  <a:srgbClr val="000066"/>
                </a:solidFill>
              </a:rPr>
              <a:t>Colossians 1:16-17</a:t>
            </a:r>
          </a:p>
          <a:p>
            <a:pPr marL="0" indent="0">
              <a:lnSpc>
                <a:spcPct val="110000"/>
              </a:lnSpc>
              <a:spcBef>
                <a:spcPts val="0"/>
              </a:spcBef>
              <a:buNone/>
            </a:pPr>
            <a:r>
              <a:rPr lang="en-US" sz="2000" dirty="0">
                <a:solidFill>
                  <a:srgbClr val="000066"/>
                </a:solidFill>
              </a:rPr>
              <a:t>Matthew 25:46</a:t>
            </a:r>
          </a:p>
          <a:p>
            <a:pPr marL="0" indent="0">
              <a:lnSpc>
                <a:spcPct val="110000"/>
              </a:lnSpc>
              <a:spcBef>
                <a:spcPts val="0"/>
              </a:spcBef>
              <a:buNone/>
            </a:pPr>
            <a:r>
              <a:rPr lang="en-US" sz="2000" dirty="0">
                <a:solidFill>
                  <a:srgbClr val="000066"/>
                </a:solidFill>
              </a:rPr>
              <a:t>2 Corinthians 4:16</a:t>
            </a:r>
          </a:p>
          <a:p>
            <a:pPr marL="0" indent="0">
              <a:lnSpc>
                <a:spcPct val="110000"/>
              </a:lnSpc>
              <a:spcBef>
                <a:spcPts val="0"/>
              </a:spcBef>
              <a:buNone/>
            </a:pPr>
            <a:r>
              <a:rPr lang="en-US" sz="2000" dirty="0">
                <a:solidFill>
                  <a:srgbClr val="000066"/>
                </a:solidFill>
              </a:rPr>
              <a:t>Ephesians 4:20-24</a:t>
            </a:r>
          </a:p>
          <a:p>
            <a:pPr marL="0" indent="0">
              <a:lnSpc>
                <a:spcPct val="110000"/>
              </a:lnSpc>
              <a:spcBef>
                <a:spcPts val="0"/>
              </a:spcBef>
              <a:buNone/>
            </a:pPr>
            <a:r>
              <a:rPr lang="en-US" sz="2000" dirty="0">
                <a:solidFill>
                  <a:srgbClr val="000066"/>
                </a:solidFill>
              </a:rPr>
              <a:t>1 John 1:7</a:t>
            </a:r>
          </a:p>
          <a:p>
            <a:pPr marL="0" indent="0">
              <a:lnSpc>
                <a:spcPct val="110000"/>
              </a:lnSpc>
              <a:spcBef>
                <a:spcPts val="0"/>
              </a:spcBef>
              <a:buNone/>
            </a:pPr>
            <a:r>
              <a:rPr lang="en-US" sz="2000" dirty="0">
                <a:solidFill>
                  <a:srgbClr val="000066"/>
                </a:solidFill>
              </a:rPr>
              <a:t>Philippians 4:8</a:t>
            </a:r>
          </a:p>
          <a:p>
            <a:pPr marL="0" indent="0">
              <a:lnSpc>
                <a:spcPct val="110000"/>
              </a:lnSpc>
              <a:spcBef>
                <a:spcPts val="0"/>
              </a:spcBef>
              <a:buNone/>
            </a:pPr>
            <a:r>
              <a:rPr lang="en-US" sz="2000" dirty="0">
                <a:solidFill>
                  <a:srgbClr val="000066"/>
                </a:solidFill>
              </a:rPr>
              <a:t>Hebrews 13:5</a:t>
            </a:r>
          </a:p>
          <a:p>
            <a:pPr marL="0" indent="0">
              <a:lnSpc>
                <a:spcPct val="110000"/>
              </a:lnSpc>
              <a:spcBef>
                <a:spcPts val="0"/>
              </a:spcBef>
              <a:buNone/>
            </a:pPr>
            <a:r>
              <a:rPr lang="en-US" sz="2000" dirty="0">
                <a:solidFill>
                  <a:srgbClr val="000066"/>
                </a:solidFill>
              </a:rPr>
              <a:t>Ephesians 3:14-20</a:t>
            </a:r>
          </a:p>
          <a:p>
            <a:pPr marL="0" indent="0">
              <a:lnSpc>
                <a:spcPct val="110000"/>
              </a:lnSpc>
              <a:spcBef>
                <a:spcPts val="0"/>
              </a:spcBef>
              <a:buNone/>
            </a:pPr>
            <a:r>
              <a:rPr lang="en-US" sz="2000" dirty="0">
                <a:solidFill>
                  <a:srgbClr val="000066"/>
                </a:solidFill>
              </a:rPr>
              <a:t>Hebrews 1:1-2</a:t>
            </a:r>
          </a:p>
          <a:p>
            <a:pPr marL="0" indent="0">
              <a:lnSpc>
                <a:spcPct val="110000"/>
              </a:lnSpc>
              <a:spcBef>
                <a:spcPts val="0"/>
              </a:spcBef>
              <a:buNone/>
            </a:pPr>
            <a:r>
              <a:rPr lang="en-US" sz="2000" dirty="0">
                <a:solidFill>
                  <a:srgbClr val="000066"/>
                </a:solidFill>
              </a:rPr>
              <a:t>John 14:</a:t>
            </a:r>
          </a:p>
          <a:p>
            <a:pPr marL="0" indent="0">
              <a:lnSpc>
                <a:spcPct val="110000"/>
              </a:lnSpc>
              <a:spcBef>
                <a:spcPts val="0"/>
              </a:spcBef>
              <a:buNone/>
            </a:pPr>
            <a:r>
              <a:rPr lang="en-US" sz="2000" dirty="0">
                <a:solidFill>
                  <a:srgbClr val="000066"/>
                </a:solidFill>
              </a:rPr>
              <a:t>Luke 6:46</a:t>
            </a:r>
          </a:p>
          <a:p>
            <a:pPr marL="0" indent="0">
              <a:lnSpc>
                <a:spcPct val="110000"/>
              </a:lnSpc>
              <a:spcBef>
                <a:spcPts val="0"/>
              </a:spcBef>
              <a:buNone/>
            </a:pPr>
            <a:r>
              <a:rPr lang="en-US" sz="2000" dirty="0">
                <a:solidFill>
                  <a:srgbClr val="000066"/>
                </a:solidFill>
              </a:rPr>
              <a:t>1 John 5:3</a:t>
            </a:r>
          </a:p>
          <a:p>
            <a:pPr marL="0" indent="0">
              <a:lnSpc>
                <a:spcPct val="110000"/>
              </a:lnSpc>
              <a:spcBef>
                <a:spcPts val="0"/>
              </a:spcBef>
              <a:buNone/>
            </a:pPr>
            <a:r>
              <a:rPr lang="en-US" sz="2000" dirty="0">
                <a:solidFill>
                  <a:srgbClr val="000066"/>
                </a:solidFill>
              </a:rPr>
              <a:t>James 1:22</a:t>
            </a:r>
          </a:p>
          <a:p>
            <a:pPr marL="0" indent="0">
              <a:lnSpc>
                <a:spcPct val="110000"/>
              </a:lnSpc>
              <a:spcBef>
                <a:spcPts val="0"/>
              </a:spcBef>
              <a:buNone/>
            </a:pPr>
            <a:r>
              <a:rPr lang="en-US" sz="2000" dirty="0">
                <a:solidFill>
                  <a:srgbClr val="000066"/>
                </a:solidFill>
              </a:rPr>
              <a:t>Ephesians 5:17</a:t>
            </a:r>
          </a:p>
          <a:p>
            <a:pPr marL="0" indent="0">
              <a:lnSpc>
                <a:spcPct val="110000"/>
              </a:lnSpc>
              <a:spcBef>
                <a:spcPts val="0"/>
              </a:spcBef>
              <a:buNone/>
            </a:pPr>
            <a:r>
              <a:rPr lang="en-US" sz="2000" dirty="0">
                <a:solidFill>
                  <a:srgbClr val="000066"/>
                </a:solidFill>
              </a:rPr>
              <a:t>Colossians 1:9-10</a:t>
            </a:r>
          </a:p>
          <a:p>
            <a:pPr marL="0" indent="0">
              <a:lnSpc>
                <a:spcPct val="110000"/>
              </a:lnSpc>
              <a:spcBef>
                <a:spcPts val="0"/>
              </a:spcBef>
              <a:buNone/>
            </a:pPr>
            <a:r>
              <a:rPr lang="en-US" sz="2000" dirty="0">
                <a:solidFill>
                  <a:srgbClr val="000066"/>
                </a:solidFill>
              </a:rPr>
              <a:t>Hebrews 4:15</a:t>
            </a:r>
          </a:p>
          <a:p>
            <a:pPr marL="0" indent="0">
              <a:lnSpc>
                <a:spcPct val="110000"/>
              </a:lnSpc>
              <a:spcBef>
                <a:spcPts val="0"/>
              </a:spcBef>
              <a:buNone/>
            </a:pPr>
            <a:r>
              <a:rPr lang="en-US" sz="2000" dirty="0">
                <a:solidFill>
                  <a:srgbClr val="000066"/>
                </a:solidFill>
              </a:rPr>
              <a:t>1 Peter 2:21</a:t>
            </a:r>
          </a:p>
          <a:p>
            <a:pPr marL="0" indent="0">
              <a:lnSpc>
                <a:spcPct val="110000"/>
              </a:lnSpc>
              <a:spcBef>
                <a:spcPts val="0"/>
              </a:spcBef>
              <a:buNone/>
            </a:pPr>
            <a:r>
              <a:rPr lang="en-US" sz="2000" dirty="0">
                <a:solidFill>
                  <a:srgbClr val="000066"/>
                </a:solidFill>
              </a:rPr>
              <a:t>1 John 3:1</a:t>
            </a:r>
          </a:p>
          <a:p>
            <a:pPr marL="0" indent="0">
              <a:lnSpc>
                <a:spcPct val="110000"/>
              </a:lnSpc>
              <a:spcBef>
                <a:spcPts val="0"/>
              </a:spcBef>
              <a:buNone/>
            </a:pPr>
            <a:r>
              <a:rPr lang="en-US" sz="2000" dirty="0">
                <a:solidFill>
                  <a:srgbClr val="000066"/>
                </a:solidFill>
              </a:rPr>
              <a:t>Hebrews 2:11</a:t>
            </a:r>
          </a:p>
          <a:p>
            <a:pPr marL="0" indent="0">
              <a:lnSpc>
                <a:spcPct val="110000"/>
              </a:lnSpc>
              <a:spcBef>
                <a:spcPts val="0"/>
              </a:spcBef>
              <a:buNone/>
            </a:pPr>
            <a:r>
              <a:rPr lang="en-US" sz="2000" dirty="0">
                <a:solidFill>
                  <a:srgbClr val="000066"/>
                </a:solidFill>
              </a:rPr>
              <a:t>Colossians 1:13</a:t>
            </a:r>
          </a:p>
          <a:p>
            <a:pPr marL="0" indent="0">
              <a:buNone/>
            </a:pPr>
            <a:endParaRPr lang="en-US" sz="2200" dirty="0">
              <a:solidFill>
                <a:srgbClr val="000066"/>
              </a:solidFill>
            </a:endParaRPr>
          </a:p>
          <a:p>
            <a:pPr marL="0" indent="0">
              <a:buNone/>
            </a:pPr>
            <a:endParaRPr lang="en-US" sz="2200" dirty="0">
              <a:solidFill>
                <a:srgbClr val="000066"/>
              </a:solidFill>
            </a:endParaRPr>
          </a:p>
        </p:txBody>
      </p:sp>
      <p:cxnSp>
        <p:nvCxnSpPr>
          <p:cNvPr id="7" name="Straight Connector 6">
            <a:extLst>
              <a:ext uri="{FF2B5EF4-FFF2-40B4-BE49-F238E27FC236}">
                <a16:creationId xmlns:a16="http://schemas.microsoft.com/office/drawing/2014/main" id="{9F00D3E2-CE0B-4DC1-8649-0BF3328FA0BA}"/>
              </a:ext>
            </a:extLst>
          </p:cNvPr>
          <p:cNvCxnSpPr/>
          <p:nvPr/>
        </p:nvCxnSpPr>
        <p:spPr>
          <a:xfrm>
            <a:off x="6832265" y="1183574"/>
            <a:ext cx="0" cy="5486400"/>
          </a:xfrm>
          <a:prstGeom prst="line">
            <a:avLst/>
          </a:prstGeom>
          <a:ln w="38100">
            <a:solidFill>
              <a:srgbClr val="000066"/>
            </a:solidFill>
          </a:ln>
        </p:spPr>
        <p:style>
          <a:lnRef idx="1">
            <a:schemeClr val="accent1"/>
          </a:lnRef>
          <a:fillRef idx="0">
            <a:schemeClr val="accent1"/>
          </a:fillRef>
          <a:effectRef idx="0">
            <a:schemeClr val="accent1"/>
          </a:effectRef>
          <a:fontRef idx="minor">
            <a:schemeClr val="tx1"/>
          </a:fontRef>
        </p:style>
      </p:cxnSp>
      <p:sp>
        <p:nvSpPr>
          <p:cNvPr id="8" name="Title 3">
            <a:extLst>
              <a:ext uri="{FF2B5EF4-FFF2-40B4-BE49-F238E27FC236}">
                <a16:creationId xmlns:a16="http://schemas.microsoft.com/office/drawing/2014/main" id="{309B00DE-CE1E-44C3-B395-4D3DBA245657}"/>
              </a:ext>
            </a:extLst>
          </p:cNvPr>
          <p:cNvSpPr txBox="1">
            <a:spLocks/>
          </p:cNvSpPr>
          <p:nvPr/>
        </p:nvSpPr>
        <p:spPr>
          <a:xfrm>
            <a:off x="1260764" y="0"/>
            <a:ext cx="7883237" cy="1011382"/>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a:solidFill>
                  <a:srgbClr val="000066"/>
                </a:solidFill>
              </a:rPr>
              <a:t>Partakers of the Divine Nature</a:t>
            </a:r>
            <a:endParaRPr lang="en-US" sz="4800" b="1" dirty="0">
              <a:solidFill>
                <a:srgbClr val="000066"/>
              </a:solidFill>
            </a:endParaRPr>
          </a:p>
        </p:txBody>
      </p:sp>
      <p:pic>
        <p:nvPicPr>
          <p:cNvPr id="9" name="Picture 8">
            <a:extLst>
              <a:ext uri="{FF2B5EF4-FFF2-40B4-BE49-F238E27FC236}">
                <a16:creationId xmlns:a16="http://schemas.microsoft.com/office/drawing/2014/main" id="{60144A3E-1AC5-4EC9-BDD3-09CA6CB7A8AD}"/>
              </a:ext>
            </a:extLst>
          </p:cNvPr>
          <p:cNvPicPr>
            <a:picLocks noChangeAspect="1"/>
          </p:cNvPicPr>
          <p:nvPr/>
        </p:nvPicPr>
        <p:blipFill>
          <a:blip r:embed="rId2"/>
          <a:stretch>
            <a:fillRect/>
          </a:stretch>
        </p:blipFill>
        <p:spPr>
          <a:xfrm>
            <a:off x="24660" y="1"/>
            <a:ext cx="1408017" cy="938678"/>
          </a:xfrm>
          <a:prstGeom prst="rect">
            <a:avLst/>
          </a:prstGeom>
        </p:spPr>
      </p:pic>
      <p:cxnSp>
        <p:nvCxnSpPr>
          <p:cNvPr id="10" name="Straight Connector 9">
            <a:extLst>
              <a:ext uri="{FF2B5EF4-FFF2-40B4-BE49-F238E27FC236}">
                <a16:creationId xmlns:a16="http://schemas.microsoft.com/office/drawing/2014/main" id="{2539ABD9-7FB2-4514-9949-9F5CFEE28E68}"/>
              </a:ext>
            </a:extLst>
          </p:cNvPr>
          <p:cNvCxnSpPr/>
          <p:nvPr/>
        </p:nvCxnSpPr>
        <p:spPr>
          <a:xfrm>
            <a:off x="-2" y="938678"/>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65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left)">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left)">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left)">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left)">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left)">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2030</TotalTime>
  <Words>261</Words>
  <Application>Microsoft Office PowerPoint</Application>
  <PresentationFormat>On-screen Show (4:3)</PresentationFormat>
  <Paragraphs>40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Partakers of the Divine Nature</vt:lpstr>
      <vt:lpstr>Partakers of the Divine Nature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Holt</dc:creator>
  <cp:lastModifiedBy>Jeb Holt</cp:lastModifiedBy>
  <cp:revision>28</cp:revision>
  <dcterms:created xsi:type="dcterms:W3CDTF">2018-07-04T13:57:47Z</dcterms:created>
  <dcterms:modified xsi:type="dcterms:W3CDTF">2018-08-12T13:18:08Z</dcterms:modified>
</cp:coreProperties>
</file>