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6" r:id="rId2"/>
    <p:sldId id="256" r:id="rId3"/>
    <p:sldId id="257" r:id="rId4"/>
    <p:sldId id="259" r:id="rId5"/>
    <p:sldId id="260" r:id="rId6"/>
    <p:sldId id="261" r:id="rId7"/>
    <p:sldId id="262" r:id="rId8"/>
    <p:sldId id="263" r:id="rId9"/>
    <p:sldId id="264" r:id="rId10"/>
    <p:sldId id="265" r:id="rId11"/>
    <p:sldId id="258" r:id="rId1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69" d="100"/>
          <a:sy n="69" d="100"/>
        </p:scale>
        <p:origin x="804"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3DCC50A-2EAB-4230-AF27-750AAEFB6415}" type="datetimeFigureOut">
              <a:rPr lang="en-US" smtClean="0"/>
              <a:t>8/25/2018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616BFB-68E6-40E0-9897-AED8E7093E92}" type="slidenum">
              <a:rPr lang="en-US" smtClean="0"/>
              <a:t>‹#›</a:t>
            </a:fld>
            <a:endParaRPr lang="en-US"/>
          </a:p>
        </p:txBody>
      </p:sp>
    </p:spTree>
    <p:extLst>
      <p:ext uri="{BB962C8B-B14F-4D97-AF65-F5344CB8AC3E}">
        <p14:creationId xmlns:p14="http://schemas.microsoft.com/office/powerpoint/2010/main" val="5113733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3DCC50A-2EAB-4230-AF27-750AAEFB6415}" type="datetimeFigureOut">
              <a:rPr lang="en-US" smtClean="0"/>
              <a:t>8/25/2018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616BFB-68E6-40E0-9897-AED8E7093E92}" type="slidenum">
              <a:rPr lang="en-US" smtClean="0"/>
              <a:t>‹#›</a:t>
            </a:fld>
            <a:endParaRPr lang="en-US"/>
          </a:p>
        </p:txBody>
      </p:sp>
    </p:spTree>
    <p:extLst>
      <p:ext uri="{BB962C8B-B14F-4D97-AF65-F5344CB8AC3E}">
        <p14:creationId xmlns:p14="http://schemas.microsoft.com/office/powerpoint/2010/main" val="12606661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3DCC50A-2EAB-4230-AF27-750AAEFB6415}" type="datetimeFigureOut">
              <a:rPr lang="en-US" smtClean="0"/>
              <a:t>8/25/2018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616BFB-68E6-40E0-9897-AED8E7093E92}" type="slidenum">
              <a:rPr lang="en-US" smtClean="0"/>
              <a:t>‹#›</a:t>
            </a:fld>
            <a:endParaRPr lang="en-US"/>
          </a:p>
        </p:txBody>
      </p:sp>
    </p:spTree>
    <p:extLst>
      <p:ext uri="{BB962C8B-B14F-4D97-AF65-F5344CB8AC3E}">
        <p14:creationId xmlns:p14="http://schemas.microsoft.com/office/powerpoint/2010/main" val="33456249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3DCC50A-2EAB-4230-AF27-750AAEFB6415}" type="datetimeFigureOut">
              <a:rPr lang="en-US" smtClean="0"/>
              <a:t>8/25/2018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616BFB-68E6-40E0-9897-AED8E7093E92}" type="slidenum">
              <a:rPr lang="en-US" smtClean="0"/>
              <a:t>‹#›</a:t>
            </a:fld>
            <a:endParaRPr lang="en-US"/>
          </a:p>
        </p:txBody>
      </p:sp>
    </p:spTree>
    <p:extLst>
      <p:ext uri="{BB962C8B-B14F-4D97-AF65-F5344CB8AC3E}">
        <p14:creationId xmlns:p14="http://schemas.microsoft.com/office/powerpoint/2010/main" val="10587154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E3DCC50A-2EAB-4230-AF27-750AAEFB6415}" type="datetimeFigureOut">
              <a:rPr lang="en-US" smtClean="0"/>
              <a:t>8/25/2018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616BFB-68E6-40E0-9897-AED8E7093E92}" type="slidenum">
              <a:rPr lang="en-US" smtClean="0"/>
              <a:t>‹#›</a:t>
            </a:fld>
            <a:endParaRPr lang="en-US"/>
          </a:p>
        </p:txBody>
      </p:sp>
    </p:spTree>
    <p:extLst>
      <p:ext uri="{BB962C8B-B14F-4D97-AF65-F5344CB8AC3E}">
        <p14:creationId xmlns:p14="http://schemas.microsoft.com/office/powerpoint/2010/main" val="35360983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3DCC50A-2EAB-4230-AF27-750AAEFB6415}" type="datetimeFigureOut">
              <a:rPr lang="en-US" smtClean="0"/>
              <a:t>8/25/2018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616BFB-68E6-40E0-9897-AED8E7093E92}" type="slidenum">
              <a:rPr lang="en-US" smtClean="0"/>
              <a:t>‹#›</a:t>
            </a:fld>
            <a:endParaRPr lang="en-US"/>
          </a:p>
        </p:txBody>
      </p:sp>
    </p:spTree>
    <p:extLst>
      <p:ext uri="{BB962C8B-B14F-4D97-AF65-F5344CB8AC3E}">
        <p14:creationId xmlns:p14="http://schemas.microsoft.com/office/powerpoint/2010/main" val="2385546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3DCC50A-2EAB-4230-AF27-750AAEFB6415}" type="datetimeFigureOut">
              <a:rPr lang="en-US" smtClean="0"/>
              <a:t>8/25/2018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C616BFB-68E6-40E0-9897-AED8E7093E92}" type="slidenum">
              <a:rPr lang="en-US" smtClean="0"/>
              <a:t>‹#›</a:t>
            </a:fld>
            <a:endParaRPr lang="en-US"/>
          </a:p>
        </p:txBody>
      </p:sp>
    </p:spTree>
    <p:extLst>
      <p:ext uri="{BB962C8B-B14F-4D97-AF65-F5344CB8AC3E}">
        <p14:creationId xmlns:p14="http://schemas.microsoft.com/office/powerpoint/2010/main" val="19193142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3DCC50A-2EAB-4230-AF27-750AAEFB6415}" type="datetimeFigureOut">
              <a:rPr lang="en-US" smtClean="0"/>
              <a:t>8/25/2018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C616BFB-68E6-40E0-9897-AED8E7093E92}" type="slidenum">
              <a:rPr lang="en-US" smtClean="0"/>
              <a:t>‹#›</a:t>
            </a:fld>
            <a:endParaRPr lang="en-US"/>
          </a:p>
        </p:txBody>
      </p:sp>
    </p:spTree>
    <p:extLst>
      <p:ext uri="{BB962C8B-B14F-4D97-AF65-F5344CB8AC3E}">
        <p14:creationId xmlns:p14="http://schemas.microsoft.com/office/powerpoint/2010/main" val="16638597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3DCC50A-2EAB-4230-AF27-750AAEFB6415}" type="datetimeFigureOut">
              <a:rPr lang="en-US" smtClean="0"/>
              <a:t>8/25/2018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C616BFB-68E6-40E0-9897-AED8E7093E92}" type="slidenum">
              <a:rPr lang="en-US" smtClean="0"/>
              <a:t>‹#›</a:t>
            </a:fld>
            <a:endParaRPr lang="en-US"/>
          </a:p>
        </p:txBody>
      </p:sp>
    </p:spTree>
    <p:extLst>
      <p:ext uri="{BB962C8B-B14F-4D97-AF65-F5344CB8AC3E}">
        <p14:creationId xmlns:p14="http://schemas.microsoft.com/office/powerpoint/2010/main" val="14480166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E3DCC50A-2EAB-4230-AF27-750AAEFB6415}" type="datetimeFigureOut">
              <a:rPr lang="en-US" smtClean="0"/>
              <a:t>8/25/2018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616BFB-68E6-40E0-9897-AED8E7093E92}" type="slidenum">
              <a:rPr lang="en-US" smtClean="0"/>
              <a:t>‹#›</a:t>
            </a:fld>
            <a:endParaRPr lang="en-US"/>
          </a:p>
        </p:txBody>
      </p:sp>
    </p:spTree>
    <p:extLst>
      <p:ext uri="{BB962C8B-B14F-4D97-AF65-F5344CB8AC3E}">
        <p14:creationId xmlns:p14="http://schemas.microsoft.com/office/powerpoint/2010/main" val="26359847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E3DCC50A-2EAB-4230-AF27-750AAEFB6415}" type="datetimeFigureOut">
              <a:rPr lang="en-US" smtClean="0"/>
              <a:t>8/25/2018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616BFB-68E6-40E0-9897-AED8E7093E92}" type="slidenum">
              <a:rPr lang="en-US" smtClean="0"/>
              <a:t>‹#›</a:t>
            </a:fld>
            <a:endParaRPr lang="en-US"/>
          </a:p>
        </p:txBody>
      </p:sp>
    </p:spTree>
    <p:extLst>
      <p:ext uri="{BB962C8B-B14F-4D97-AF65-F5344CB8AC3E}">
        <p14:creationId xmlns:p14="http://schemas.microsoft.com/office/powerpoint/2010/main" val="26728943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C00000"/>
            </a:gs>
            <a:gs pos="74000">
              <a:schemeClr val="tx1">
                <a:lumMod val="95000"/>
                <a:lumOff val="5000"/>
              </a:schemeClr>
            </a:gs>
            <a:gs pos="100000">
              <a:schemeClr val="tx1">
                <a:lumMod val="75000"/>
                <a:lumOff val="25000"/>
              </a:schemeClr>
            </a:gs>
          </a:gsLst>
          <a:lin ang="54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3DCC50A-2EAB-4230-AF27-750AAEFB6415}" type="datetimeFigureOut">
              <a:rPr lang="en-US" smtClean="0"/>
              <a:t>8/25/2018</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C616BFB-68E6-40E0-9897-AED8E7093E92}" type="slidenum">
              <a:rPr lang="en-US" smtClean="0"/>
              <a:t>‹#›</a:t>
            </a:fld>
            <a:endParaRPr lang="en-US"/>
          </a:p>
        </p:txBody>
      </p:sp>
    </p:spTree>
    <p:extLst>
      <p:ext uri="{BB962C8B-B14F-4D97-AF65-F5344CB8AC3E}">
        <p14:creationId xmlns:p14="http://schemas.microsoft.com/office/powerpoint/2010/main" val="46932627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9615993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3070BE-E8AB-48A7-8AAA-00CE6698FCAD}"/>
              </a:ext>
            </a:extLst>
          </p:cNvPr>
          <p:cNvSpPr>
            <a:spLocks noGrp="1"/>
          </p:cNvSpPr>
          <p:nvPr>
            <p:ph type="title"/>
          </p:nvPr>
        </p:nvSpPr>
        <p:spPr>
          <a:xfrm>
            <a:off x="0" y="1"/>
            <a:ext cx="5743815" cy="817418"/>
          </a:xfrm>
        </p:spPr>
        <p:txBody>
          <a:bodyPr/>
          <a:lstStyle/>
          <a:p>
            <a:r>
              <a:rPr lang="en-US" b="1" u="sng" dirty="0">
                <a:solidFill>
                  <a:schemeClr val="bg1"/>
                </a:solidFill>
              </a:rPr>
              <a:t>The Christian Graces</a:t>
            </a:r>
          </a:p>
        </p:txBody>
      </p:sp>
      <p:sp>
        <p:nvSpPr>
          <p:cNvPr id="3" name="Content Placeholder 2">
            <a:extLst>
              <a:ext uri="{FF2B5EF4-FFF2-40B4-BE49-F238E27FC236}">
                <a16:creationId xmlns:a16="http://schemas.microsoft.com/office/drawing/2014/main" id="{C0EA54B3-634B-487A-8306-42C8F6C8DFF3}"/>
              </a:ext>
            </a:extLst>
          </p:cNvPr>
          <p:cNvSpPr>
            <a:spLocks noGrp="1"/>
          </p:cNvSpPr>
          <p:nvPr>
            <p:ph idx="1"/>
          </p:nvPr>
        </p:nvSpPr>
        <p:spPr>
          <a:xfrm>
            <a:off x="0" y="923785"/>
            <a:ext cx="5743815" cy="4899575"/>
          </a:xfrm>
        </p:spPr>
        <p:txBody>
          <a:bodyPr>
            <a:normAutofit/>
          </a:bodyPr>
          <a:lstStyle/>
          <a:p>
            <a:pPr marL="514350" indent="-514350">
              <a:buFont typeface="+mj-lt"/>
              <a:buAutoNum type="arabicPeriod" startAt="7"/>
            </a:pPr>
            <a:r>
              <a:rPr lang="en-US" dirty="0">
                <a:solidFill>
                  <a:schemeClr val="bg1"/>
                </a:solidFill>
              </a:rPr>
              <a:t>Love</a:t>
            </a:r>
          </a:p>
          <a:p>
            <a:pPr lvl="1"/>
            <a:r>
              <a:rPr lang="en-US" dirty="0">
                <a:solidFill>
                  <a:schemeClr val="bg1"/>
                </a:solidFill>
              </a:rPr>
              <a:t>“And above all these put on love, which binds everything together in perfect harmony.” </a:t>
            </a:r>
          </a:p>
          <a:p>
            <a:pPr lvl="1"/>
            <a:r>
              <a:rPr lang="en-US" dirty="0">
                <a:solidFill>
                  <a:schemeClr val="bg1"/>
                </a:solidFill>
              </a:rPr>
              <a:t>It is love that drove God to send His Son to die for us!</a:t>
            </a:r>
          </a:p>
          <a:p>
            <a:pPr lvl="1"/>
            <a:r>
              <a:rPr lang="en-US" dirty="0">
                <a:solidFill>
                  <a:schemeClr val="bg1"/>
                </a:solidFill>
              </a:rPr>
              <a:t>It was love that led Christ to the cross!</a:t>
            </a:r>
          </a:p>
          <a:p>
            <a:pPr lvl="1"/>
            <a:r>
              <a:rPr lang="en-US" dirty="0">
                <a:solidFill>
                  <a:schemeClr val="bg1"/>
                </a:solidFill>
              </a:rPr>
              <a:t>It is love that binds all of these traits together to help them work together in perfect harmony!</a:t>
            </a:r>
          </a:p>
        </p:txBody>
      </p:sp>
      <p:grpSp>
        <p:nvGrpSpPr>
          <p:cNvPr id="4" name="Group 3">
            <a:extLst>
              <a:ext uri="{FF2B5EF4-FFF2-40B4-BE49-F238E27FC236}">
                <a16:creationId xmlns:a16="http://schemas.microsoft.com/office/drawing/2014/main" id="{23EBF745-7811-420B-BC31-4E8971F07818}"/>
              </a:ext>
            </a:extLst>
          </p:cNvPr>
          <p:cNvGrpSpPr/>
          <p:nvPr/>
        </p:nvGrpSpPr>
        <p:grpSpPr>
          <a:xfrm>
            <a:off x="5880006" y="10"/>
            <a:ext cx="3263994" cy="6857990"/>
            <a:chOff x="4851574" y="10"/>
            <a:chExt cx="3263994" cy="6857990"/>
          </a:xfrm>
        </p:grpSpPr>
        <p:pic>
          <p:nvPicPr>
            <p:cNvPr id="5" name="Picture 4">
              <a:extLst>
                <a:ext uri="{FF2B5EF4-FFF2-40B4-BE49-F238E27FC236}">
                  <a16:creationId xmlns:a16="http://schemas.microsoft.com/office/drawing/2014/main" id="{9EDF8FDE-D0A1-4978-8296-45C9C620C46E}"/>
                </a:ext>
              </a:extLst>
            </p:cNvPr>
            <p:cNvPicPr>
              <a:picLocks noChangeAspect="1"/>
            </p:cNvPicPr>
            <p:nvPr/>
          </p:nvPicPr>
          <p:blipFill rotWithShape="1">
            <a:blip r:embed="rId2"/>
            <a:srcRect l="26180" r="26227"/>
            <a:stretch/>
          </p:blipFill>
          <p:spPr>
            <a:xfrm>
              <a:off x="4851574" y="10"/>
              <a:ext cx="3263994" cy="6857990"/>
            </a:xfrm>
            <a:prstGeom prst="rect">
              <a:avLst/>
            </a:prstGeom>
          </p:spPr>
        </p:pic>
        <p:sp>
          <p:nvSpPr>
            <p:cNvPr id="6" name="TextBox 5">
              <a:extLst>
                <a:ext uri="{FF2B5EF4-FFF2-40B4-BE49-F238E27FC236}">
                  <a16:creationId xmlns:a16="http://schemas.microsoft.com/office/drawing/2014/main" id="{B1F70DCD-2CB8-4C86-9498-3980F93FBA7C}"/>
                </a:ext>
              </a:extLst>
            </p:cNvPr>
            <p:cNvSpPr txBox="1"/>
            <p:nvPr/>
          </p:nvSpPr>
          <p:spPr>
            <a:xfrm>
              <a:off x="5792021" y="6160807"/>
              <a:ext cx="1052945" cy="461665"/>
            </a:xfrm>
            <a:prstGeom prst="rect">
              <a:avLst/>
            </a:prstGeom>
            <a:noFill/>
          </p:spPr>
          <p:txBody>
            <a:bodyPr wrap="square" rtlCol="0">
              <a:spAutoFit/>
            </a:bodyPr>
            <a:lstStyle/>
            <a:p>
              <a:r>
                <a:rPr lang="en-US" sz="2400" b="1" dirty="0">
                  <a:solidFill>
                    <a:schemeClr val="bg1"/>
                  </a:solidFill>
                </a:rPr>
                <a:t>Faith</a:t>
              </a:r>
            </a:p>
          </p:txBody>
        </p:sp>
        <p:sp>
          <p:nvSpPr>
            <p:cNvPr id="7" name="TextBox 6">
              <a:extLst>
                <a:ext uri="{FF2B5EF4-FFF2-40B4-BE49-F238E27FC236}">
                  <a16:creationId xmlns:a16="http://schemas.microsoft.com/office/drawing/2014/main" id="{EF51F8E1-DD2A-422C-A263-507208D285C5}"/>
                </a:ext>
              </a:extLst>
            </p:cNvPr>
            <p:cNvSpPr txBox="1"/>
            <p:nvPr/>
          </p:nvSpPr>
          <p:spPr>
            <a:xfrm>
              <a:off x="6501063" y="260000"/>
              <a:ext cx="1052945" cy="461665"/>
            </a:xfrm>
            <a:prstGeom prst="rect">
              <a:avLst/>
            </a:prstGeom>
            <a:noFill/>
          </p:spPr>
          <p:txBody>
            <a:bodyPr wrap="square" rtlCol="0">
              <a:spAutoFit/>
            </a:bodyPr>
            <a:lstStyle/>
            <a:p>
              <a:r>
                <a:rPr lang="en-US" sz="2400" b="1" dirty="0">
                  <a:solidFill>
                    <a:srgbClr val="FFFF00"/>
                  </a:solidFill>
                </a:rPr>
                <a:t>Love</a:t>
              </a:r>
            </a:p>
          </p:txBody>
        </p:sp>
        <p:sp>
          <p:nvSpPr>
            <p:cNvPr id="8" name="TextBox 7">
              <a:extLst>
                <a:ext uri="{FF2B5EF4-FFF2-40B4-BE49-F238E27FC236}">
                  <a16:creationId xmlns:a16="http://schemas.microsoft.com/office/drawing/2014/main" id="{9196A877-8D3E-4E8D-8BAF-26840421A2A5}"/>
                </a:ext>
              </a:extLst>
            </p:cNvPr>
            <p:cNvSpPr txBox="1"/>
            <p:nvPr/>
          </p:nvSpPr>
          <p:spPr>
            <a:xfrm>
              <a:off x="6245897" y="1969806"/>
              <a:ext cx="1528144" cy="461665"/>
            </a:xfrm>
            <a:prstGeom prst="rect">
              <a:avLst/>
            </a:prstGeom>
            <a:noFill/>
          </p:spPr>
          <p:txBody>
            <a:bodyPr wrap="square" rtlCol="0">
              <a:spAutoFit/>
            </a:bodyPr>
            <a:lstStyle/>
            <a:p>
              <a:r>
                <a:rPr lang="en-US" sz="2400" b="1" dirty="0">
                  <a:solidFill>
                    <a:schemeClr val="bg1"/>
                  </a:solidFill>
                </a:rPr>
                <a:t>Godliness</a:t>
              </a:r>
            </a:p>
          </p:txBody>
        </p:sp>
        <p:sp>
          <p:nvSpPr>
            <p:cNvPr id="9" name="TextBox 8">
              <a:extLst>
                <a:ext uri="{FF2B5EF4-FFF2-40B4-BE49-F238E27FC236}">
                  <a16:creationId xmlns:a16="http://schemas.microsoft.com/office/drawing/2014/main" id="{FF63F96F-2720-45D4-852B-99F655513129}"/>
                </a:ext>
              </a:extLst>
            </p:cNvPr>
            <p:cNvSpPr txBox="1"/>
            <p:nvPr/>
          </p:nvSpPr>
          <p:spPr>
            <a:xfrm>
              <a:off x="5320145" y="2744431"/>
              <a:ext cx="1528145" cy="461665"/>
            </a:xfrm>
            <a:prstGeom prst="rect">
              <a:avLst/>
            </a:prstGeom>
            <a:noFill/>
          </p:spPr>
          <p:txBody>
            <a:bodyPr wrap="square" rtlCol="0">
              <a:spAutoFit/>
            </a:bodyPr>
            <a:lstStyle/>
            <a:p>
              <a:r>
                <a:rPr lang="en-US" sz="2400" b="1" dirty="0">
                  <a:solidFill>
                    <a:schemeClr val="bg1"/>
                  </a:solidFill>
                </a:rPr>
                <a:t>Patience</a:t>
              </a:r>
            </a:p>
          </p:txBody>
        </p:sp>
        <p:sp>
          <p:nvSpPr>
            <p:cNvPr id="10" name="TextBox 9">
              <a:extLst>
                <a:ext uri="{FF2B5EF4-FFF2-40B4-BE49-F238E27FC236}">
                  <a16:creationId xmlns:a16="http://schemas.microsoft.com/office/drawing/2014/main" id="{94080637-CCF5-4FC0-9E94-86428D900F97}"/>
                </a:ext>
              </a:extLst>
            </p:cNvPr>
            <p:cNvSpPr txBox="1"/>
            <p:nvPr/>
          </p:nvSpPr>
          <p:spPr>
            <a:xfrm>
              <a:off x="6159575" y="3583860"/>
              <a:ext cx="1704929" cy="461665"/>
            </a:xfrm>
            <a:prstGeom prst="rect">
              <a:avLst/>
            </a:prstGeom>
            <a:noFill/>
          </p:spPr>
          <p:txBody>
            <a:bodyPr wrap="square" rtlCol="0">
              <a:spAutoFit/>
            </a:bodyPr>
            <a:lstStyle/>
            <a:p>
              <a:r>
                <a:rPr lang="en-US" sz="2400" b="1" dirty="0">
                  <a:solidFill>
                    <a:schemeClr val="bg1"/>
                  </a:solidFill>
                </a:rPr>
                <a:t>Self-Control</a:t>
              </a:r>
            </a:p>
          </p:txBody>
        </p:sp>
        <p:sp>
          <p:nvSpPr>
            <p:cNvPr id="11" name="TextBox 10">
              <a:extLst>
                <a:ext uri="{FF2B5EF4-FFF2-40B4-BE49-F238E27FC236}">
                  <a16:creationId xmlns:a16="http://schemas.microsoft.com/office/drawing/2014/main" id="{7052E1F5-E0B8-4B1B-A57A-1F91A1D9419A}"/>
                </a:ext>
              </a:extLst>
            </p:cNvPr>
            <p:cNvSpPr txBox="1"/>
            <p:nvPr/>
          </p:nvSpPr>
          <p:spPr>
            <a:xfrm>
              <a:off x="5056910" y="4395581"/>
              <a:ext cx="1664186" cy="461665"/>
            </a:xfrm>
            <a:prstGeom prst="rect">
              <a:avLst/>
            </a:prstGeom>
            <a:noFill/>
          </p:spPr>
          <p:txBody>
            <a:bodyPr wrap="square" rtlCol="0">
              <a:spAutoFit/>
            </a:bodyPr>
            <a:lstStyle/>
            <a:p>
              <a:r>
                <a:rPr lang="en-US" sz="2400" b="1" dirty="0">
                  <a:solidFill>
                    <a:schemeClr val="bg1"/>
                  </a:solidFill>
                </a:rPr>
                <a:t>Knowledge</a:t>
              </a:r>
            </a:p>
          </p:txBody>
        </p:sp>
        <p:sp>
          <p:nvSpPr>
            <p:cNvPr id="12" name="TextBox 11">
              <a:extLst>
                <a:ext uri="{FF2B5EF4-FFF2-40B4-BE49-F238E27FC236}">
                  <a16:creationId xmlns:a16="http://schemas.microsoft.com/office/drawing/2014/main" id="{8A252095-8546-43C6-AB2E-109E41DFAF0B}"/>
                </a:ext>
              </a:extLst>
            </p:cNvPr>
            <p:cNvSpPr txBox="1"/>
            <p:nvPr/>
          </p:nvSpPr>
          <p:spPr>
            <a:xfrm>
              <a:off x="6485568" y="5361710"/>
              <a:ext cx="1052945" cy="461665"/>
            </a:xfrm>
            <a:prstGeom prst="rect">
              <a:avLst/>
            </a:prstGeom>
            <a:noFill/>
          </p:spPr>
          <p:txBody>
            <a:bodyPr wrap="square" rtlCol="0">
              <a:spAutoFit/>
            </a:bodyPr>
            <a:lstStyle/>
            <a:p>
              <a:r>
                <a:rPr lang="en-US" sz="2400" b="1" dirty="0">
                  <a:solidFill>
                    <a:schemeClr val="bg1"/>
                  </a:solidFill>
                </a:rPr>
                <a:t>Virtue</a:t>
              </a:r>
            </a:p>
          </p:txBody>
        </p:sp>
        <p:sp>
          <p:nvSpPr>
            <p:cNvPr id="13" name="TextBox 12">
              <a:extLst>
                <a:ext uri="{FF2B5EF4-FFF2-40B4-BE49-F238E27FC236}">
                  <a16:creationId xmlns:a16="http://schemas.microsoft.com/office/drawing/2014/main" id="{7B69D0A1-7034-4F33-B075-CC756A28051F}"/>
                </a:ext>
              </a:extLst>
            </p:cNvPr>
            <p:cNvSpPr txBox="1"/>
            <p:nvPr/>
          </p:nvSpPr>
          <p:spPr>
            <a:xfrm>
              <a:off x="5192952" y="923785"/>
              <a:ext cx="1528144" cy="830997"/>
            </a:xfrm>
            <a:prstGeom prst="rect">
              <a:avLst/>
            </a:prstGeom>
            <a:noFill/>
          </p:spPr>
          <p:txBody>
            <a:bodyPr wrap="square" rtlCol="0">
              <a:spAutoFit/>
            </a:bodyPr>
            <a:lstStyle/>
            <a:p>
              <a:r>
                <a:rPr lang="en-US" sz="2400" b="1" dirty="0">
                  <a:solidFill>
                    <a:schemeClr val="bg1"/>
                  </a:solidFill>
                </a:rPr>
                <a:t>Brotherly</a:t>
              </a:r>
            </a:p>
            <a:p>
              <a:r>
                <a:rPr lang="en-US" sz="2400" b="1" dirty="0">
                  <a:solidFill>
                    <a:schemeClr val="bg1"/>
                  </a:solidFill>
                </a:rPr>
                <a:t>Kindness</a:t>
              </a:r>
            </a:p>
          </p:txBody>
        </p:sp>
      </p:grpSp>
      <p:cxnSp>
        <p:nvCxnSpPr>
          <p:cNvPr id="15" name="Straight Connector 14">
            <a:extLst>
              <a:ext uri="{FF2B5EF4-FFF2-40B4-BE49-F238E27FC236}">
                <a16:creationId xmlns:a16="http://schemas.microsoft.com/office/drawing/2014/main" id="{3F52EF59-2575-4210-836F-A410AE6406E0}"/>
              </a:ext>
            </a:extLst>
          </p:cNvPr>
          <p:cNvCxnSpPr/>
          <p:nvPr/>
        </p:nvCxnSpPr>
        <p:spPr>
          <a:xfrm>
            <a:off x="0" y="5823375"/>
            <a:ext cx="5880006" cy="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
        <p:nvSpPr>
          <p:cNvPr id="16" name="TextBox 15">
            <a:extLst>
              <a:ext uri="{FF2B5EF4-FFF2-40B4-BE49-F238E27FC236}">
                <a16:creationId xmlns:a16="http://schemas.microsoft.com/office/drawing/2014/main" id="{16512156-89A8-48E0-91F0-4FBC6CE4152D}"/>
              </a:ext>
            </a:extLst>
          </p:cNvPr>
          <p:cNvSpPr txBox="1"/>
          <p:nvPr/>
        </p:nvSpPr>
        <p:spPr>
          <a:xfrm>
            <a:off x="0" y="5823360"/>
            <a:ext cx="5880006" cy="646331"/>
          </a:xfrm>
          <a:prstGeom prst="rect">
            <a:avLst/>
          </a:prstGeom>
          <a:noFill/>
        </p:spPr>
        <p:txBody>
          <a:bodyPr wrap="square" rtlCol="0">
            <a:spAutoFit/>
          </a:bodyPr>
          <a:lstStyle/>
          <a:p>
            <a:r>
              <a:rPr lang="en-US" b="1" u="sng" dirty="0">
                <a:solidFill>
                  <a:srgbClr val="FFFF00"/>
                </a:solidFill>
              </a:rPr>
              <a:t>Key Verses</a:t>
            </a:r>
          </a:p>
          <a:p>
            <a:r>
              <a:rPr lang="en-US" dirty="0">
                <a:solidFill>
                  <a:schemeClr val="bg1"/>
                </a:solidFill>
              </a:rPr>
              <a:t>John 3:16, Romans 5:8, Matthew 20:28, Colossians 3:14</a:t>
            </a:r>
          </a:p>
        </p:txBody>
      </p:sp>
    </p:spTree>
    <p:extLst>
      <p:ext uri="{BB962C8B-B14F-4D97-AF65-F5344CB8AC3E}">
        <p14:creationId xmlns:p14="http://schemas.microsoft.com/office/powerpoint/2010/main" val="12814173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1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1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1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1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3070BE-E8AB-48A7-8AAA-00CE6698FCAD}"/>
              </a:ext>
            </a:extLst>
          </p:cNvPr>
          <p:cNvSpPr>
            <a:spLocks noGrp="1"/>
          </p:cNvSpPr>
          <p:nvPr>
            <p:ph type="title"/>
          </p:nvPr>
        </p:nvSpPr>
        <p:spPr>
          <a:xfrm>
            <a:off x="0" y="1"/>
            <a:ext cx="5743815" cy="817418"/>
          </a:xfrm>
        </p:spPr>
        <p:txBody>
          <a:bodyPr/>
          <a:lstStyle/>
          <a:p>
            <a:r>
              <a:rPr lang="en-US" b="1" u="sng" dirty="0">
                <a:solidFill>
                  <a:schemeClr val="bg1"/>
                </a:solidFill>
              </a:rPr>
              <a:t>The Christian Graces</a:t>
            </a:r>
          </a:p>
        </p:txBody>
      </p:sp>
      <p:sp>
        <p:nvSpPr>
          <p:cNvPr id="3" name="Content Placeholder 2">
            <a:extLst>
              <a:ext uri="{FF2B5EF4-FFF2-40B4-BE49-F238E27FC236}">
                <a16:creationId xmlns:a16="http://schemas.microsoft.com/office/drawing/2014/main" id="{C0EA54B3-634B-487A-8306-42C8F6C8DFF3}"/>
              </a:ext>
            </a:extLst>
          </p:cNvPr>
          <p:cNvSpPr>
            <a:spLocks noGrp="1"/>
          </p:cNvSpPr>
          <p:nvPr>
            <p:ph idx="1"/>
          </p:nvPr>
        </p:nvSpPr>
        <p:spPr>
          <a:xfrm>
            <a:off x="0" y="923786"/>
            <a:ext cx="5743815" cy="5934214"/>
          </a:xfrm>
        </p:spPr>
        <p:txBody>
          <a:bodyPr/>
          <a:lstStyle/>
          <a:p>
            <a:pPr marL="0" indent="0">
              <a:buNone/>
            </a:pPr>
            <a:r>
              <a:rPr lang="en-US" dirty="0">
                <a:solidFill>
                  <a:schemeClr val="bg1"/>
                </a:solidFill>
              </a:rPr>
              <a:t>“For if these qualities are yours and are increasing, they keep you from being ineffective or unfruitful in the knowledge of our Lord Jesus Christ.  For whoever lacks these qualities is so near-sighted that he is blind, having forgotten that he was cleansed from his former sins.  Therefore, brothers, be all the more diligent to confirm your calling and election, for if you practice these qualities you will never fall.”</a:t>
            </a:r>
          </a:p>
          <a:p>
            <a:pPr marL="0" indent="0" algn="r">
              <a:buNone/>
            </a:pPr>
            <a:r>
              <a:rPr lang="en-US" dirty="0">
                <a:solidFill>
                  <a:schemeClr val="bg1"/>
                </a:solidFill>
              </a:rPr>
              <a:t>2 Peter 1:8-10, ESV</a:t>
            </a:r>
          </a:p>
        </p:txBody>
      </p:sp>
      <p:grpSp>
        <p:nvGrpSpPr>
          <p:cNvPr id="4" name="Group 3">
            <a:extLst>
              <a:ext uri="{FF2B5EF4-FFF2-40B4-BE49-F238E27FC236}">
                <a16:creationId xmlns:a16="http://schemas.microsoft.com/office/drawing/2014/main" id="{23EBF745-7811-420B-BC31-4E8971F07818}"/>
              </a:ext>
            </a:extLst>
          </p:cNvPr>
          <p:cNvGrpSpPr/>
          <p:nvPr/>
        </p:nvGrpSpPr>
        <p:grpSpPr>
          <a:xfrm>
            <a:off x="5880006" y="10"/>
            <a:ext cx="3263994" cy="6857990"/>
            <a:chOff x="4851574" y="10"/>
            <a:chExt cx="3263994" cy="6857990"/>
          </a:xfrm>
        </p:grpSpPr>
        <p:pic>
          <p:nvPicPr>
            <p:cNvPr id="5" name="Picture 4">
              <a:extLst>
                <a:ext uri="{FF2B5EF4-FFF2-40B4-BE49-F238E27FC236}">
                  <a16:creationId xmlns:a16="http://schemas.microsoft.com/office/drawing/2014/main" id="{9EDF8FDE-D0A1-4978-8296-45C9C620C46E}"/>
                </a:ext>
              </a:extLst>
            </p:cNvPr>
            <p:cNvPicPr>
              <a:picLocks noChangeAspect="1"/>
            </p:cNvPicPr>
            <p:nvPr/>
          </p:nvPicPr>
          <p:blipFill rotWithShape="1">
            <a:blip r:embed="rId2"/>
            <a:srcRect l="26180" r="26227"/>
            <a:stretch/>
          </p:blipFill>
          <p:spPr>
            <a:xfrm>
              <a:off x="4851574" y="10"/>
              <a:ext cx="3263994" cy="6857990"/>
            </a:xfrm>
            <a:prstGeom prst="rect">
              <a:avLst/>
            </a:prstGeom>
          </p:spPr>
        </p:pic>
        <p:sp>
          <p:nvSpPr>
            <p:cNvPr id="6" name="TextBox 5">
              <a:extLst>
                <a:ext uri="{FF2B5EF4-FFF2-40B4-BE49-F238E27FC236}">
                  <a16:creationId xmlns:a16="http://schemas.microsoft.com/office/drawing/2014/main" id="{B1F70DCD-2CB8-4C86-9498-3980F93FBA7C}"/>
                </a:ext>
              </a:extLst>
            </p:cNvPr>
            <p:cNvSpPr txBox="1"/>
            <p:nvPr/>
          </p:nvSpPr>
          <p:spPr>
            <a:xfrm>
              <a:off x="5792021" y="6160807"/>
              <a:ext cx="1052945" cy="461665"/>
            </a:xfrm>
            <a:prstGeom prst="rect">
              <a:avLst/>
            </a:prstGeom>
            <a:noFill/>
          </p:spPr>
          <p:txBody>
            <a:bodyPr wrap="square" rtlCol="0">
              <a:spAutoFit/>
            </a:bodyPr>
            <a:lstStyle/>
            <a:p>
              <a:r>
                <a:rPr lang="en-US" sz="2400" b="1" dirty="0">
                  <a:solidFill>
                    <a:schemeClr val="bg1"/>
                  </a:solidFill>
                </a:rPr>
                <a:t>Faith</a:t>
              </a:r>
            </a:p>
          </p:txBody>
        </p:sp>
        <p:sp>
          <p:nvSpPr>
            <p:cNvPr id="7" name="TextBox 6">
              <a:extLst>
                <a:ext uri="{FF2B5EF4-FFF2-40B4-BE49-F238E27FC236}">
                  <a16:creationId xmlns:a16="http://schemas.microsoft.com/office/drawing/2014/main" id="{EF51F8E1-DD2A-422C-A263-507208D285C5}"/>
                </a:ext>
              </a:extLst>
            </p:cNvPr>
            <p:cNvSpPr txBox="1"/>
            <p:nvPr/>
          </p:nvSpPr>
          <p:spPr>
            <a:xfrm>
              <a:off x="6501063" y="260000"/>
              <a:ext cx="1052945" cy="461665"/>
            </a:xfrm>
            <a:prstGeom prst="rect">
              <a:avLst/>
            </a:prstGeom>
            <a:noFill/>
          </p:spPr>
          <p:txBody>
            <a:bodyPr wrap="square" rtlCol="0">
              <a:spAutoFit/>
            </a:bodyPr>
            <a:lstStyle/>
            <a:p>
              <a:r>
                <a:rPr lang="en-US" sz="2400" b="1" dirty="0">
                  <a:solidFill>
                    <a:schemeClr val="bg1"/>
                  </a:solidFill>
                </a:rPr>
                <a:t>Love</a:t>
              </a:r>
            </a:p>
          </p:txBody>
        </p:sp>
        <p:sp>
          <p:nvSpPr>
            <p:cNvPr id="8" name="TextBox 7">
              <a:extLst>
                <a:ext uri="{FF2B5EF4-FFF2-40B4-BE49-F238E27FC236}">
                  <a16:creationId xmlns:a16="http://schemas.microsoft.com/office/drawing/2014/main" id="{9196A877-8D3E-4E8D-8BAF-26840421A2A5}"/>
                </a:ext>
              </a:extLst>
            </p:cNvPr>
            <p:cNvSpPr txBox="1"/>
            <p:nvPr/>
          </p:nvSpPr>
          <p:spPr>
            <a:xfrm>
              <a:off x="6245897" y="1969806"/>
              <a:ext cx="1528144" cy="461665"/>
            </a:xfrm>
            <a:prstGeom prst="rect">
              <a:avLst/>
            </a:prstGeom>
            <a:noFill/>
          </p:spPr>
          <p:txBody>
            <a:bodyPr wrap="square" rtlCol="0">
              <a:spAutoFit/>
            </a:bodyPr>
            <a:lstStyle/>
            <a:p>
              <a:r>
                <a:rPr lang="en-US" sz="2400" b="1" dirty="0">
                  <a:solidFill>
                    <a:schemeClr val="bg1"/>
                  </a:solidFill>
                </a:rPr>
                <a:t>Godliness</a:t>
              </a:r>
            </a:p>
          </p:txBody>
        </p:sp>
        <p:sp>
          <p:nvSpPr>
            <p:cNvPr id="9" name="TextBox 8">
              <a:extLst>
                <a:ext uri="{FF2B5EF4-FFF2-40B4-BE49-F238E27FC236}">
                  <a16:creationId xmlns:a16="http://schemas.microsoft.com/office/drawing/2014/main" id="{FF63F96F-2720-45D4-852B-99F655513129}"/>
                </a:ext>
              </a:extLst>
            </p:cNvPr>
            <p:cNvSpPr txBox="1"/>
            <p:nvPr/>
          </p:nvSpPr>
          <p:spPr>
            <a:xfrm>
              <a:off x="5320145" y="2744431"/>
              <a:ext cx="1528145" cy="461665"/>
            </a:xfrm>
            <a:prstGeom prst="rect">
              <a:avLst/>
            </a:prstGeom>
            <a:noFill/>
          </p:spPr>
          <p:txBody>
            <a:bodyPr wrap="square" rtlCol="0">
              <a:spAutoFit/>
            </a:bodyPr>
            <a:lstStyle/>
            <a:p>
              <a:r>
                <a:rPr lang="en-US" sz="2400" b="1" dirty="0">
                  <a:solidFill>
                    <a:schemeClr val="bg1"/>
                  </a:solidFill>
                </a:rPr>
                <a:t>Patience</a:t>
              </a:r>
            </a:p>
          </p:txBody>
        </p:sp>
        <p:sp>
          <p:nvSpPr>
            <p:cNvPr id="10" name="TextBox 9">
              <a:extLst>
                <a:ext uri="{FF2B5EF4-FFF2-40B4-BE49-F238E27FC236}">
                  <a16:creationId xmlns:a16="http://schemas.microsoft.com/office/drawing/2014/main" id="{94080637-CCF5-4FC0-9E94-86428D900F97}"/>
                </a:ext>
              </a:extLst>
            </p:cNvPr>
            <p:cNvSpPr txBox="1"/>
            <p:nvPr/>
          </p:nvSpPr>
          <p:spPr>
            <a:xfrm>
              <a:off x="6159575" y="3583860"/>
              <a:ext cx="1704929" cy="461665"/>
            </a:xfrm>
            <a:prstGeom prst="rect">
              <a:avLst/>
            </a:prstGeom>
            <a:noFill/>
          </p:spPr>
          <p:txBody>
            <a:bodyPr wrap="square" rtlCol="0">
              <a:spAutoFit/>
            </a:bodyPr>
            <a:lstStyle/>
            <a:p>
              <a:r>
                <a:rPr lang="en-US" sz="2400" b="1" dirty="0">
                  <a:solidFill>
                    <a:schemeClr val="bg1"/>
                  </a:solidFill>
                </a:rPr>
                <a:t>Self-Control</a:t>
              </a:r>
            </a:p>
          </p:txBody>
        </p:sp>
        <p:sp>
          <p:nvSpPr>
            <p:cNvPr id="11" name="TextBox 10">
              <a:extLst>
                <a:ext uri="{FF2B5EF4-FFF2-40B4-BE49-F238E27FC236}">
                  <a16:creationId xmlns:a16="http://schemas.microsoft.com/office/drawing/2014/main" id="{7052E1F5-E0B8-4B1B-A57A-1F91A1D9419A}"/>
                </a:ext>
              </a:extLst>
            </p:cNvPr>
            <p:cNvSpPr txBox="1"/>
            <p:nvPr/>
          </p:nvSpPr>
          <p:spPr>
            <a:xfrm>
              <a:off x="5056910" y="4395581"/>
              <a:ext cx="1664186" cy="461665"/>
            </a:xfrm>
            <a:prstGeom prst="rect">
              <a:avLst/>
            </a:prstGeom>
            <a:noFill/>
          </p:spPr>
          <p:txBody>
            <a:bodyPr wrap="square" rtlCol="0">
              <a:spAutoFit/>
            </a:bodyPr>
            <a:lstStyle/>
            <a:p>
              <a:r>
                <a:rPr lang="en-US" sz="2400" b="1" dirty="0">
                  <a:solidFill>
                    <a:schemeClr val="bg1"/>
                  </a:solidFill>
                </a:rPr>
                <a:t>Knowledge</a:t>
              </a:r>
            </a:p>
          </p:txBody>
        </p:sp>
        <p:sp>
          <p:nvSpPr>
            <p:cNvPr id="12" name="TextBox 11">
              <a:extLst>
                <a:ext uri="{FF2B5EF4-FFF2-40B4-BE49-F238E27FC236}">
                  <a16:creationId xmlns:a16="http://schemas.microsoft.com/office/drawing/2014/main" id="{8A252095-8546-43C6-AB2E-109E41DFAF0B}"/>
                </a:ext>
              </a:extLst>
            </p:cNvPr>
            <p:cNvSpPr txBox="1"/>
            <p:nvPr/>
          </p:nvSpPr>
          <p:spPr>
            <a:xfrm>
              <a:off x="6485568" y="5361710"/>
              <a:ext cx="1052945" cy="461665"/>
            </a:xfrm>
            <a:prstGeom prst="rect">
              <a:avLst/>
            </a:prstGeom>
            <a:noFill/>
          </p:spPr>
          <p:txBody>
            <a:bodyPr wrap="square" rtlCol="0">
              <a:spAutoFit/>
            </a:bodyPr>
            <a:lstStyle/>
            <a:p>
              <a:r>
                <a:rPr lang="en-US" sz="2400" b="1" dirty="0">
                  <a:solidFill>
                    <a:schemeClr val="bg1"/>
                  </a:solidFill>
                </a:rPr>
                <a:t>Virtue</a:t>
              </a:r>
            </a:p>
          </p:txBody>
        </p:sp>
        <p:sp>
          <p:nvSpPr>
            <p:cNvPr id="13" name="TextBox 12">
              <a:extLst>
                <a:ext uri="{FF2B5EF4-FFF2-40B4-BE49-F238E27FC236}">
                  <a16:creationId xmlns:a16="http://schemas.microsoft.com/office/drawing/2014/main" id="{7B69D0A1-7034-4F33-B075-CC756A28051F}"/>
                </a:ext>
              </a:extLst>
            </p:cNvPr>
            <p:cNvSpPr txBox="1"/>
            <p:nvPr/>
          </p:nvSpPr>
          <p:spPr>
            <a:xfrm>
              <a:off x="5192952" y="923785"/>
              <a:ext cx="1528144" cy="830997"/>
            </a:xfrm>
            <a:prstGeom prst="rect">
              <a:avLst/>
            </a:prstGeom>
            <a:noFill/>
          </p:spPr>
          <p:txBody>
            <a:bodyPr wrap="square" rtlCol="0">
              <a:spAutoFit/>
            </a:bodyPr>
            <a:lstStyle/>
            <a:p>
              <a:r>
                <a:rPr lang="en-US" sz="2400" b="1" dirty="0">
                  <a:solidFill>
                    <a:schemeClr val="bg1"/>
                  </a:solidFill>
                </a:rPr>
                <a:t>Brotherly</a:t>
              </a:r>
            </a:p>
            <a:p>
              <a:r>
                <a:rPr lang="en-US" sz="2400" b="1" dirty="0">
                  <a:solidFill>
                    <a:schemeClr val="bg1"/>
                  </a:solidFill>
                </a:rPr>
                <a:t>Kindness</a:t>
              </a:r>
            </a:p>
          </p:txBody>
        </p:sp>
      </p:grpSp>
    </p:spTree>
    <p:extLst>
      <p:ext uri="{BB962C8B-B14F-4D97-AF65-F5344CB8AC3E}">
        <p14:creationId xmlns:p14="http://schemas.microsoft.com/office/powerpoint/2010/main" val="14239911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76503B-3D70-4266-8BB2-C7B648494A86}"/>
              </a:ext>
            </a:extLst>
          </p:cNvPr>
          <p:cNvSpPr>
            <a:spLocks noGrp="1"/>
          </p:cNvSpPr>
          <p:nvPr>
            <p:ph type="ctrTitle"/>
          </p:nvPr>
        </p:nvSpPr>
        <p:spPr>
          <a:xfrm>
            <a:off x="229014" y="1634836"/>
            <a:ext cx="3263994" cy="2119745"/>
          </a:xfrm>
          <a:noFill/>
        </p:spPr>
        <p:txBody>
          <a:bodyPr>
            <a:noAutofit/>
          </a:bodyPr>
          <a:lstStyle/>
          <a:p>
            <a:pPr algn="l"/>
            <a:r>
              <a:rPr lang="en-US" sz="4800" dirty="0">
                <a:solidFill>
                  <a:schemeClr val="bg1"/>
                </a:solidFill>
                <a:latin typeface="Calibri "/>
              </a:rPr>
              <a:t>The Christian Graces</a:t>
            </a:r>
          </a:p>
        </p:txBody>
      </p:sp>
      <p:sp>
        <p:nvSpPr>
          <p:cNvPr id="3" name="Subtitle 2">
            <a:extLst>
              <a:ext uri="{FF2B5EF4-FFF2-40B4-BE49-F238E27FC236}">
                <a16:creationId xmlns:a16="http://schemas.microsoft.com/office/drawing/2014/main" id="{2AA0FC96-002F-4162-AC90-806C7DC16408}"/>
              </a:ext>
            </a:extLst>
          </p:cNvPr>
          <p:cNvSpPr>
            <a:spLocks noGrp="1"/>
          </p:cNvSpPr>
          <p:nvPr>
            <p:ph type="subTitle" idx="1"/>
          </p:nvPr>
        </p:nvSpPr>
        <p:spPr>
          <a:xfrm>
            <a:off x="229014" y="5874327"/>
            <a:ext cx="3263993" cy="748145"/>
          </a:xfrm>
          <a:noFill/>
        </p:spPr>
        <p:txBody>
          <a:bodyPr>
            <a:normAutofit lnSpcReduction="10000"/>
          </a:bodyPr>
          <a:lstStyle/>
          <a:p>
            <a:pPr algn="l"/>
            <a:r>
              <a:rPr lang="en-US" sz="2000" dirty="0">
                <a:solidFill>
                  <a:schemeClr val="bg1"/>
                </a:solidFill>
              </a:rPr>
              <a:t>Church of Christ at Medina</a:t>
            </a:r>
          </a:p>
          <a:p>
            <a:pPr algn="l"/>
            <a:r>
              <a:rPr lang="en-US" sz="2000" dirty="0">
                <a:solidFill>
                  <a:schemeClr val="bg1"/>
                </a:solidFill>
              </a:rPr>
              <a:t>August 26</a:t>
            </a:r>
            <a:r>
              <a:rPr lang="en-US" sz="2000" baseline="30000" dirty="0">
                <a:solidFill>
                  <a:schemeClr val="bg1"/>
                </a:solidFill>
              </a:rPr>
              <a:t>th</a:t>
            </a:r>
            <a:r>
              <a:rPr lang="en-US" sz="2000" dirty="0">
                <a:solidFill>
                  <a:schemeClr val="bg1"/>
                </a:solidFill>
              </a:rPr>
              <a:t>, 2018</a:t>
            </a:r>
          </a:p>
        </p:txBody>
      </p:sp>
      <p:grpSp>
        <p:nvGrpSpPr>
          <p:cNvPr id="20" name="Group 19">
            <a:extLst>
              <a:ext uri="{FF2B5EF4-FFF2-40B4-BE49-F238E27FC236}">
                <a16:creationId xmlns:a16="http://schemas.microsoft.com/office/drawing/2014/main" id="{A9E5A681-79C3-45D9-99DE-77A3A70333AA}"/>
              </a:ext>
            </a:extLst>
          </p:cNvPr>
          <p:cNvGrpSpPr/>
          <p:nvPr/>
        </p:nvGrpSpPr>
        <p:grpSpPr>
          <a:xfrm>
            <a:off x="5880006" y="10"/>
            <a:ext cx="3263994" cy="6857990"/>
            <a:chOff x="4851574" y="10"/>
            <a:chExt cx="3263994" cy="6857990"/>
          </a:xfrm>
        </p:grpSpPr>
        <p:pic>
          <p:nvPicPr>
            <p:cNvPr id="4" name="Picture 3">
              <a:extLst>
                <a:ext uri="{FF2B5EF4-FFF2-40B4-BE49-F238E27FC236}">
                  <a16:creationId xmlns:a16="http://schemas.microsoft.com/office/drawing/2014/main" id="{485F3509-0BEC-4FB4-B60C-FFA6E07896FB}"/>
                </a:ext>
              </a:extLst>
            </p:cNvPr>
            <p:cNvPicPr>
              <a:picLocks noChangeAspect="1"/>
            </p:cNvPicPr>
            <p:nvPr/>
          </p:nvPicPr>
          <p:blipFill rotWithShape="1">
            <a:blip r:embed="rId2"/>
            <a:srcRect l="26180" r="26227"/>
            <a:stretch/>
          </p:blipFill>
          <p:spPr>
            <a:xfrm>
              <a:off x="4851574" y="10"/>
              <a:ext cx="3263994" cy="6857990"/>
            </a:xfrm>
            <a:prstGeom prst="rect">
              <a:avLst/>
            </a:prstGeom>
          </p:spPr>
        </p:pic>
        <p:sp>
          <p:nvSpPr>
            <p:cNvPr id="12" name="TextBox 11">
              <a:extLst>
                <a:ext uri="{FF2B5EF4-FFF2-40B4-BE49-F238E27FC236}">
                  <a16:creationId xmlns:a16="http://schemas.microsoft.com/office/drawing/2014/main" id="{3E16CEB0-13C1-452F-841F-40B4B42E4850}"/>
                </a:ext>
              </a:extLst>
            </p:cNvPr>
            <p:cNvSpPr txBox="1"/>
            <p:nvPr/>
          </p:nvSpPr>
          <p:spPr>
            <a:xfrm>
              <a:off x="5792021" y="6160807"/>
              <a:ext cx="1052945" cy="461665"/>
            </a:xfrm>
            <a:prstGeom prst="rect">
              <a:avLst/>
            </a:prstGeom>
            <a:noFill/>
          </p:spPr>
          <p:txBody>
            <a:bodyPr wrap="square" rtlCol="0">
              <a:spAutoFit/>
            </a:bodyPr>
            <a:lstStyle/>
            <a:p>
              <a:r>
                <a:rPr lang="en-US" sz="2400" b="1" dirty="0">
                  <a:solidFill>
                    <a:schemeClr val="bg1"/>
                  </a:solidFill>
                </a:rPr>
                <a:t>Faith</a:t>
              </a:r>
            </a:p>
          </p:txBody>
        </p:sp>
        <p:sp>
          <p:nvSpPr>
            <p:cNvPr id="13" name="TextBox 12">
              <a:extLst>
                <a:ext uri="{FF2B5EF4-FFF2-40B4-BE49-F238E27FC236}">
                  <a16:creationId xmlns:a16="http://schemas.microsoft.com/office/drawing/2014/main" id="{7736B700-7489-4C57-95EC-C14CCA3D20A9}"/>
                </a:ext>
              </a:extLst>
            </p:cNvPr>
            <p:cNvSpPr txBox="1"/>
            <p:nvPr/>
          </p:nvSpPr>
          <p:spPr>
            <a:xfrm>
              <a:off x="6501063" y="260000"/>
              <a:ext cx="1052945" cy="461665"/>
            </a:xfrm>
            <a:prstGeom prst="rect">
              <a:avLst/>
            </a:prstGeom>
            <a:noFill/>
          </p:spPr>
          <p:txBody>
            <a:bodyPr wrap="square" rtlCol="0">
              <a:spAutoFit/>
            </a:bodyPr>
            <a:lstStyle/>
            <a:p>
              <a:r>
                <a:rPr lang="en-US" sz="2400" b="1" dirty="0">
                  <a:solidFill>
                    <a:schemeClr val="bg1"/>
                  </a:solidFill>
                </a:rPr>
                <a:t>Love</a:t>
              </a:r>
            </a:p>
          </p:txBody>
        </p:sp>
        <p:sp>
          <p:nvSpPr>
            <p:cNvPr id="14" name="TextBox 13">
              <a:extLst>
                <a:ext uri="{FF2B5EF4-FFF2-40B4-BE49-F238E27FC236}">
                  <a16:creationId xmlns:a16="http://schemas.microsoft.com/office/drawing/2014/main" id="{E89F02D5-7574-447E-B5C7-E0ECCAF56714}"/>
                </a:ext>
              </a:extLst>
            </p:cNvPr>
            <p:cNvSpPr txBox="1"/>
            <p:nvPr/>
          </p:nvSpPr>
          <p:spPr>
            <a:xfrm>
              <a:off x="6245897" y="1969806"/>
              <a:ext cx="1528144" cy="461665"/>
            </a:xfrm>
            <a:prstGeom prst="rect">
              <a:avLst/>
            </a:prstGeom>
            <a:noFill/>
          </p:spPr>
          <p:txBody>
            <a:bodyPr wrap="square" rtlCol="0">
              <a:spAutoFit/>
            </a:bodyPr>
            <a:lstStyle/>
            <a:p>
              <a:r>
                <a:rPr lang="en-US" sz="2400" b="1" dirty="0">
                  <a:solidFill>
                    <a:schemeClr val="bg1"/>
                  </a:solidFill>
                </a:rPr>
                <a:t>Godliness</a:t>
              </a:r>
            </a:p>
          </p:txBody>
        </p:sp>
        <p:sp>
          <p:nvSpPr>
            <p:cNvPr id="15" name="TextBox 14">
              <a:extLst>
                <a:ext uri="{FF2B5EF4-FFF2-40B4-BE49-F238E27FC236}">
                  <a16:creationId xmlns:a16="http://schemas.microsoft.com/office/drawing/2014/main" id="{6A202D02-68D1-4F73-B446-B522E4125648}"/>
                </a:ext>
              </a:extLst>
            </p:cNvPr>
            <p:cNvSpPr txBox="1"/>
            <p:nvPr/>
          </p:nvSpPr>
          <p:spPr>
            <a:xfrm>
              <a:off x="5320145" y="2744431"/>
              <a:ext cx="1528145" cy="461665"/>
            </a:xfrm>
            <a:prstGeom prst="rect">
              <a:avLst/>
            </a:prstGeom>
            <a:noFill/>
          </p:spPr>
          <p:txBody>
            <a:bodyPr wrap="square" rtlCol="0">
              <a:spAutoFit/>
            </a:bodyPr>
            <a:lstStyle/>
            <a:p>
              <a:r>
                <a:rPr lang="en-US" sz="2400" b="1" dirty="0">
                  <a:solidFill>
                    <a:schemeClr val="bg1"/>
                  </a:solidFill>
                </a:rPr>
                <a:t>Patience</a:t>
              </a:r>
            </a:p>
          </p:txBody>
        </p:sp>
        <p:sp>
          <p:nvSpPr>
            <p:cNvPr id="16" name="TextBox 15">
              <a:extLst>
                <a:ext uri="{FF2B5EF4-FFF2-40B4-BE49-F238E27FC236}">
                  <a16:creationId xmlns:a16="http://schemas.microsoft.com/office/drawing/2014/main" id="{793A091E-11DE-4082-8DE9-8B5701BF913E}"/>
                </a:ext>
              </a:extLst>
            </p:cNvPr>
            <p:cNvSpPr txBox="1"/>
            <p:nvPr/>
          </p:nvSpPr>
          <p:spPr>
            <a:xfrm>
              <a:off x="6159575" y="3583860"/>
              <a:ext cx="1704929" cy="461665"/>
            </a:xfrm>
            <a:prstGeom prst="rect">
              <a:avLst/>
            </a:prstGeom>
            <a:noFill/>
          </p:spPr>
          <p:txBody>
            <a:bodyPr wrap="square" rtlCol="0">
              <a:spAutoFit/>
            </a:bodyPr>
            <a:lstStyle/>
            <a:p>
              <a:r>
                <a:rPr lang="en-US" sz="2400" b="1" dirty="0">
                  <a:solidFill>
                    <a:schemeClr val="bg1"/>
                  </a:solidFill>
                </a:rPr>
                <a:t>Self-Control</a:t>
              </a:r>
            </a:p>
          </p:txBody>
        </p:sp>
        <p:sp>
          <p:nvSpPr>
            <p:cNvPr id="17" name="TextBox 16">
              <a:extLst>
                <a:ext uri="{FF2B5EF4-FFF2-40B4-BE49-F238E27FC236}">
                  <a16:creationId xmlns:a16="http://schemas.microsoft.com/office/drawing/2014/main" id="{DF2363E8-3B85-4D6B-85D9-5C5340220298}"/>
                </a:ext>
              </a:extLst>
            </p:cNvPr>
            <p:cNvSpPr txBox="1"/>
            <p:nvPr/>
          </p:nvSpPr>
          <p:spPr>
            <a:xfrm>
              <a:off x="5056910" y="4395581"/>
              <a:ext cx="1664186" cy="461665"/>
            </a:xfrm>
            <a:prstGeom prst="rect">
              <a:avLst/>
            </a:prstGeom>
            <a:noFill/>
          </p:spPr>
          <p:txBody>
            <a:bodyPr wrap="square" rtlCol="0">
              <a:spAutoFit/>
            </a:bodyPr>
            <a:lstStyle/>
            <a:p>
              <a:r>
                <a:rPr lang="en-US" sz="2400" b="1" dirty="0">
                  <a:solidFill>
                    <a:schemeClr val="bg1"/>
                  </a:solidFill>
                </a:rPr>
                <a:t>Knowledge</a:t>
              </a:r>
            </a:p>
          </p:txBody>
        </p:sp>
        <p:sp>
          <p:nvSpPr>
            <p:cNvPr id="18" name="TextBox 17">
              <a:extLst>
                <a:ext uri="{FF2B5EF4-FFF2-40B4-BE49-F238E27FC236}">
                  <a16:creationId xmlns:a16="http://schemas.microsoft.com/office/drawing/2014/main" id="{D5137E72-56DF-44B5-ACAB-B29DAD37076E}"/>
                </a:ext>
              </a:extLst>
            </p:cNvPr>
            <p:cNvSpPr txBox="1"/>
            <p:nvPr/>
          </p:nvSpPr>
          <p:spPr>
            <a:xfrm>
              <a:off x="6485568" y="5361710"/>
              <a:ext cx="1052945" cy="461665"/>
            </a:xfrm>
            <a:prstGeom prst="rect">
              <a:avLst/>
            </a:prstGeom>
            <a:noFill/>
          </p:spPr>
          <p:txBody>
            <a:bodyPr wrap="square" rtlCol="0">
              <a:spAutoFit/>
            </a:bodyPr>
            <a:lstStyle/>
            <a:p>
              <a:r>
                <a:rPr lang="en-US" sz="2400" b="1" dirty="0">
                  <a:solidFill>
                    <a:schemeClr val="bg1"/>
                  </a:solidFill>
                </a:rPr>
                <a:t>Virtue</a:t>
              </a:r>
            </a:p>
          </p:txBody>
        </p:sp>
        <p:sp>
          <p:nvSpPr>
            <p:cNvPr id="19" name="TextBox 18">
              <a:extLst>
                <a:ext uri="{FF2B5EF4-FFF2-40B4-BE49-F238E27FC236}">
                  <a16:creationId xmlns:a16="http://schemas.microsoft.com/office/drawing/2014/main" id="{F630E7C1-3ECD-40D9-AC5C-D48CE96F60A3}"/>
                </a:ext>
              </a:extLst>
            </p:cNvPr>
            <p:cNvSpPr txBox="1"/>
            <p:nvPr/>
          </p:nvSpPr>
          <p:spPr>
            <a:xfrm>
              <a:off x="5192952" y="923785"/>
              <a:ext cx="1528144" cy="830997"/>
            </a:xfrm>
            <a:prstGeom prst="rect">
              <a:avLst/>
            </a:prstGeom>
            <a:noFill/>
          </p:spPr>
          <p:txBody>
            <a:bodyPr wrap="square" rtlCol="0">
              <a:spAutoFit/>
            </a:bodyPr>
            <a:lstStyle/>
            <a:p>
              <a:r>
                <a:rPr lang="en-US" sz="2400" b="1" dirty="0">
                  <a:solidFill>
                    <a:schemeClr val="bg1"/>
                  </a:solidFill>
                </a:rPr>
                <a:t>Brotherly</a:t>
              </a:r>
            </a:p>
            <a:p>
              <a:r>
                <a:rPr lang="en-US" sz="2400" b="1" dirty="0">
                  <a:solidFill>
                    <a:schemeClr val="bg1"/>
                  </a:solidFill>
                </a:rPr>
                <a:t>Kindness</a:t>
              </a:r>
            </a:p>
          </p:txBody>
        </p:sp>
      </p:grpSp>
    </p:spTree>
    <p:extLst>
      <p:ext uri="{BB962C8B-B14F-4D97-AF65-F5344CB8AC3E}">
        <p14:creationId xmlns:p14="http://schemas.microsoft.com/office/powerpoint/2010/main" val="38580084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3070BE-E8AB-48A7-8AAA-00CE6698FCAD}"/>
              </a:ext>
            </a:extLst>
          </p:cNvPr>
          <p:cNvSpPr>
            <a:spLocks noGrp="1"/>
          </p:cNvSpPr>
          <p:nvPr>
            <p:ph type="title"/>
          </p:nvPr>
        </p:nvSpPr>
        <p:spPr>
          <a:xfrm>
            <a:off x="0" y="1"/>
            <a:ext cx="5743815" cy="817418"/>
          </a:xfrm>
        </p:spPr>
        <p:txBody>
          <a:bodyPr/>
          <a:lstStyle/>
          <a:p>
            <a:r>
              <a:rPr lang="en-US" b="1" u="sng" dirty="0">
                <a:solidFill>
                  <a:schemeClr val="bg1"/>
                </a:solidFill>
              </a:rPr>
              <a:t>The Christian Graces</a:t>
            </a:r>
          </a:p>
        </p:txBody>
      </p:sp>
      <p:sp>
        <p:nvSpPr>
          <p:cNvPr id="3" name="Content Placeholder 2">
            <a:extLst>
              <a:ext uri="{FF2B5EF4-FFF2-40B4-BE49-F238E27FC236}">
                <a16:creationId xmlns:a16="http://schemas.microsoft.com/office/drawing/2014/main" id="{C0EA54B3-634B-487A-8306-42C8F6C8DFF3}"/>
              </a:ext>
            </a:extLst>
          </p:cNvPr>
          <p:cNvSpPr>
            <a:spLocks noGrp="1"/>
          </p:cNvSpPr>
          <p:nvPr>
            <p:ph idx="1"/>
          </p:nvPr>
        </p:nvSpPr>
        <p:spPr>
          <a:xfrm>
            <a:off x="0" y="923785"/>
            <a:ext cx="5743815" cy="4899575"/>
          </a:xfrm>
        </p:spPr>
        <p:txBody>
          <a:bodyPr/>
          <a:lstStyle/>
          <a:p>
            <a:pPr marL="0" indent="0">
              <a:buNone/>
            </a:pPr>
            <a:r>
              <a:rPr lang="en-US" dirty="0">
                <a:solidFill>
                  <a:schemeClr val="bg1"/>
                </a:solidFill>
              </a:rPr>
              <a:t>Faith</a:t>
            </a:r>
          </a:p>
          <a:p>
            <a:r>
              <a:rPr lang="en-US" dirty="0">
                <a:solidFill>
                  <a:schemeClr val="bg1"/>
                </a:solidFill>
              </a:rPr>
              <a:t>Faith is the foundational building block.</a:t>
            </a:r>
          </a:p>
          <a:p>
            <a:r>
              <a:rPr lang="en-US" dirty="0">
                <a:solidFill>
                  <a:schemeClr val="bg1"/>
                </a:solidFill>
              </a:rPr>
              <a:t>It is necessary in order to please God!</a:t>
            </a:r>
          </a:p>
          <a:p>
            <a:r>
              <a:rPr lang="en-US" dirty="0">
                <a:solidFill>
                  <a:schemeClr val="bg1"/>
                </a:solidFill>
              </a:rPr>
              <a:t>It is the link – the coupling – that connects us to the power of God!</a:t>
            </a:r>
          </a:p>
          <a:p>
            <a:r>
              <a:rPr lang="en-US" dirty="0">
                <a:solidFill>
                  <a:schemeClr val="bg1"/>
                </a:solidFill>
              </a:rPr>
              <a:t>Faith is trusting in God to the point that we obey Him!</a:t>
            </a:r>
          </a:p>
        </p:txBody>
      </p:sp>
      <p:grpSp>
        <p:nvGrpSpPr>
          <p:cNvPr id="4" name="Group 3">
            <a:extLst>
              <a:ext uri="{FF2B5EF4-FFF2-40B4-BE49-F238E27FC236}">
                <a16:creationId xmlns:a16="http://schemas.microsoft.com/office/drawing/2014/main" id="{23EBF745-7811-420B-BC31-4E8971F07818}"/>
              </a:ext>
            </a:extLst>
          </p:cNvPr>
          <p:cNvGrpSpPr/>
          <p:nvPr/>
        </p:nvGrpSpPr>
        <p:grpSpPr>
          <a:xfrm>
            <a:off x="5880006" y="10"/>
            <a:ext cx="3263994" cy="6857990"/>
            <a:chOff x="4851574" y="10"/>
            <a:chExt cx="3263994" cy="6857990"/>
          </a:xfrm>
        </p:grpSpPr>
        <p:pic>
          <p:nvPicPr>
            <p:cNvPr id="5" name="Picture 4">
              <a:extLst>
                <a:ext uri="{FF2B5EF4-FFF2-40B4-BE49-F238E27FC236}">
                  <a16:creationId xmlns:a16="http://schemas.microsoft.com/office/drawing/2014/main" id="{9EDF8FDE-D0A1-4978-8296-45C9C620C46E}"/>
                </a:ext>
              </a:extLst>
            </p:cNvPr>
            <p:cNvPicPr>
              <a:picLocks noChangeAspect="1"/>
            </p:cNvPicPr>
            <p:nvPr/>
          </p:nvPicPr>
          <p:blipFill rotWithShape="1">
            <a:blip r:embed="rId2"/>
            <a:srcRect l="26180" r="26227"/>
            <a:stretch/>
          </p:blipFill>
          <p:spPr>
            <a:xfrm>
              <a:off x="4851574" y="10"/>
              <a:ext cx="3263994" cy="6857990"/>
            </a:xfrm>
            <a:prstGeom prst="rect">
              <a:avLst/>
            </a:prstGeom>
          </p:spPr>
        </p:pic>
        <p:sp>
          <p:nvSpPr>
            <p:cNvPr id="6" name="TextBox 5">
              <a:extLst>
                <a:ext uri="{FF2B5EF4-FFF2-40B4-BE49-F238E27FC236}">
                  <a16:creationId xmlns:a16="http://schemas.microsoft.com/office/drawing/2014/main" id="{B1F70DCD-2CB8-4C86-9498-3980F93FBA7C}"/>
                </a:ext>
              </a:extLst>
            </p:cNvPr>
            <p:cNvSpPr txBox="1"/>
            <p:nvPr/>
          </p:nvSpPr>
          <p:spPr>
            <a:xfrm>
              <a:off x="5792021" y="6160807"/>
              <a:ext cx="1052945" cy="461665"/>
            </a:xfrm>
            <a:prstGeom prst="rect">
              <a:avLst/>
            </a:prstGeom>
            <a:noFill/>
          </p:spPr>
          <p:txBody>
            <a:bodyPr wrap="square" rtlCol="0">
              <a:spAutoFit/>
            </a:bodyPr>
            <a:lstStyle/>
            <a:p>
              <a:r>
                <a:rPr lang="en-US" sz="2400" b="1" dirty="0">
                  <a:solidFill>
                    <a:srgbClr val="FFFF00"/>
                  </a:solidFill>
                </a:rPr>
                <a:t>Faith</a:t>
              </a:r>
            </a:p>
          </p:txBody>
        </p:sp>
        <p:sp>
          <p:nvSpPr>
            <p:cNvPr id="7" name="TextBox 6">
              <a:extLst>
                <a:ext uri="{FF2B5EF4-FFF2-40B4-BE49-F238E27FC236}">
                  <a16:creationId xmlns:a16="http://schemas.microsoft.com/office/drawing/2014/main" id="{EF51F8E1-DD2A-422C-A263-507208D285C5}"/>
                </a:ext>
              </a:extLst>
            </p:cNvPr>
            <p:cNvSpPr txBox="1"/>
            <p:nvPr/>
          </p:nvSpPr>
          <p:spPr>
            <a:xfrm>
              <a:off x="6501063" y="260000"/>
              <a:ext cx="1052945" cy="461665"/>
            </a:xfrm>
            <a:prstGeom prst="rect">
              <a:avLst/>
            </a:prstGeom>
            <a:noFill/>
          </p:spPr>
          <p:txBody>
            <a:bodyPr wrap="square" rtlCol="0">
              <a:spAutoFit/>
            </a:bodyPr>
            <a:lstStyle/>
            <a:p>
              <a:r>
                <a:rPr lang="en-US" sz="2400" b="1" dirty="0">
                  <a:solidFill>
                    <a:schemeClr val="bg1"/>
                  </a:solidFill>
                </a:rPr>
                <a:t>Love</a:t>
              </a:r>
            </a:p>
          </p:txBody>
        </p:sp>
        <p:sp>
          <p:nvSpPr>
            <p:cNvPr id="8" name="TextBox 7">
              <a:extLst>
                <a:ext uri="{FF2B5EF4-FFF2-40B4-BE49-F238E27FC236}">
                  <a16:creationId xmlns:a16="http://schemas.microsoft.com/office/drawing/2014/main" id="{9196A877-8D3E-4E8D-8BAF-26840421A2A5}"/>
                </a:ext>
              </a:extLst>
            </p:cNvPr>
            <p:cNvSpPr txBox="1"/>
            <p:nvPr/>
          </p:nvSpPr>
          <p:spPr>
            <a:xfrm>
              <a:off x="6245897" y="1969806"/>
              <a:ext cx="1528144" cy="461665"/>
            </a:xfrm>
            <a:prstGeom prst="rect">
              <a:avLst/>
            </a:prstGeom>
            <a:noFill/>
          </p:spPr>
          <p:txBody>
            <a:bodyPr wrap="square" rtlCol="0">
              <a:spAutoFit/>
            </a:bodyPr>
            <a:lstStyle/>
            <a:p>
              <a:r>
                <a:rPr lang="en-US" sz="2400" b="1" dirty="0">
                  <a:solidFill>
                    <a:schemeClr val="bg1"/>
                  </a:solidFill>
                </a:rPr>
                <a:t>Godliness</a:t>
              </a:r>
            </a:p>
          </p:txBody>
        </p:sp>
        <p:sp>
          <p:nvSpPr>
            <p:cNvPr id="9" name="TextBox 8">
              <a:extLst>
                <a:ext uri="{FF2B5EF4-FFF2-40B4-BE49-F238E27FC236}">
                  <a16:creationId xmlns:a16="http://schemas.microsoft.com/office/drawing/2014/main" id="{FF63F96F-2720-45D4-852B-99F655513129}"/>
                </a:ext>
              </a:extLst>
            </p:cNvPr>
            <p:cNvSpPr txBox="1"/>
            <p:nvPr/>
          </p:nvSpPr>
          <p:spPr>
            <a:xfrm>
              <a:off x="5320145" y="2744431"/>
              <a:ext cx="1528145" cy="461665"/>
            </a:xfrm>
            <a:prstGeom prst="rect">
              <a:avLst/>
            </a:prstGeom>
            <a:noFill/>
          </p:spPr>
          <p:txBody>
            <a:bodyPr wrap="square" rtlCol="0">
              <a:spAutoFit/>
            </a:bodyPr>
            <a:lstStyle/>
            <a:p>
              <a:r>
                <a:rPr lang="en-US" sz="2400" b="1" dirty="0">
                  <a:solidFill>
                    <a:schemeClr val="bg1"/>
                  </a:solidFill>
                </a:rPr>
                <a:t>Patience</a:t>
              </a:r>
            </a:p>
          </p:txBody>
        </p:sp>
        <p:sp>
          <p:nvSpPr>
            <p:cNvPr id="10" name="TextBox 9">
              <a:extLst>
                <a:ext uri="{FF2B5EF4-FFF2-40B4-BE49-F238E27FC236}">
                  <a16:creationId xmlns:a16="http://schemas.microsoft.com/office/drawing/2014/main" id="{94080637-CCF5-4FC0-9E94-86428D900F97}"/>
                </a:ext>
              </a:extLst>
            </p:cNvPr>
            <p:cNvSpPr txBox="1"/>
            <p:nvPr/>
          </p:nvSpPr>
          <p:spPr>
            <a:xfrm>
              <a:off x="6159575" y="3583860"/>
              <a:ext cx="1704929" cy="461665"/>
            </a:xfrm>
            <a:prstGeom prst="rect">
              <a:avLst/>
            </a:prstGeom>
            <a:noFill/>
          </p:spPr>
          <p:txBody>
            <a:bodyPr wrap="square" rtlCol="0">
              <a:spAutoFit/>
            </a:bodyPr>
            <a:lstStyle/>
            <a:p>
              <a:r>
                <a:rPr lang="en-US" sz="2400" b="1" dirty="0">
                  <a:solidFill>
                    <a:schemeClr val="bg1"/>
                  </a:solidFill>
                </a:rPr>
                <a:t>Self-Control</a:t>
              </a:r>
            </a:p>
          </p:txBody>
        </p:sp>
        <p:sp>
          <p:nvSpPr>
            <p:cNvPr id="11" name="TextBox 10">
              <a:extLst>
                <a:ext uri="{FF2B5EF4-FFF2-40B4-BE49-F238E27FC236}">
                  <a16:creationId xmlns:a16="http://schemas.microsoft.com/office/drawing/2014/main" id="{7052E1F5-E0B8-4B1B-A57A-1F91A1D9419A}"/>
                </a:ext>
              </a:extLst>
            </p:cNvPr>
            <p:cNvSpPr txBox="1"/>
            <p:nvPr/>
          </p:nvSpPr>
          <p:spPr>
            <a:xfrm>
              <a:off x="5056910" y="4395581"/>
              <a:ext cx="1664186" cy="461665"/>
            </a:xfrm>
            <a:prstGeom prst="rect">
              <a:avLst/>
            </a:prstGeom>
            <a:noFill/>
          </p:spPr>
          <p:txBody>
            <a:bodyPr wrap="square" rtlCol="0">
              <a:spAutoFit/>
            </a:bodyPr>
            <a:lstStyle/>
            <a:p>
              <a:r>
                <a:rPr lang="en-US" sz="2400" b="1" dirty="0">
                  <a:solidFill>
                    <a:schemeClr val="bg1"/>
                  </a:solidFill>
                </a:rPr>
                <a:t>Knowledge</a:t>
              </a:r>
            </a:p>
          </p:txBody>
        </p:sp>
        <p:sp>
          <p:nvSpPr>
            <p:cNvPr id="12" name="TextBox 11">
              <a:extLst>
                <a:ext uri="{FF2B5EF4-FFF2-40B4-BE49-F238E27FC236}">
                  <a16:creationId xmlns:a16="http://schemas.microsoft.com/office/drawing/2014/main" id="{8A252095-8546-43C6-AB2E-109E41DFAF0B}"/>
                </a:ext>
              </a:extLst>
            </p:cNvPr>
            <p:cNvSpPr txBox="1"/>
            <p:nvPr/>
          </p:nvSpPr>
          <p:spPr>
            <a:xfrm>
              <a:off x="6485568" y="5361710"/>
              <a:ext cx="1052945" cy="461665"/>
            </a:xfrm>
            <a:prstGeom prst="rect">
              <a:avLst/>
            </a:prstGeom>
            <a:noFill/>
          </p:spPr>
          <p:txBody>
            <a:bodyPr wrap="square" rtlCol="0">
              <a:spAutoFit/>
            </a:bodyPr>
            <a:lstStyle/>
            <a:p>
              <a:r>
                <a:rPr lang="en-US" sz="2400" b="1" dirty="0">
                  <a:solidFill>
                    <a:schemeClr val="bg1"/>
                  </a:solidFill>
                </a:rPr>
                <a:t>Virtue</a:t>
              </a:r>
            </a:p>
          </p:txBody>
        </p:sp>
        <p:sp>
          <p:nvSpPr>
            <p:cNvPr id="13" name="TextBox 12">
              <a:extLst>
                <a:ext uri="{FF2B5EF4-FFF2-40B4-BE49-F238E27FC236}">
                  <a16:creationId xmlns:a16="http://schemas.microsoft.com/office/drawing/2014/main" id="{7B69D0A1-7034-4F33-B075-CC756A28051F}"/>
                </a:ext>
              </a:extLst>
            </p:cNvPr>
            <p:cNvSpPr txBox="1"/>
            <p:nvPr/>
          </p:nvSpPr>
          <p:spPr>
            <a:xfrm>
              <a:off x="5192952" y="923785"/>
              <a:ext cx="1528144" cy="830997"/>
            </a:xfrm>
            <a:prstGeom prst="rect">
              <a:avLst/>
            </a:prstGeom>
            <a:noFill/>
          </p:spPr>
          <p:txBody>
            <a:bodyPr wrap="square" rtlCol="0">
              <a:spAutoFit/>
            </a:bodyPr>
            <a:lstStyle/>
            <a:p>
              <a:r>
                <a:rPr lang="en-US" sz="2400" b="1" dirty="0">
                  <a:solidFill>
                    <a:schemeClr val="bg1"/>
                  </a:solidFill>
                </a:rPr>
                <a:t>Brotherly</a:t>
              </a:r>
            </a:p>
            <a:p>
              <a:r>
                <a:rPr lang="en-US" sz="2400" b="1" dirty="0">
                  <a:solidFill>
                    <a:schemeClr val="bg1"/>
                  </a:solidFill>
                </a:rPr>
                <a:t>Kindness</a:t>
              </a:r>
            </a:p>
          </p:txBody>
        </p:sp>
      </p:grpSp>
      <p:cxnSp>
        <p:nvCxnSpPr>
          <p:cNvPr id="15" name="Straight Connector 14">
            <a:extLst>
              <a:ext uri="{FF2B5EF4-FFF2-40B4-BE49-F238E27FC236}">
                <a16:creationId xmlns:a16="http://schemas.microsoft.com/office/drawing/2014/main" id="{3F52EF59-2575-4210-836F-A410AE6406E0}"/>
              </a:ext>
            </a:extLst>
          </p:cNvPr>
          <p:cNvCxnSpPr/>
          <p:nvPr/>
        </p:nvCxnSpPr>
        <p:spPr>
          <a:xfrm>
            <a:off x="0" y="5823375"/>
            <a:ext cx="5880006" cy="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
        <p:nvSpPr>
          <p:cNvPr id="16" name="TextBox 15">
            <a:extLst>
              <a:ext uri="{FF2B5EF4-FFF2-40B4-BE49-F238E27FC236}">
                <a16:creationId xmlns:a16="http://schemas.microsoft.com/office/drawing/2014/main" id="{16512156-89A8-48E0-91F0-4FBC6CE4152D}"/>
              </a:ext>
            </a:extLst>
          </p:cNvPr>
          <p:cNvSpPr txBox="1"/>
          <p:nvPr/>
        </p:nvSpPr>
        <p:spPr>
          <a:xfrm>
            <a:off x="0" y="5823360"/>
            <a:ext cx="5880006" cy="923330"/>
          </a:xfrm>
          <a:prstGeom prst="rect">
            <a:avLst/>
          </a:prstGeom>
          <a:noFill/>
        </p:spPr>
        <p:txBody>
          <a:bodyPr wrap="square" rtlCol="0">
            <a:spAutoFit/>
          </a:bodyPr>
          <a:lstStyle/>
          <a:p>
            <a:r>
              <a:rPr lang="en-US" b="1" u="sng" dirty="0">
                <a:solidFill>
                  <a:srgbClr val="FFFF00"/>
                </a:solidFill>
              </a:rPr>
              <a:t>Key Verses</a:t>
            </a:r>
          </a:p>
          <a:p>
            <a:r>
              <a:rPr lang="en-US" dirty="0">
                <a:solidFill>
                  <a:schemeClr val="bg1"/>
                </a:solidFill>
              </a:rPr>
              <a:t>Romans 10:17, Hebrews 11:6, Galatians 2:20, Ephesians 3:16-19, 1 John 5:4</a:t>
            </a:r>
          </a:p>
        </p:txBody>
      </p:sp>
    </p:spTree>
    <p:extLst>
      <p:ext uri="{BB962C8B-B14F-4D97-AF65-F5344CB8AC3E}">
        <p14:creationId xmlns:p14="http://schemas.microsoft.com/office/powerpoint/2010/main" val="4736261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par>
                          <p:cTn id="8" fill="hold">
                            <p:stCondLst>
                              <p:cond delay="500"/>
                            </p:stCondLst>
                            <p:childTnLst>
                              <p:par>
                                <p:cTn id="9" presetID="22" presetClass="entr" presetSubtype="8" fill="hold" grpId="0" nodeType="afterEffect">
                                  <p:stCondLst>
                                    <p:cond delay="100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wipe(left)">
                                      <p:cBhvr>
                                        <p:cTn id="11" dur="500"/>
                                        <p:tgtEl>
                                          <p:spTgt spid="3">
                                            <p:txEl>
                                              <p:pRg st="1" end="1"/>
                                            </p:txEl>
                                          </p:spTgt>
                                        </p:tgtEl>
                                      </p:cBhvr>
                                    </p:animEffect>
                                  </p:childTnLst>
                                </p:cTn>
                              </p:par>
                            </p:childTnLst>
                          </p:cTn>
                        </p:par>
                        <p:par>
                          <p:cTn id="12" fill="hold">
                            <p:stCondLst>
                              <p:cond delay="2000"/>
                            </p:stCondLst>
                            <p:childTnLst>
                              <p:par>
                                <p:cTn id="13" presetID="22" presetClass="entr" presetSubtype="8" fill="hold" grpId="0" nodeType="afterEffect">
                                  <p:stCondLst>
                                    <p:cond delay="100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wipe(left)">
                                      <p:cBhvr>
                                        <p:cTn id="15" dur="500"/>
                                        <p:tgtEl>
                                          <p:spTgt spid="3">
                                            <p:txEl>
                                              <p:pRg st="2" end="2"/>
                                            </p:txEl>
                                          </p:spTgt>
                                        </p:tgtEl>
                                      </p:cBhvr>
                                    </p:animEffect>
                                  </p:childTnLst>
                                </p:cTn>
                              </p:par>
                            </p:childTnLst>
                          </p:cTn>
                        </p:par>
                        <p:par>
                          <p:cTn id="16" fill="hold">
                            <p:stCondLst>
                              <p:cond delay="3500"/>
                            </p:stCondLst>
                            <p:childTnLst>
                              <p:par>
                                <p:cTn id="17" presetID="22" presetClass="entr" presetSubtype="8" fill="hold" grpId="0" nodeType="afterEffect">
                                  <p:stCondLst>
                                    <p:cond delay="100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wipe(left)">
                                      <p:cBhvr>
                                        <p:cTn id="19" dur="500"/>
                                        <p:tgtEl>
                                          <p:spTgt spid="3">
                                            <p:txEl>
                                              <p:pRg st="3" end="3"/>
                                            </p:txEl>
                                          </p:spTgt>
                                        </p:tgtEl>
                                      </p:cBhvr>
                                    </p:animEffect>
                                  </p:childTnLst>
                                </p:cTn>
                              </p:par>
                            </p:childTnLst>
                          </p:cTn>
                        </p:par>
                        <p:par>
                          <p:cTn id="20" fill="hold">
                            <p:stCondLst>
                              <p:cond delay="5000"/>
                            </p:stCondLst>
                            <p:childTnLst>
                              <p:par>
                                <p:cTn id="21" presetID="22" presetClass="entr" presetSubtype="8" fill="hold" grpId="0" nodeType="afterEffect">
                                  <p:stCondLst>
                                    <p:cond delay="100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wipe(left)">
                                      <p:cBhvr>
                                        <p:cTn id="23"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3070BE-E8AB-48A7-8AAA-00CE6698FCAD}"/>
              </a:ext>
            </a:extLst>
          </p:cNvPr>
          <p:cNvSpPr>
            <a:spLocks noGrp="1"/>
          </p:cNvSpPr>
          <p:nvPr>
            <p:ph type="title"/>
          </p:nvPr>
        </p:nvSpPr>
        <p:spPr>
          <a:xfrm>
            <a:off x="0" y="1"/>
            <a:ext cx="5743815" cy="817418"/>
          </a:xfrm>
        </p:spPr>
        <p:txBody>
          <a:bodyPr/>
          <a:lstStyle/>
          <a:p>
            <a:r>
              <a:rPr lang="en-US" b="1" u="sng" dirty="0">
                <a:solidFill>
                  <a:schemeClr val="bg1"/>
                </a:solidFill>
              </a:rPr>
              <a:t>The Christian Graces</a:t>
            </a:r>
          </a:p>
        </p:txBody>
      </p:sp>
      <p:sp>
        <p:nvSpPr>
          <p:cNvPr id="3" name="Content Placeholder 2">
            <a:extLst>
              <a:ext uri="{FF2B5EF4-FFF2-40B4-BE49-F238E27FC236}">
                <a16:creationId xmlns:a16="http://schemas.microsoft.com/office/drawing/2014/main" id="{C0EA54B3-634B-487A-8306-42C8F6C8DFF3}"/>
              </a:ext>
            </a:extLst>
          </p:cNvPr>
          <p:cNvSpPr>
            <a:spLocks noGrp="1"/>
          </p:cNvSpPr>
          <p:nvPr>
            <p:ph idx="1"/>
          </p:nvPr>
        </p:nvSpPr>
        <p:spPr>
          <a:xfrm>
            <a:off x="0" y="923785"/>
            <a:ext cx="5743815" cy="4899575"/>
          </a:xfrm>
        </p:spPr>
        <p:txBody>
          <a:bodyPr/>
          <a:lstStyle/>
          <a:p>
            <a:pPr marL="514350" indent="-514350">
              <a:buFont typeface="+mj-lt"/>
              <a:buAutoNum type="arabicPeriod"/>
            </a:pPr>
            <a:r>
              <a:rPr lang="en-US" dirty="0">
                <a:solidFill>
                  <a:schemeClr val="bg1"/>
                </a:solidFill>
              </a:rPr>
              <a:t>Virtue</a:t>
            </a:r>
          </a:p>
          <a:p>
            <a:pPr lvl="1"/>
            <a:r>
              <a:rPr lang="en-US" dirty="0">
                <a:solidFill>
                  <a:schemeClr val="bg1"/>
                </a:solidFill>
              </a:rPr>
              <a:t>From the Greek word </a:t>
            </a:r>
            <a:r>
              <a:rPr lang="en-US" i="1" dirty="0">
                <a:solidFill>
                  <a:schemeClr val="bg1"/>
                </a:solidFill>
              </a:rPr>
              <a:t>arete</a:t>
            </a:r>
          </a:p>
          <a:p>
            <a:pPr lvl="1"/>
            <a:r>
              <a:rPr lang="en-US" dirty="0">
                <a:solidFill>
                  <a:schemeClr val="bg1"/>
                </a:solidFill>
              </a:rPr>
              <a:t>Goodness, excellence, but also the moral courage to live that way.</a:t>
            </a:r>
          </a:p>
          <a:p>
            <a:pPr lvl="1"/>
            <a:r>
              <a:rPr lang="en-US" dirty="0">
                <a:solidFill>
                  <a:schemeClr val="bg1"/>
                </a:solidFill>
              </a:rPr>
              <a:t>Our courage though is based in Christ, not ourselves.</a:t>
            </a:r>
          </a:p>
          <a:p>
            <a:pPr lvl="1"/>
            <a:r>
              <a:rPr lang="en-US" dirty="0">
                <a:solidFill>
                  <a:schemeClr val="bg1"/>
                </a:solidFill>
              </a:rPr>
              <a:t>We must have virtue to profess our faith in Christ and then to live that way when the world doesn’t!</a:t>
            </a:r>
          </a:p>
          <a:p>
            <a:pPr lvl="1"/>
            <a:endParaRPr lang="en-US" dirty="0">
              <a:solidFill>
                <a:schemeClr val="bg1"/>
              </a:solidFill>
            </a:endParaRPr>
          </a:p>
        </p:txBody>
      </p:sp>
      <p:grpSp>
        <p:nvGrpSpPr>
          <p:cNvPr id="4" name="Group 3">
            <a:extLst>
              <a:ext uri="{FF2B5EF4-FFF2-40B4-BE49-F238E27FC236}">
                <a16:creationId xmlns:a16="http://schemas.microsoft.com/office/drawing/2014/main" id="{23EBF745-7811-420B-BC31-4E8971F07818}"/>
              </a:ext>
            </a:extLst>
          </p:cNvPr>
          <p:cNvGrpSpPr/>
          <p:nvPr/>
        </p:nvGrpSpPr>
        <p:grpSpPr>
          <a:xfrm>
            <a:off x="5880006" y="10"/>
            <a:ext cx="3263994" cy="6857990"/>
            <a:chOff x="4851574" y="10"/>
            <a:chExt cx="3263994" cy="6857990"/>
          </a:xfrm>
        </p:grpSpPr>
        <p:pic>
          <p:nvPicPr>
            <p:cNvPr id="5" name="Picture 4">
              <a:extLst>
                <a:ext uri="{FF2B5EF4-FFF2-40B4-BE49-F238E27FC236}">
                  <a16:creationId xmlns:a16="http://schemas.microsoft.com/office/drawing/2014/main" id="{9EDF8FDE-D0A1-4978-8296-45C9C620C46E}"/>
                </a:ext>
              </a:extLst>
            </p:cNvPr>
            <p:cNvPicPr>
              <a:picLocks noChangeAspect="1"/>
            </p:cNvPicPr>
            <p:nvPr/>
          </p:nvPicPr>
          <p:blipFill rotWithShape="1">
            <a:blip r:embed="rId2"/>
            <a:srcRect l="26180" r="26227"/>
            <a:stretch/>
          </p:blipFill>
          <p:spPr>
            <a:xfrm>
              <a:off x="4851574" y="10"/>
              <a:ext cx="3263994" cy="6857990"/>
            </a:xfrm>
            <a:prstGeom prst="rect">
              <a:avLst/>
            </a:prstGeom>
          </p:spPr>
        </p:pic>
        <p:sp>
          <p:nvSpPr>
            <p:cNvPr id="6" name="TextBox 5">
              <a:extLst>
                <a:ext uri="{FF2B5EF4-FFF2-40B4-BE49-F238E27FC236}">
                  <a16:creationId xmlns:a16="http://schemas.microsoft.com/office/drawing/2014/main" id="{B1F70DCD-2CB8-4C86-9498-3980F93FBA7C}"/>
                </a:ext>
              </a:extLst>
            </p:cNvPr>
            <p:cNvSpPr txBox="1"/>
            <p:nvPr/>
          </p:nvSpPr>
          <p:spPr>
            <a:xfrm>
              <a:off x="5792021" y="6160807"/>
              <a:ext cx="1052945" cy="461665"/>
            </a:xfrm>
            <a:prstGeom prst="rect">
              <a:avLst/>
            </a:prstGeom>
            <a:noFill/>
          </p:spPr>
          <p:txBody>
            <a:bodyPr wrap="square" rtlCol="0">
              <a:spAutoFit/>
            </a:bodyPr>
            <a:lstStyle/>
            <a:p>
              <a:r>
                <a:rPr lang="en-US" sz="2400" b="1" dirty="0">
                  <a:solidFill>
                    <a:schemeClr val="bg1"/>
                  </a:solidFill>
                </a:rPr>
                <a:t>Faith</a:t>
              </a:r>
            </a:p>
          </p:txBody>
        </p:sp>
        <p:sp>
          <p:nvSpPr>
            <p:cNvPr id="7" name="TextBox 6">
              <a:extLst>
                <a:ext uri="{FF2B5EF4-FFF2-40B4-BE49-F238E27FC236}">
                  <a16:creationId xmlns:a16="http://schemas.microsoft.com/office/drawing/2014/main" id="{EF51F8E1-DD2A-422C-A263-507208D285C5}"/>
                </a:ext>
              </a:extLst>
            </p:cNvPr>
            <p:cNvSpPr txBox="1"/>
            <p:nvPr/>
          </p:nvSpPr>
          <p:spPr>
            <a:xfrm>
              <a:off x="6501063" y="260000"/>
              <a:ext cx="1052945" cy="461665"/>
            </a:xfrm>
            <a:prstGeom prst="rect">
              <a:avLst/>
            </a:prstGeom>
            <a:noFill/>
          </p:spPr>
          <p:txBody>
            <a:bodyPr wrap="square" rtlCol="0">
              <a:spAutoFit/>
            </a:bodyPr>
            <a:lstStyle/>
            <a:p>
              <a:r>
                <a:rPr lang="en-US" sz="2400" b="1" dirty="0">
                  <a:solidFill>
                    <a:schemeClr val="bg1"/>
                  </a:solidFill>
                </a:rPr>
                <a:t>Love</a:t>
              </a:r>
            </a:p>
          </p:txBody>
        </p:sp>
        <p:sp>
          <p:nvSpPr>
            <p:cNvPr id="8" name="TextBox 7">
              <a:extLst>
                <a:ext uri="{FF2B5EF4-FFF2-40B4-BE49-F238E27FC236}">
                  <a16:creationId xmlns:a16="http://schemas.microsoft.com/office/drawing/2014/main" id="{9196A877-8D3E-4E8D-8BAF-26840421A2A5}"/>
                </a:ext>
              </a:extLst>
            </p:cNvPr>
            <p:cNvSpPr txBox="1"/>
            <p:nvPr/>
          </p:nvSpPr>
          <p:spPr>
            <a:xfrm>
              <a:off x="6245897" y="1969806"/>
              <a:ext cx="1528144" cy="461665"/>
            </a:xfrm>
            <a:prstGeom prst="rect">
              <a:avLst/>
            </a:prstGeom>
            <a:noFill/>
          </p:spPr>
          <p:txBody>
            <a:bodyPr wrap="square" rtlCol="0">
              <a:spAutoFit/>
            </a:bodyPr>
            <a:lstStyle/>
            <a:p>
              <a:r>
                <a:rPr lang="en-US" sz="2400" b="1" dirty="0">
                  <a:solidFill>
                    <a:schemeClr val="bg1"/>
                  </a:solidFill>
                </a:rPr>
                <a:t>Godliness</a:t>
              </a:r>
            </a:p>
          </p:txBody>
        </p:sp>
        <p:sp>
          <p:nvSpPr>
            <p:cNvPr id="9" name="TextBox 8">
              <a:extLst>
                <a:ext uri="{FF2B5EF4-FFF2-40B4-BE49-F238E27FC236}">
                  <a16:creationId xmlns:a16="http://schemas.microsoft.com/office/drawing/2014/main" id="{FF63F96F-2720-45D4-852B-99F655513129}"/>
                </a:ext>
              </a:extLst>
            </p:cNvPr>
            <p:cNvSpPr txBox="1"/>
            <p:nvPr/>
          </p:nvSpPr>
          <p:spPr>
            <a:xfrm>
              <a:off x="5320145" y="2744431"/>
              <a:ext cx="1528145" cy="461665"/>
            </a:xfrm>
            <a:prstGeom prst="rect">
              <a:avLst/>
            </a:prstGeom>
            <a:noFill/>
          </p:spPr>
          <p:txBody>
            <a:bodyPr wrap="square" rtlCol="0">
              <a:spAutoFit/>
            </a:bodyPr>
            <a:lstStyle/>
            <a:p>
              <a:r>
                <a:rPr lang="en-US" sz="2400" b="1" dirty="0">
                  <a:solidFill>
                    <a:schemeClr val="bg1"/>
                  </a:solidFill>
                </a:rPr>
                <a:t>Patience</a:t>
              </a:r>
            </a:p>
          </p:txBody>
        </p:sp>
        <p:sp>
          <p:nvSpPr>
            <p:cNvPr id="10" name="TextBox 9">
              <a:extLst>
                <a:ext uri="{FF2B5EF4-FFF2-40B4-BE49-F238E27FC236}">
                  <a16:creationId xmlns:a16="http://schemas.microsoft.com/office/drawing/2014/main" id="{94080637-CCF5-4FC0-9E94-86428D900F97}"/>
                </a:ext>
              </a:extLst>
            </p:cNvPr>
            <p:cNvSpPr txBox="1"/>
            <p:nvPr/>
          </p:nvSpPr>
          <p:spPr>
            <a:xfrm>
              <a:off x="6159575" y="3583860"/>
              <a:ext cx="1704929" cy="461665"/>
            </a:xfrm>
            <a:prstGeom prst="rect">
              <a:avLst/>
            </a:prstGeom>
            <a:noFill/>
          </p:spPr>
          <p:txBody>
            <a:bodyPr wrap="square" rtlCol="0">
              <a:spAutoFit/>
            </a:bodyPr>
            <a:lstStyle/>
            <a:p>
              <a:r>
                <a:rPr lang="en-US" sz="2400" b="1" dirty="0">
                  <a:solidFill>
                    <a:schemeClr val="bg1"/>
                  </a:solidFill>
                </a:rPr>
                <a:t>Self-Control</a:t>
              </a:r>
            </a:p>
          </p:txBody>
        </p:sp>
        <p:sp>
          <p:nvSpPr>
            <p:cNvPr id="11" name="TextBox 10">
              <a:extLst>
                <a:ext uri="{FF2B5EF4-FFF2-40B4-BE49-F238E27FC236}">
                  <a16:creationId xmlns:a16="http://schemas.microsoft.com/office/drawing/2014/main" id="{7052E1F5-E0B8-4B1B-A57A-1F91A1D9419A}"/>
                </a:ext>
              </a:extLst>
            </p:cNvPr>
            <p:cNvSpPr txBox="1"/>
            <p:nvPr/>
          </p:nvSpPr>
          <p:spPr>
            <a:xfrm>
              <a:off x="5056910" y="4395581"/>
              <a:ext cx="1664186" cy="461665"/>
            </a:xfrm>
            <a:prstGeom prst="rect">
              <a:avLst/>
            </a:prstGeom>
            <a:noFill/>
          </p:spPr>
          <p:txBody>
            <a:bodyPr wrap="square" rtlCol="0">
              <a:spAutoFit/>
            </a:bodyPr>
            <a:lstStyle/>
            <a:p>
              <a:r>
                <a:rPr lang="en-US" sz="2400" b="1" dirty="0">
                  <a:solidFill>
                    <a:schemeClr val="bg1"/>
                  </a:solidFill>
                </a:rPr>
                <a:t>Knowledge</a:t>
              </a:r>
            </a:p>
          </p:txBody>
        </p:sp>
        <p:sp>
          <p:nvSpPr>
            <p:cNvPr id="12" name="TextBox 11">
              <a:extLst>
                <a:ext uri="{FF2B5EF4-FFF2-40B4-BE49-F238E27FC236}">
                  <a16:creationId xmlns:a16="http://schemas.microsoft.com/office/drawing/2014/main" id="{8A252095-8546-43C6-AB2E-109E41DFAF0B}"/>
                </a:ext>
              </a:extLst>
            </p:cNvPr>
            <p:cNvSpPr txBox="1"/>
            <p:nvPr/>
          </p:nvSpPr>
          <p:spPr>
            <a:xfrm>
              <a:off x="6485568" y="5361710"/>
              <a:ext cx="1052945" cy="461665"/>
            </a:xfrm>
            <a:prstGeom prst="rect">
              <a:avLst/>
            </a:prstGeom>
            <a:noFill/>
          </p:spPr>
          <p:txBody>
            <a:bodyPr wrap="square" rtlCol="0">
              <a:spAutoFit/>
            </a:bodyPr>
            <a:lstStyle/>
            <a:p>
              <a:r>
                <a:rPr lang="en-US" sz="2400" b="1" dirty="0">
                  <a:solidFill>
                    <a:srgbClr val="FFFF00"/>
                  </a:solidFill>
                </a:rPr>
                <a:t>Virtue</a:t>
              </a:r>
            </a:p>
          </p:txBody>
        </p:sp>
        <p:sp>
          <p:nvSpPr>
            <p:cNvPr id="13" name="TextBox 12">
              <a:extLst>
                <a:ext uri="{FF2B5EF4-FFF2-40B4-BE49-F238E27FC236}">
                  <a16:creationId xmlns:a16="http://schemas.microsoft.com/office/drawing/2014/main" id="{7B69D0A1-7034-4F33-B075-CC756A28051F}"/>
                </a:ext>
              </a:extLst>
            </p:cNvPr>
            <p:cNvSpPr txBox="1"/>
            <p:nvPr/>
          </p:nvSpPr>
          <p:spPr>
            <a:xfrm>
              <a:off x="5192952" y="923785"/>
              <a:ext cx="1528144" cy="830997"/>
            </a:xfrm>
            <a:prstGeom prst="rect">
              <a:avLst/>
            </a:prstGeom>
            <a:noFill/>
          </p:spPr>
          <p:txBody>
            <a:bodyPr wrap="square" rtlCol="0">
              <a:spAutoFit/>
            </a:bodyPr>
            <a:lstStyle/>
            <a:p>
              <a:r>
                <a:rPr lang="en-US" sz="2400" b="1" dirty="0">
                  <a:solidFill>
                    <a:schemeClr val="bg1"/>
                  </a:solidFill>
                </a:rPr>
                <a:t>Brotherly</a:t>
              </a:r>
            </a:p>
            <a:p>
              <a:r>
                <a:rPr lang="en-US" sz="2400" b="1" dirty="0">
                  <a:solidFill>
                    <a:schemeClr val="bg1"/>
                  </a:solidFill>
                </a:rPr>
                <a:t>Kindness</a:t>
              </a:r>
            </a:p>
          </p:txBody>
        </p:sp>
      </p:grpSp>
      <p:cxnSp>
        <p:nvCxnSpPr>
          <p:cNvPr id="15" name="Straight Connector 14">
            <a:extLst>
              <a:ext uri="{FF2B5EF4-FFF2-40B4-BE49-F238E27FC236}">
                <a16:creationId xmlns:a16="http://schemas.microsoft.com/office/drawing/2014/main" id="{3F52EF59-2575-4210-836F-A410AE6406E0}"/>
              </a:ext>
            </a:extLst>
          </p:cNvPr>
          <p:cNvCxnSpPr/>
          <p:nvPr/>
        </p:nvCxnSpPr>
        <p:spPr>
          <a:xfrm>
            <a:off x="0" y="5823375"/>
            <a:ext cx="5880006" cy="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
        <p:nvSpPr>
          <p:cNvPr id="16" name="TextBox 15">
            <a:extLst>
              <a:ext uri="{FF2B5EF4-FFF2-40B4-BE49-F238E27FC236}">
                <a16:creationId xmlns:a16="http://schemas.microsoft.com/office/drawing/2014/main" id="{16512156-89A8-48E0-91F0-4FBC6CE4152D}"/>
              </a:ext>
            </a:extLst>
          </p:cNvPr>
          <p:cNvSpPr txBox="1"/>
          <p:nvPr/>
        </p:nvSpPr>
        <p:spPr>
          <a:xfrm>
            <a:off x="0" y="5823360"/>
            <a:ext cx="5880006" cy="923330"/>
          </a:xfrm>
          <a:prstGeom prst="rect">
            <a:avLst/>
          </a:prstGeom>
          <a:noFill/>
        </p:spPr>
        <p:txBody>
          <a:bodyPr wrap="square" rtlCol="0">
            <a:spAutoFit/>
          </a:bodyPr>
          <a:lstStyle/>
          <a:p>
            <a:r>
              <a:rPr lang="en-US" b="1" u="sng" dirty="0">
                <a:solidFill>
                  <a:srgbClr val="FFFF00"/>
                </a:solidFill>
              </a:rPr>
              <a:t>Key Verses</a:t>
            </a:r>
          </a:p>
          <a:p>
            <a:r>
              <a:rPr lang="en-US" dirty="0">
                <a:solidFill>
                  <a:schemeClr val="bg1"/>
                </a:solidFill>
              </a:rPr>
              <a:t>Phil. 4:8, 1 Cor. 16:13, Ephesians 6:10, Heb. 11:24-27, Daniel 6:10, Luke 9:51, Rom. 1:16, Matt. 10:32-33, Heb. 13:5-6</a:t>
            </a:r>
          </a:p>
        </p:txBody>
      </p:sp>
    </p:spTree>
    <p:extLst>
      <p:ext uri="{BB962C8B-B14F-4D97-AF65-F5344CB8AC3E}">
        <p14:creationId xmlns:p14="http://schemas.microsoft.com/office/powerpoint/2010/main" val="38422202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wipe(left)">
                                      <p:cBhvr>
                                        <p:cTn id="11" dur="500"/>
                                        <p:tgtEl>
                                          <p:spTgt spid="3">
                                            <p:txEl>
                                              <p:pRg st="1" end="1"/>
                                            </p:txEl>
                                          </p:spTgt>
                                        </p:tgtEl>
                                      </p:cBhvr>
                                    </p:animEffect>
                                  </p:childTnLst>
                                </p:cTn>
                              </p:par>
                            </p:childTnLst>
                          </p:cTn>
                        </p:par>
                        <p:par>
                          <p:cTn id="12" fill="hold">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wipe(left)">
                                      <p:cBhvr>
                                        <p:cTn id="15" dur="500"/>
                                        <p:tgtEl>
                                          <p:spTgt spid="3">
                                            <p:txEl>
                                              <p:pRg st="2" end="2"/>
                                            </p:txEl>
                                          </p:spTgt>
                                        </p:tgtEl>
                                      </p:cBhvr>
                                    </p:animEffect>
                                  </p:childTnLst>
                                </p:cTn>
                              </p:par>
                            </p:childTnLst>
                          </p:cTn>
                        </p:par>
                        <p:par>
                          <p:cTn id="16" fill="hold">
                            <p:stCondLst>
                              <p:cond delay="1500"/>
                            </p:stCondLst>
                            <p:childTnLst>
                              <p:par>
                                <p:cTn id="17" presetID="22" presetClass="entr" presetSubtype="8" fill="hold" grpId="0"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wipe(left)">
                                      <p:cBhvr>
                                        <p:cTn id="19" dur="500"/>
                                        <p:tgtEl>
                                          <p:spTgt spid="3">
                                            <p:txEl>
                                              <p:pRg st="3" end="3"/>
                                            </p:txEl>
                                          </p:spTgt>
                                        </p:tgtEl>
                                      </p:cBhvr>
                                    </p:animEffect>
                                  </p:childTnLst>
                                </p:cTn>
                              </p:par>
                            </p:childTnLst>
                          </p:cTn>
                        </p:par>
                        <p:par>
                          <p:cTn id="20" fill="hold">
                            <p:stCondLst>
                              <p:cond delay="2000"/>
                            </p:stCondLst>
                            <p:childTnLst>
                              <p:par>
                                <p:cTn id="21" presetID="22" presetClass="entr" presetSubtype="8" fill="hold" grpId="0" nodeType="after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wipe(left)">
                                      <p:cBhvr>
                                        <p:cTn id="23"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3070BE-E8AB-48A7-8AAA-00CE6698FCAD}"/>
              </a:ext>
            </a:extLst>
          </p:cNvPr>
          <p:cNvSpPr>
            <a:spLocks noGrp="1"/>
          </p:cNvSpPr>
          <p:nvPr>
            <p:ph type="title"/>
          </p:nvPr>
        </p:nvSpPr>
        <p:spPr>
          <a:xfrm>
            <a:off x="0" y="1"/>
            <a:ext cx="5743815" cy="817418"/>
          </a:xfrm>
        </p:spPr>
        <p:txBody>
          <a:bodyPr/>
          <a:lstStyle/>
          <a:p>
            <a:r>
              <a:rPr lang="en-US" b="1" u="sng" dirty="0">
                <a:solidFill>
                  <a:schemeClr val="bg1"/>
                </a:solidFill>
              </a:rPr>
              <a:t>The Christian Graces</a:t>
            </a:r>
          </a:p>
        </p:txBody>
      </p:sp>
      <p:sp>
        <p:nvSpPr>
          <p:cNvPr id="3" name="Content Placeholder 2">
            <a:extLst>
              <a:ext uri="{FF2B5EF4-FFF2-40B4-BE49-F238E27FC236}">
                <a16:creationId xmlns:a16="http://schemas.microsoft.com/office/drawing/2014/main" id="{C0EA54B3-634B-487A-8306-42C8F6C8DFF3}"/>
              </a:ext>
            </a:extLst>
          </p:cNvPr>
          <p:cNvSpPr>
            <a:spLocks noGrp="1"/>
          </p:cNvSpPr>
          <p:nvPr>
            <p:ph idx="1"/>
          </p:nvPr>
        </p:nvSpPr>
        <p:spPr>
          <a:xfrm>
            <a:off x="0" y="923785"/>
            <a:ext cx="5743815" cy="4899575"/>
          </a:xfrm>
        </p:spPr>
        <p:txBody>
          <a:bodyPr/>
          <a:lstStyle/>
          <a:p>
            <a:pPr marL="514350" indent="-514350">
              <a:buFont typeface="+mj-lt"/>
              <a:buAutoNum type="arabicPeriod" startAt="2"/>
            </a:pPr>
            <a:r>
              <a:rPr lang="en-US" dirty="0">
                <a:solidFill>
                  <a:schemeClr val="bg1"/>
                </a:solidFill>
              </a:rPr>
              <a:t>Knowledge</a:t>
            </a:r>
          </a:p>
          <a:p>
            <a:pPr lvl="1"/>
            <a:r>
              <a:rPr lang="en-US" dirty="0">
                <a:solidFill>
                  <a:schemeClr val="bg1"/>
                </a:solidFill>
              </a:rPr>
              <a:t>Gnosis:  Seeking to know, inquiry</a:t>
            </a:r>
          </a:p>
          <a:p>
            <a:pPr lvl="1"/>
            <a:r>
              <a:rPr lang="en-US" dirty="0">
                <a:solidFill>
                  <a:schemeClr val="bg1"/>
                </a:solidFill>
              </a:rPr>
              <a:t>4 basic aspects:</a:t>
            </a:r>
          </a:p>
          <a:p>
            <a:pPr marL="1371600" lvl="2" indent="-457200">
              <a:buFont typeface="+mj-lt"/>
              <a:buAutoNum type="alphaUcPeriod"/>
            </a:pPr>
            <a:r>
              <a:rPr lang="en-US" dirty="0">
                <a:solidFill>
                  <a:schemeClr val="bg1"/>
                </a:solidFill>
              </a:rPr>
              <a:t>Desire to know the truth</a:t>
            </a:r>
          </a:p>
          <a:p>
            <a:pPr marL="1371600" lvl="2" indent="-457200">
              <a:buFont typeface="+mj-lt"/>
              <a:buAutoNum type="alphaUcPeriod"/>
            </a:pPr>
            <a:r>
              <a:rPr lang="en-US" dirty="0">
                <a:solidFill>
                  <a:schemeClr val="bg1"/>
                </a:solidFill>
              </a:rPr>
              <a:t>Understanding the truth</a:t>
            </a:r>
          </a:p>
          <a:p>
            <a:pPr marL="1371600" lvl="2" indent="-457200">
              <a:buFont typeface="+mj-lt"/>
              <a:buAutoNum type="alphaUcPeriod"/>
            </a:pPr>
            <a:r>
              <a:rPr lang="en-US" dirty="0">
                <a:solidFill>
                  <a:schemeClr val="bg1"/>
                </a:solidFill>
              </a:rPr>
              <a:t>Mental Industry (i.e., effort)</a:t>
            </a:r>
          </a:p>
          <a:p>
            <a:pPr marL="1371600" lvl="2" indent="-457200">
              <a:buFont typeface="+mj-lt"/>
              <a:buAutoNum type="alphaUcPeriod"/>
            </a:pPr>
            <a:r>
              <a:rPr lang="en-US" dirty="0">
                <a:solidFill>
                  <a:schemeClr val="bg1"/>
                </a:solidFill>
              </a:rPr>
              <a:t>Practical Wisdom</a:t>
            </a:r>
          </a:p>
        </p:txBody>
      </p:sp>
      <p:grpSp>
        <p:nvGrpSpPr>
          <p:cNvPr id="4" name="Group 3">
            <a:extLst>
              <a:ext uri="{FF2B5EF4-FFF2-40B4-BE49-F238E27FC236}">
                <a16:creationId xmlns:a16="http://schemas.microsoft.com/office/drawing/2014/main" id="{23EBF745-7811-420B-BC31-4E8971F07818}"/>
              </a:ext>
            </a:extLst>
          </p:cNvPr>
          <p:cNvGrpSpPr/>
          <p:nvPr/>
        </p:nvGrpSpPr>
        <p:grpSpPr>
          <a:xfrm>
            <a:off x="5880006" y="10"/>
            <a:ext cx="3263994" cy="6857990"/>
            <a:chOff x="4851574" y="10"/>
            <a:chExt cx="3263994" cy="6857990"/>
          </a:xfrm>
        </p:grpSpPr>
        <p:pic>
          <p:nvPicPr>
            <p:cNvPr id="5" name="Picture 4">
              <a:extLst>
                <a:ext uri="{FF2B5EF4-FFF2-40B4-BE49-F238E27FC236}">
                  <a16:creationId xmlns:a16="http://schemas.microsoft.com/office/drawing/2014/main" id="{9EDF8FDE-D0A1-4978-8296-45C9C620C46E}"/>
                </a:ext>
              </a:extLst>
            </p:cNvPr>
            <p:cNvPicPr>
              <a:picLocks noChangeAspect="1"/>
            </p:cNvPicPr>
            <p:nvPr/>
          </p:nvPicPr>
          <p:blipFill rotWithShape="1">
            <a:blip r:embed="rId2"/>
            <a:srcRect l="26180" r="26227"/>
            <a:stretch/>
          </p:blipFill>
          <p:spPr>
            <a:xfrm>
              <a:off x="4851574" y="10"/>
              <a:ext cx="3263994" cy="6857990"/>
            </a:xfrm>
            <a:prstGeom prst="rect">
              <a:avLst/>
            </a:prstGeom>
          </p:spPr>
        </p:pic>
        <p:sp>
          <p:nvSpPr>
            <p:cNvPr id="6" name="TextBox 5">
              <a:extLst>
                <a:ext uri="{FF2B5EF4-FFF2-40B4-BE49-F238E27FC236}">
                  <a16:creationId xmlns:a16="http://schemas.microsoft.com/office/drawing/2014/main" id="{B1F70DCD-2CB8-4C86-9498-3980F93FBA7C}"/>
                </a:ext>
              </a:extLst>
            </p:cNvPr>
            <p:cNvSpPr txBox="1"/>
            <p:nvPr/>
          </p:nvSpPr>
          <p:spPr>
            <a:xfrm>
              <a:off x="5792021" y="6160807"/>
              <a:ext cx="1052945" cy="461665"/>
            </a:xfrm>
            <a:prstGeom prst="rect">
              <a:avLst/>
            </a:prstGeom>
            <a:noFill/>
          </p:spPr>
          <p:txBody>
            <a:bodyPr wrap="square" rtlCol="0">
              <a:spAutoFit/>
            </a:bodyPr>
            <a:lstStyle/>
            <a:p>
              <a:r>
                <a:rPr lang="en-US" sz="2400" b="1" dirty="0">
                  <a:solidFill>
                    <a:schemeClr val="bg1"/>
                  </a:solidFill>
                </a:rPr>
                <a:t>Faith</a:t>
              </a:r>
            </a:p>
          </p:txBody>
        </p:sp>
        <p:sp>
          <p:nvSpPr>
            <p:cNvPr id="7" name="TextBox 6">
              <a:extLst>
                <a:ext uri="{FF2B5EF4-FFF2-40B4-BE49-F238E27FC236}">
                  <a16:creationId xmlns:a16="http://schemas.microsoft.com/office/drawing/2014/main" id="{EF51F8E1-DD2A-422C-A263-507208D285C5}"/>
                </a:ext>
              </a:extLst>
            </p:cNvPr>
            <p:cNvSpPr txBox="1"/>
            <p:nvPr/>
          </p:nvSpPr>
          <p:spPr>
            <a:xfrm>
              <a:off x="6501063" y="260000"/>
              <a:ext cx="1052945" cy="461665"/>
            </a:xfrm>
            <a:prstGeom prst="rect">
              <a:avLst/>
            </a:prstGeom>
            <a:noFill/>
          </p:spPr>
          <p:txBody>
            <a:bodyPr wrap="square" rtlCol="0">
              <a:spAutoFit/>
            </a:bodyPr>
            <a:lstStyle/>
            <a:p>
              <a:r>
                <a:rPr lang="en-US" sz="2400" b="1" dirty="0">
                  <a:solidFill>
                    <a:schemeClr val="bg1"/>
                  </a:solidFill>
                </a:rPr>
                <a:t>Love</a:t>
              </a:r>
            </a:p>
          </p:txBody>
        </p:sp>
        <p:sp>
          <p:nvSpPr>
            <p:cNvPr id="8" name="TextBox 7">
              <a:extLst>
                <a:ext uri="{FF2B5EF4-FFF2-40B4-BE49-F238E27FC236}">
                  <a16:creationId xmlns:a16="http://schemas.microsoft.com/office/drawing/2014/main" id="{9196A877-8D3E-4E8D-8BAF-26840421A2A5}"/>
                </a:ext>
              </a:extLst>
            </p:cNvPr>
            <p:cNvSpPr txBox="1"/>
            <p:nvPr/>
          </p:nvSpPr>
          <p:spPr>
            <a:xfrm>
              <a:off x="6245897" y="1969806"/>
              <a:ext cx="1528144" cy="461665"/>
            </a:xfrm>
            <a:prstGeom prst="rect">
              <a:avLst/>
            </a:prstGeom>
            <a:noFill/>
          </p:spPr>
          <p:txBody>
            <a:bodyPr wrap="square" rtlCol="0">
              <a:spAutoFit/>
            </a:bodyPr>
            <a:lstStyle/>
            <a:p>
              <a:r>
                <a:rPr lang="en-US" sz="2400" b="1" dirty="0">
                  <a:solidFill>
                    <a:schemeClr val="bg1"/>
                  </a:solidFill>
                </a:rPr>
                <a:t>Godliness</a:t>
              </a:r>
            </a:p>
          </p:txBody>
        </p:sp>
        <p:sp>
          <p:nvSpPr>
            <p:cNvPr id="9" name="TextBox 8">
              <a:extLst>
                <a:ext uri="{FF2B5EF4-FFF2-40B4-BE49-F238E27FC236}">
                  <a16:creationId xmlns:a16="http://schemas.microsoft.com/office/drawing/2014/main" id="{FF63F96F-2720-45D4-852B-99F655513129}"/>
                </a:ext>
              </a:extLst>
            </p:cNvPr>
            <p:cNvSpPr txBox="1"/>
            <p:nvPr/>
          </p:nvSpPr>
          <p:spPr>
            <a:xfrm>
              <a:off x="5320145" y="2744431"/>
              <a:ext cx="1528145" cy="461665"/>
            </a:xfrm>
            <a:prstGeom prst="rect">
              <a:avLst/>
            </a:prstGeom>
            <a:noFill/>
          </p:spPr>
          <p:txBody>
            <a:bodyPr wrap="square" rtlCol="0">
              <a:spAutoFit/>
            </a:bodyPr>
            <a:lstStyle/>
            <a:p>
              <a:r>
                <a:rPr lang="en-US" sz="2400" b="1" dirty="0">
                  <a:solidFill>
                    <a:schemeClr val="bg1"/>
                  </a:solidFill>
                </a:rPr>
                <a:t>Patience</a:t>
              </a:r>
            </a:p>
          </p:txBody>
        </p:sp>
        <p:sp>
          <p:nvSpPr>
            <p:cNvPr id="10" name="TextBox 9">
              <a:extLst>
                <a:ext uri="{FF2B5EF4-FFF2-40B4-BE49-F238E27FC236}">
                  <a16:creationId xmlns:a16="http://schemas.microsoft.com/office/drawing/2014/main" id="{94080637-CCF5-4FC0-9E94-86428D900F97}"/>
                </a:ext>
              </a:extLst>
            </p:cNvPr>
            <p:cNvSpPr txBox="1"/>
            <p:nvPr/>
          </p:nvSpPr>
          <p:spPr>
            <a:xfrm>
              <a:off x="6159575" y="3583860"/>
              <a:ext cx="1704929" cy="461665"/>
            </a:xfrm>
            <a:prstGeom prst="rect">
              <a:avLst/>
            </a:prstGeom>
            <a:noFill/>
          </p:spPr>
          <p:txBody>
            <a:bodyPr wrap="square" rtlCol="0">
              <a:spAutoFit/>
            </a:bodyPr>
            <a:lstStyle/>
            <a:p>
              <a:r>
                <a:rPr lang="en-US" sz="2400" b="1" dirty="0">
                  <a:solidFill>
                    <a:schemeClr val="bg1"/>
                  </a:solidFill>
                </a:rPr>
                <a:t>Self-Control</a:t>
              </a:r>
            </a:p>
          </p:txBody>
        </p:sp>
        <p:sp>
          <p:nvSpPr>
            <p:cNvPr id="11" name="TextBox 10">
              <a:extLst>
                <a:ext uri="{FF2B5EF4-FFF2-40B4-BE49-F238E27FC236}">
                  <a16:creationId xmlns:a16="http://schemas.microsoft.com/office/drawing/2014/main" id="{7052E1F5-E0B8-4B1B-A57A-1F91A1D9419A}"/>
                </a:ext>
              </a:extLst>
            </p:cNvPr>
            <p:cNvSpPr txBox="1"/>
            <p:nvPr/>
          </p:nvSpPr>
          <p:spPr>
            <a:xfrm>
              <a:off x="5056910" y="4395581"/>
              <a:ext cx="1664186" cy="461665"/>
            </a:xfrm>
            <a:prstGeom prst="rect">
              <a:avLst/>
            </a:prstGeom>
            <a:noFill/>
          </p:spPr>
          <p:txBody>
            <a:bodyPr wrap="square" rtlCol="0">
              <a:spAutoFit/>
            </a:bodyPr>
            <a:lstStyle/>
            <a:p>
              <a:r>
                <a:rPr lang="en-US" sz="2400" b="1" dirty="0">
                  <a:solidFill>
                    <a:srgbClr val="FFFF00"/>
                  </a:solidFill>
                </a:rPr>
                <a:t>Knowledge</a:t>
              </a:r>
            </a:p>
          </p:txBody>
        </p:sp>
        <p:sp>
          <p:nvSpPr>
            <p:cNvPr id="12" name="TextBox 11">
              <a:extLst>
                <a:ext uri="{FF2B5EF4-FFF2-40B4-BE49-F238E27FC236}">
                  <a16:creationId xmlns:a16="http://schemas.microsoft.com/office/drawing/2014/main" id="{8A252095-8546-43C6-AB2E-109E41DFAF0B}"/>
                </a:ext>
              </a:extLst>
            </p:cNvPr>
            <p:cNvSpPr txBox="1"/>
            <p:nvPr/>
          </p:nvSpPr>
          <p:spPr>
            <a:xfrm>
              <a:off x="6485568" y="5361710"/>
              <a:ext cx="1052945" cy="461665"/>
            </a:xfrm>
            <a:prstGeom prst="rect">
              <a:avLst/>
            </a:prstGeom>
            <a:noFill/>
          </p:spPr>
          <p:txBody>
            <a:bodyPr wrap="square" rtlCol="0">
              <a:spAutoFit/>
            </a:bodyPr>
            <a:lstStyle/>
            <a:p>
              <a:r>
                <a:rPr lang="en-US" sz="2400" b="1" dirty="0">
                  <a:solidFill>
                    <a:schemeClr val="bg1"/>
                  </a:solidFill>
                </a:rPr>
                <a:t>Virtue</a:t>
              </a:r>
            </a:p>
          </p:txBody>
        </p:sp>
        <p:sp>
          <p:nvSpPr>
            <p:cNvPr id="13" name="TextBox 12">
              <a:extLst>
                <a:ext uri="{FF2B5EF4-FFF2-40B4-BE49-F238E27FC236}">
                  <a16:creationId xmlns:a16="http://schemas.microsoft.com/office/drawing/2014/main" id="{7B69D0A1-7034-4F33-B075-CC756A28051F}"/>
                </a:ext>
              </a:extLst>
            </p:cNvPr>
            <p:cNvSpPr txBox="1"/>
            <p:nvPr/>
          </p:nvSpPr>
          <p:spPr>
            <a:xfrm>
              <a:off x="5192952" y="923785"/>
              <a:ext cx="1528144" cy="830997"/>
            </a:xfrm>
            <a:prstGeom prst="rect">
              <a:avLst/>
            </a:prstGeom>
            <a:noFill/>
          </p:spPr>
          <p:txBody>
            <a:bodyPr wrap="square" rtlCol="0">
              <a:spAutoFit/>
            </a:bodyPr>
            <a:lstStyle/>
            <a:p>
              <a:r>
                <a:rPr lang="en-US" sz="2400" b="1" dirty="0">
                  <a:solidFill>
                    <a:schemeClr val="bg1"/>
                  </a:solidFill>
                </a:rPr>
                <a:t>Brotherly</a:t>
              </a:r>
            </a:p>
            <a:p>
              <a:r>
                <a:rPr lang="en-US" sz="2400" b="1" dirty="0">
                  <a:solidFill>
                    <a:schemeClr val="bg1"/>
                  </a:solidFill>
                </a:rPr>
                <a:t>Kindness</a:t>
              </a:r>
            </a:p>
          </p:txBody>
        </p:sp>
      </p:grpSp>
      <p:cxnSp>
        <p:nvCxnSpPr>
          <p:cNvPr id="15" name="Straight Connector 14">
            <a:extLst>
              <a:ext uri="{FF2B5EF4-FFF2-40B4-BE49-F238E27FC236}">
                <a16:creationId xmlns:a16="http://schemas.microsoft.com/office/drawing/2014/main" id="{3F52EF59-2575-4210-836F-A410AE6406E0}"/>
              </a:ext>
            </a:extLst>
          </p:cNvPr>
          <p:cNvCxnSpPr/>
          <p:nvPr/>
        </p:nvCxnSpPr>
        <p:spPr>
          <a:xfrm>
            <a:off x="0" y="5823375"/>
            <a:ext cx="5880006" cy="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
        <p:nvSpPr>
          <p:cNvPr id="16" name="TextBox 15">
            <a:extLst>
              <a:ext uri="{FF2B5EF4-FFF2-40B4-BE49-F238E27FC236}">
                <a16:creationId xmlns:a16="http://schemas.microsoft.com/office/drawing/2014/main" id="{16512156-89A8-48E0-91F0-4FBC6CE4152D}"/>
              </a:ext>
            </a:extLst>
          </p:cNvPr>
          <p:cNvSpPr txBox="1"/>
          <p:nvPr/>
        </p:nvSpPr>
        <p:spPr>
          <a:xfrm>
            <a:off x="0" y="5823360"/>
            <a:ext cx="5880006" cy="923330"/>
          </a:xfrm>
          <a:prstGeom prst="rect">
            <a:avLst/>
          </a:prstGeom>
          <a:noFill/>
        </p:spPr>
        <p:txBody>
          <a:bodyPr wrap="square" rtlCol="0">
            <a:spAutoFit/>
          </a:bodyPr>
          <a:lstStyle/>
          <a:p>
            <a:r>
              <a:rPr lang="en-US" b="1" u="sng" dirty="0">
                <a:solidFill>
                  <a:srgbClr val="FFFF00"/>
                </a:solidFill>
              </a:rPr>
              <a:t>Key Verses</a:t>
            </a:r>
          </a:p>
          <a:p>
            <a:r>
              <a:rPr lang="en-US" dirty="0">
                <a:solidFill>
                  <a:schemeClr val="bg1"/>
                </a:solidFill>
              </a:rPr>
              <a:t>Matthew 7:7, 1 Thessalonians 5:21, Ephesians 5:15-17, Galatians 6:7, 2 Peter 3:18, Philippians 1:9-11, Col. 4:5-6</a:t>
            </a:r>
          </a:p>
        </p:txBody>
      </p:sp>
    </p:spTree>
    <p:extLst>
      <p:ext uri="{BB962C8B-B14F-4D97-AF65-F5344CB8AC3E}">
        <p14:creationId xmlns:p14="http://schemas.microsoft.com/office/powerpoint/2010/main" val="889822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grpId="0" nodeType="after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additive="base">
                                        <p:cTn id="12"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par>
                          <p:cTn id="14" fill="hold">
                            <p:stCondLst>
                              <p:cond delay="1000"/>
                            </p:stCondLst>
                            <p:childTnLst>
                              <p:par>
                                <p:cTn id="15" presetID="2" presetClass="entr" presetSubtype="4" fill="hold" grpId="0" nodeType="after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par>
                          <p:cTn id="19" fill="hold">
                            <p:stCondLst>
                              <p:cond delay="1500"/>
                            </p:stCondLst>
                            <p:childTnLst>
                              <p:par>
                                <p:cTn id="20" presetID="2" presetClass="entr" presetSubtype="4" fill="hold" grpId="0" nodeType="after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 calcmode="lin" valueType="num">
                                      <p:cBhvr additive="base">
                                        <p:cTn id="22"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3"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par>
                          <p:cTn id="24" fill="hold">
                            <p:stCondLst>
                              <p:cond delay="2000"/>
                            </p:stCondLst>
                            <p:childTnLst>
                              <p:par>
                                <p:cTn id="25" presetID="2" presetClass="entr" presetSubtype="4" fill="hold" grpId="0" nodeType="after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additive="base">
                                        <p:cTn id="2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par>
                          <p:cTn id="29" fill="hold">
                            <p:stCondLst>
                              <p:cond delay="2500"/>
                            </p:stCondLst>
                            <p:childTnLst>
                              <p:par>
                                <p:cTn id="30" presetID="2" presetClass="entr" presetSubtype="4" fill="hold" grpId="0" nodeType="after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 calcmode="lin" valueType="num">
                                      <p:cBhvr additive="base">
                                        <p:cTn id="32"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3"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par>
                          <p:cTn id="34" fill="hold">
                            <p:stCondLst>
                              <p:cond delay="3000"/>
                            </p:stCondLst>
                            <p:childTnLst>
                              <p:par>
                                <p:cTn id="35" presetID="2" presetClass="entr" presetSubtype="4" fill="hold" grpId="0" nodeType="after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3070BE-E8AB-48A7-8AAA-00CE6698FCAD}"/>
              </a:ext>
            </a:extLst>
          </p:cNvPr>
          <p:cNvSpPr>
            <a:spLocks noGrp="1"/>
          </p:cNvSpPr>
          <p:nvPr>
            <p:ph type="title"/>
          </p:nvPr>
        </p:nvSpPr>
        <p:spPr>
          <a:xfrm>
            <a:off x="0" y="1"/>
            <a:ext cx="5743815" cy="817418"/>
          </a:xfrm>
        </p:spPr>
        <p:txBody>
          <a:bodyPr/>
          <a:lstStyle/>
          <a:p>
            <a:r>
              <a:rPr lang="en-US" b="1" u="sng" dirty="0">
                <a:solidFill>
                  <a:schemeClr val="bg1"/>
                </a:solidFill>
              </a:rPr>
              <a:t>The Christian Graces</a:t>
            </a:r>
          </a:p>
        </p:txBody>
      </p:sp>
      <p:sp>
        <p:nvSpPr>
          <p:cNvPr id="3" name="Content Placeholder 2">
            <a:extLst>
              <a:ext uri="{FF2B5EF4-FFF2-40B4-BE49-F238E27FC236}">
                <a16:creationId xmlns:a16="http://schemas.microsoft.com/office/drawing/2014/main" id="{C0EA54B3-634B-487A-8306-42C8F6C8DFF3}"/>
              </a:ext>
            </a:extLst>
          </p:cNvPr>
          <p:cNvSpPr>
            <a:spLocks noGrp="1"/>
          </p:cNvSpPr>
          <p:nvPr>
            <p:ph idx="1"/>
          </p:nvPr>
        </p:nvSpPr>
        <p:spPr>
          <a:xfrm>
            <a:off x="0" y="923785"/>
            <a:ext cx="5743815" cy="4899575"/>
          </a:xfrm>
        </p:spPr>
        <p:txBody>
          <a:bodyPr/>
          <a:lstStyle/>
          <a:p>
            <a:pPr marL="514350" indent="-514350">
              <a:buFont typeface="+mj-lt"/>
              <a:buAutoNum type="arabicPeriod" startAt="3"/>
            </a:pPr>
            <a:r>
              <a:rPr lang="en-US" dirty="0">
                <a:solidFill>
                  <a:schemeClr val="bg1"/>
                </a:solidFill>
              </a:rPr>
              <a:t>Self-Control</a:t>
            </a:r>
          </a:p>
          <a:p>
            <a:pPr lvl="1"/>
            <a:r>
              <a:rPr lang="en-US" dirty="0">
                <a:solidFill>
                  <a:schemeClr val="bg1"/>
                </a:solidFill>
              </a:rPr>
              <a:t>Controlling our bodies, actions, thoughts, words and intentions.</a:t>
            </a:r>
          </a:p>
          <a:p>
            <a:pPr lvl="1"/>
            <a:r>
              <a:rPr lang="en-US" dirty="0">
                <a:solidFill>
                  <a:schemeClr val="bg1"/>
                </a:solidFill>
              </a:rPr>
              <a:t>Self-control in reality is giving control to God.</a:t>
            </a:r>
          </a:p>
          <a:p>
            <a:pPr lvl="1"/>
            <a:r>
              <a:rPr lang="en-US" dirty="0">
                <a:solidFill>
                  <a:schemeClr val="bg1"/>
                </a:solidFill>
              </a:rPr>
              <a:t>It includes abstaining from evil, but also excessiveness in lawful things.</a:t>
            </a:r>
          </a:p>
        </p:txBody>
      </p:sp>
      <p:grpSp>
        <p:nvGrpSpPr>
          <p:cNvPr id="4" name="Group 3">
            <a:extLst>
              <a:ext uri="{FF2B5EF4-FFF2-40B4-BE49-F238E27FC236}">
                <a16:creationId xmlns:a16="http://schemas.microsoft.com/office/drawing/2014/main" id="{23EBF745-7811-420B-BC31-4E8971F07818}"/>
              </a:ext>
            </a:extLst>
          </p:cNvPr>
          <p:cNvGrpSpPr/>
          <p:nvPr/>
        </p:nvGrpSpPr>
        <p:grpSpPr>
          <a:xfrm>
            <a:off x="5880006" y="10"/>
            <a:ext cx="3263994" cy="6857990"/>
            <a:chOff x="4851574" y="10"/>
            <a:chExt cx="3263994" cy="6857990"/>
          </a:xfrm>
        </p:grpSpPr>
        <p:pic>
          <p:nvPicPr>
            <p:cNvPr id="5" name="Picture 4">
              <a:extLst>
                <a:ext uri="{FF2B5EF4-FFF2-40B4-BE49-F238E27FC236}">
                  <a16:creationId xmlns:a16="http://schemas.microsoft.com/office/drawing/2014/main" id="{9EDF8FDE-D0A1-4978-8296-45C9C620C46E}"/>
                </a:ext>
              </a:extLst>
            </p:cNvPr>
            <p:cNvPicPr>
              <a:picLocks noChangeAspect="1"/>
            </p:cNvPicPr>
            <p:nvPr/>
          </p:nvPicPr>
          <p:blipFill rotWithShape="1">
            <a:blip r:embed="rId2"/>
            <a:srcRect l="26180" r="26227"/>
            <a:stretch/>
          </p:blipFill>
          <p:spPr>
            <a:xfrm>
              <a:off x="4851574" y="10"/>
              <a:ext cx="3263994" cy="6857990"/>
            </a:xfrm>
            <a:prstGeom prst="rect">
              <a:avLst/>
            </a:prstGeom>
          </p:spPr>
        </p:pic>
        <p:sp>
          <p:nvSpPr>
            <p:cNvPr id="6" name="TextBox 5">
              <a:extLst>
                <a:ext uri="{FF2B5EF4-FFF2-40B4-BE49-F238E27FC236}">
                  <a16:creationId xmlns:a16="http://schemas.microsoft.com/office/drawing/2014/main" id="{B1F70DCD-2CB8-4C86-9498-3980F93FBA7C}"/>
                </a:ext>
              </a:extLst>
            </p:cNvPr>
            <p:cNvSpPr txBox="1"/>
            <p:nvPr/>
          </p:nvSpPr>
          <p:spPr>
            <a:xfrm>
              <a:off x="5792021" y="6160807"/>
              <a:ext cx="1052945" cy="461665"/>
            </a:xfrm>
            <a:prstGeom prst="rect">
              <a:avLst/>
            </a:prstGeom>
            <a:noFill/>
          </p:spPr>
          <p:txBody>
            <a:bodyPr wrap="square" rtlCol="0">
              <a:spAutoFit/>
            </a:bodyPr>
            <a:lstStyle/>
            <a:p>
              <a:r>
                <a:rPr lang="en-US" sz="2400" b="1" dirty="0">
                  <a:solidFill>
                    <a:schemeClr val="bg1"/>
                  </a:solidFill>
                </a:rPr>
                <a:t>Faith</a:t>
              </a:r>
            </a:p>
          </p:txBody>
        </p:sp>
        <p:sp>
          <p:nvSpPr>
            <p:cNvPr id="7" name="TextBox 6">
              <a:extLst>
                <a:ext uri="{FF2B5EF4-FFF2-40B4-BE49-F238E27FC236}">
                  <a16:creationId xmlns:a16="http://schemas.microsoft.com/office/drawing/2014/main" id="{EF51F8E1-DD2A-422C-A263-507208D285C5}"/>
                </a:ext>
              </a:extLst>
            </p:cNvPr>
            <p:cNvSpPr txBox="1"/>
            <p:nvPr/>
          </p:nvSpPr>
          <p:spPr>
            <a:xfrm>
              <a:off x="6501063" y="260000"/>
              <a:ext cx="1052945" cy="461665"/>
            </a:xfrm>
            <a:prstGeom prst="rect">
              <a:avLst/>
            </a:prstGeom>
            <a:noFill/>
          </p:spPr>
          <p:txBody>
            <a:bodyPr wrap="square" rtlCol="0">
              <a:spAutoFit/>
            </a:bodyPr>
            <a:lstStyle/>
            <a:p>
              <a:r>
                <a:rPr lang="en-US" sz="2400" b="1" dirty="0">
                  <a:solidFill>
                    <a:schemeClr val="bg1"/>
                  </a:solidFill>
                </a:rPr>
                <a:t>Love</a:t>
              </a:r>
            </a:p>
          </p:txBody>
        </p:sp>
        <p:sp>
          <p:nvSpPr>
            <p:cNvPr id="8" name="TextBox 7">
              <a:extLst>
                <a:ext uri="{FF2B5EF4-FFF2-40B4-BE49-F238E27FC236}">
                  <a16:creationId xmlns:a16="http://schemas.microsoft.com/office/drawing/2014/main" id="{9196A877-8D3E-4E8D-8BAF-26840421A2A5}"/>
                </a:ext>
              </a:extLst>
            </p:cNvPr>
            <p:cNvSpPr txBox="1"/>
            <p:nvPr/>
          </p:nvSpPr>
          <p:spPr>
            <a:xfrm>
              <a:off x="6245897" y="1969806"/>
              <a:ext cx="1528144" cy="461665"/>
            </a:xfrm>
            <a:prstGeom prst="rect">
              <a:avLst/>
            </a:prstGeom>
            <a:noFill/>
          </p:spPr>
          <p:txBody>
            <a:bodyPr wrap="square" rtlCol="0">
              <a:spAutoFit/>
            </a:bodyPr>
            <a:lstStyle/>
            <a:p>
              <a:r>
                <a:rPr lang="en-US" sz="2400" b="1" dirty="0">
                  <a:solidFill>
                    <a:schemeClr val="bg1"/>
                  </a:solidFill>
                </a:rPr>
                <a:t>Godliness</a:t>
              </a:r>
            </a:p>
          </p:txBody>
        </p:sp>
        <p:sp>
          <p:nvSpPr>
            <p:cNvPr id="9" name="TextBox 8">
              <a:extLst>
                <a:ext uri="{FF2B5EF4-FFF2-40B4-BE49-F238E27FC236}">
                  <a16:creationId xmlns:a16="http://schemas.microsoft.com/office/drawing/2014/main" id="{FF63F96F-2720-45D4-852B-99F655513129}"/>
                </a:ext>
              </a:extLst>
            </p:cNvPr>
            <p:cNvSpPr txBox="1"/>
            <p:nvPr/>
          </p:nvSpPr>
          <p:spPr>
            <a:xfrm>
              <a:off x="5320145" y="2744431"/>
              <a:ext cx="1528145" cy="461665"/>
            </a:xfrm>
            <a:prstGeom prst="rect">
              <a:avLst/>
            </a:prstGeom>
            <a:noFill/>
          </p:spPr>
          <p:txBody>
            <a:bodyPr wrap="square" rtlCol="0">
              <a:spAutoFit/>
            </a:bodyPr>
            <a:lstStyle/>
            <a:p>
              <a:r>
                <a:rPr lang="en-US" sz="2400" b="1" dirty="0">
                  <a:solidFill>
                    <a:schemeClr val="bg1"/>
                  </a:solidFill>
                </a:rPr>
                <a:t>Patience</a:t>
              </a:r>
            </a:p>
          </p:txBody>
        </p:sp>
        <p:sp>
          <p:nvSpPr>
            <p:cNvPr id="10" name="TextBox 9">
              <a:extLst>
                <a:ext uri="{FF2B5EF4-FFF2-40B4-BE49-F238E27FC236}">
                  <a16:creationId xmlns:a16="http://schemas.microsoft.com/office/drawing/2014/main" id="{94080637-CCF5-4FC0-9E94-86428D900F97}"/>
                </a:ext>
              </a:extLst>
            </p:cNvPr>
            <p:cNvSpPr txBox="1"/>
            <p:nvPr/>
          </p:nvSpPr>
          <p:spPr>
            <a:xfrm>
              <a:off x="6159575" y="3583860"/>
              <a:ext cx="1704929" cy="461665"/>
            </a:xfrm>
            <a:prstGeom prst="rect">
              <a:avLst/>
            </a:prstGeom>
            <a:noFill/>
          </p:spPr>
          <p:txBody>
            <a:bodyPr wrap="square" rtlCol="0">
              <a:spAutoFit/>
            </a:bodyPr>
            <a:lstStyle/>
            <a:p>
              <a:r>
                <a:rPr lang="en-US" sz="2400" b="1" dirty="0">
                  <a:solidFill>
                    <a:srgbClr val="FFFF00"/>
                  </a:solidFill>
                </a:rPr>
                <a:t>Self-Control</a:t>
              </a:r>
            </a:p>
          </p:txBody>
        </p:sp>
        <p:sp>
          <p:nvSpPr>
            <p:cNvPr id="11" name="TextBox 10">
              <a:extLst>
                <a:ext uri="{FF2B5EF4-FFF2-40B4-BE49-F238E27FC236}">
                  <a16:creationId xmlns:a16="http://schemas.microsoft.com/office/drawing/2014/main" id="{7052E1F5-E0B8-4B1B-A57A-1F91A1D9419A}"/>
                </a:ext>
              </a:extLst>
            </p:cNvPr>
            <p:cNvSpPr txBox="1"/>
            <p:nvPr/>
          </p:nvSpPr>
          <p:spPr>
            <a:xfrm>
              <a:off x="5056910" y="4395581"/>
              <a:ext cx="1664186" cy="461665"/>
            </a:xfrm>
            <a:prstGeom prst="rect">
              <a:avLst/>
            </a:prstGeom>
            <a:noFill/>
          </p:spPr>
          <p:txBody>
            <a:bodyPr wrap="square" rtlCol="0">
              <a:spAutoFit/>
            </a:bodyPr>
            <a:lstStyle/>
            <a:p>
              <a:r>
                <a:rPr lang="en-US" sz="2400" b="1" dirty="0">
                  <a:solidFill>
                    <a:schemeClr val="bg1"/>
                  </a:solidFill>
                </a:rPr>
                <a:t>Knowledge</a:t>
              </a:r>
            </a:p>
          </p:txBody>
        </p:sp>
        <p:sp>
          <p:nvSpPr>
            <p:cNvPr id="12" name="TextBox 11">
              <a:extLst>
                <a:ext uri="{FF2B5EF4-FFF2-40B4-BE49-F238E27FC236}">
                  <a16:creationId xmlns:a16="http://schemas.microsoft.com/office/drawing/2014/main" id="{8A252095-8546-43C6-AB2E-109E41DFAF0B}"/>
                </a:ext>
              </a:extLst>
            </p:cNvPr>
            <p:cNvSpPr txBox="1"/>
            <p:nvPr/>
          </p:nvSpPr>
          <p:spPr>
            <a:xfrm>
              <a:off x="6485568" y="5361710"/>
              <a:ext cx="1052945" cy="461665"/>
            </a:xfrm>
            <a:prstGeom prst="rect">
              <a:avLst/>
            </a:prstGeom>
            <a:noFill/>
          </p:spPr>
          <p:txBody>
            <a:bodyPr wrap="square" rtlCol="0">
              <a:spAutoFit/>
            </a:bodyPr>
            <a:lstStyle/>
            <a:p>
              <a:r>
                <a:rPr lang="en-US" sz="2400" b="1" dirty="0">
                  <a:solidFill>
                    <a:schemeClr val="bg1"/>
                  </a:solidFill>
                </a:rPr>
                <a:t>Virtue</a:t>
              </a:r>
            </a:p>
          </p:txBody>
        </p:sp>
        <p:sp>
          <p:nvSpPr>
            <p:cNvPr id="13" name="TextBox 12">
              <a:extLst>
                <a:ext uri="{FF2B5EF4-FFF2-40B4-BE49-F238E27FC236}">
                  <a16:creationId xmlns:a16="http://schemas.microsoft.com/office/drawing/2014/main" id="{7B69D0A1-7034-4F33-B075-CC756A28051F}"/>
                </a:ext>
              </a:extLst>
            </p:cNvPr>
            <p:cNvSpPr txBox="1"/>
            <p:nvPr/>
          </p:nvSpPr>
          <p:spPr>
            <a:xfrm>
              <a:off x="5192952" y="923785"/>
              <a:ext cx="1528144" cy="830997"/>
            </a:xfrm>
            <a:prstGeom prst="rect">
              <a:avLst/>
            </a:prstGeom>
            <a:noFill/>
          </p:spPr>
          <p:txBody>
            <a:bodyPr wrap="square" rtlCol="0">
              <a:spAutoFit/>
            </a:bodyPr>
            <a:lstStyle/>
            <a:p>
              <a:r>
                <a:rPr lang="en-US" sz="2400" b="1" dirty="0">
                  <a:solidFill>
                    <a:schemeClr val="bg1"/>
                  </a:solidFill>
                </a:rPr>
                <a:t>Brotherly</a:t>
              </a:r>
            </a:p>
            <a:p>
              <a:r>
                <a:rPr lang="en-US" sz="2400" b="1" dirty="0">
                  <a:solidFill>
                    <a:schemeClr val="bg1"/>
                  </a:solidFill>
                </a:rPr>
                <a:t>Kindness</a:t>
              </a:r>
            </a:p>
          </p:txBody>
        </p:sp>
      </p:grpSp>
      <p:cxnSp>
        <p:nvCxnSpPr>
          <p:cNvPr id="15" name="Straight Connector 14">
            <a:extLst>
              <a:ext uri="{FF2B5EF4-FFF2-40B4-BE49-F238E27FC236}">
                <a16:creationId xmlns:a16="http://schemas.microsoft.com/office/drawing/2014/main" id="{3F52EF59-2575-4210-836F-A410AE6406E0}"/>
              </a:ext>
            </a:extLst>
          </p:cNvPr>
          <p:cNvCxnSpPr/>
          <p:nvPr/>
        </p:nvCxnSpPr>
        <p:spPr>
          <a:xfrm>
            <a:off x="0" y="5823375"/>
            <a:ext cx="5880006" cy="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
        <p:nvSpPr>
          <p:cNvPr id="16" name="TextBox 15">
            <a:extLst>
              <a:ext uri="{FF2B5EF4-FFF2-40B4-BE49-F238E27FC236}">
                <a16:creationId xmlns:a16="http://schemas.microsoft.com/office/drawing/2014/main" id="{16512156-89A8-48E0-91F0-4FBC6CE4152D}"/>
              </a:ext>
            </a:extLst>
          </p:cNvPr>
          <p:cNvSpPr txBox="1"/>
          <p:nvPr/>
        </p:nvSpPr>
        <p:spPr>
          <a:xfrm>
            <a:off x="0" y="5823360"/>
            <a:ext cx="5880006" cy="646331"/>
          </a:xfrm>
          <a:prstGeom prst="rect">
            <a:avLst/>
          </a:prstGeom>
          <a:noFill/>
        </p:spPr>
        <p:txBody>
          <a:bodyPr wrap="square" rtlCol="0">
            <a:spAutoFit/>
          </a:bodyPr>
          <a:lstStyle/>
          <a:p>
            <a:r>
              <a:rPr lang="en-US" b="1" u="sng" dirty="0">
                <a:solidFill>
                  <a:srgbClr val="FFFF00"/>
                </a:solidFill>
              </a:rPr>
              <a:t>Key Verses</a:t>
            </a:r>
          </a:p>
          <a:p>
            <a:r>
              <a:rPr lang="en-US" dirty="0">
                <a:solidFill>
                  <a:schemeClr val="bg1"/>
                </a:solidFill>
              </a:rPr>
              <a:t>1 Corinthians 9:25, Matthew 16:24, 1 Thessalonians 5:22</a:t>
            </a:r>
          </a:p>
        </p:txBody>
      </p:sp>
    </p:spTree>
    <p:extLst>
      <p:ext uri="{BB962C8B-B14F-4D97-AF65-F5344CB8AC3E}">
        <p14:creationId xmlns:p14="http://schemas.microsoft.com/office/powerpoint/2010/main" val="35275849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grpId="0" nodeType="after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1000"/>
                                        <p:tgtEl>
                                          <p:spTgt spid="3">
                                            <p:txEl>
                                              <p:pRg st="1" end="1"/>
                                            </p:txEl>
                                          </p:spTgt>
                                        </p:tgtEl>
                                      </p:cBhvr>
                                    </p:animEffect>
                                    <p:anim calcmode="lin" valueType="num">
                                      <p:cBhvr>
                                        <p:cTn id="14"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par>
                          <p:cTn id="16" fill="hold">
                            <p:stCondLst>
                              <p:cond delay="2000"/>
                            </p:stCondLst>
                            <p:childTnLst>
                              <p:par>
                                <p:cTn id="17" presetID="42" presetClass="entr" presetSubtype="0" fill="hold" grpId="0" nodeType="after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par>
                          <p:cTn id="22" fill="hold">
                            <p:stCondLst>
                              <p:cond delay="3000"/>
                            </p:stCondLst>
                            <p:childTnLst>
                              <p:par>
                                <p:cTn id="23" presetID="42" presetClass="entr" presetSubtype="0" fill="hold" grpId="0" nodeType="after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Effect transition="in" filter="fade">
                                      <p:cBhvr>
                                        <p:cTn id="25" dur="1000"/>
                                        <p:tgtEl>
                                          <p:spTgt spid="3">
                                            <p:txEl>
                                              <p:pRg st="3" end="3"/>
                                            </p:txEl>
                                          </p:spTgt>
                                        </p:tgtEl>
                                      </p:cBhvr>
                                    </p:animEffect>
                                    <p:anim calcmode="lin" valueType="num">
                                      <p:cBhvr>
                                        <p:cTn id="26"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7"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3070BE-E8AB-48A7-8AAA-00CE6698FCAD}"/>
              </a:ext>
            </a:extLst>
          </p:cNvPr>
          <p:cNvSpPr>
            <a:spLocks noGrp="1"/>
          </p:cNvSpPr>
          <p:nvPr>
            <p:ph type="title"/>
          </p:nvPr>
        </p:nvSpPr>
        <p:spPr>
          <a:xfrm>
            <a:off x="0" y="1"/>
            <a:ext cx="5743815" cy="817418"/>
          </a:xfrm>
        </p:spPr>
        <p:txBody>
          <a:bodyPr/>
          <a:lstStyle/>
          <a:p>
            <a:r>
              <a:rPr lang="en-US" b="1" u="sng" dirty="0">
                <a:solidFill>
                  <a:schemeClr val="bg1"/>
                </a:solidFill>
              </a:rPr>
              <a:t>The Christian Graces</a:t>
            </a:r>
          </a:p>
        </p:txBody>
      </p:sp>
      <p:sp>
        <p:nvSpPr>
          <p:cNvPr id="3" name="Content Placeholder 2">
            <a:extLst>
              <a:ext uri="{FF2B5EF4-FFF2-40B4-BE49-F238E27FC236}">
                <a16:creationId xmlns:a16="http://schemas.microsoft.com/office/drawing/2014/main" id="{C0EA54B3-634B-487A-8306-42C8F6C8DFF3}"/>
              </a:ext>
            </a:extLst>
          </p:cNvPr>
          <p:cNvSpPr>
            <a:spLocks noGrp="1"/>
          </p:cNvSpPr>
          <p:nvPr>
            <p:ph idx="1"/>
          </p:nvPr>
        </p:nvSpPr>
        <p:spPr>
          <a:xfrm>
            <a:off x="0" y="923785"/>
            <a:ext cx="5743815" cy="4899575"/>
          </a:xfrm>
        </p:spPr>
        <p:txBody>
          <a:bodyPr>
            <a:normAutofit lnSpcReduction="10000"/>
          </a:bodyPr>
          <a:lstStyle/>
          <a:p>
            <a:pPr marL="514350" indent="-514350">
              <a:buFont typeface="+mj-lt"/>
              <a:buAutoNum type="arabicPeriod" startAt="4"/>
            </a:pPr>
            <a:r>
              <a:rPr lang="en-US" dirty="0">
                <a:solidFill>
                  <a:schemeClr val="bg1"/>
                </a:solidFill>
              </a:rPr>
              <a:t>Patience</a:t>
            </a:r>
          </a:p>
          <a:p>
            <a:pPr lvl="1"/>
            <a:r>
              <a:rPr lang="en-US" i="1" dirty="0" err="1">
                <a:solidFill>
                  <a:schemeClr val="bg1"/>
                </a:solidFill>
              </a:rPr>
              <a:t>Hupomone</a:t>
            </a:r>
            <a:r>
              <a:rPr lang="en-US" dirty="0">
                <a:solidFill>
                  <a:schemeClr val="bg1"/>
                </a:solidFill>
              </a:rPr>
              <a:t>:  bear up under, endure, persevere and hold-up; steadfast.</a:t>
            </a:r>
          </a:p>
          <a:p>
            <a:pPr lvl="1"/>
            <a:r>
              <a:rPr lang="en-US" dirty="0">
                <a:solidFill>
                  <a:schemeClr val="bg1"/>
                </a:solidFill>
              </a:rPr>
              <a:t>Everyone has difficulties.  The Christian must show greater patience than normal.</a:t>
            </a:r>
          </a:p>
          <a:p>
            <a:pPr lvl="1"/>
            <a:r>
              <a:rPr lang="en-US" dirty="0">
                <a:solidFill>
                  <a:schemeClr val="bg1"/>
                </a:solidFill>
              </a:rPr>
              <a:t>“Self-control is holding back, while patience is the grace of holding-on.”</a:t>
            </a:r>
          </a:p>
          <a:p>
            <a:pPr lvl="1"/>
            <a:r>
              <a:rPr lang="en-US" dirty="0">
                <a:solidFill>
                  <a:schemeClr val="bg1"/>
                </a:solidFill>
              </a:rPr>
              <a:t>We must hold-on in hardship, persecution, disappointment and discouragement.</a:t>
            </a:r>
          </a:p>
          <a:p>
            <a:pPr lvl="1"/>
            <a:r>
              <a:rPr lang="en-US" dirty="0">
                <a:solidFill>
                  <a:schemeClr val="bg1"/>
                </a:solidFill>
              </a:rPr>
              <a:t>Patient Christians do not question God when things don’t go our way, nor do we complain about His commands.</a:t>
            </a:r>
          </a:p>
          <a:p>
            <a:pPr marL="514350" indent="-514350">
              <a:buFont typeface="+mj-lt"/>
              <a:buAutoNum type="arabicPeriod" startAt="4"/>
            </a:pPr>
            <a:endParaRPr lang="en-US" dirty="0">
              <a:solidFill>
                <a:schemeClr val="bg1"/>
              </a:solidFill>
            </a:endParaRPr>
          </a:p>
        </p:txBody>
      </p:sp>
      <p:grpSp>
        <p:nvGrpSpPr>
          <p:cNvPr id="4" name="Group 3">
            <a:extLst>
              <a:ext uri="{FF2B5EF4-FFF2-40B4-BE49-F238E27FC236}">
                <a16:creationId xmlns:a16="http://schemas.microsoft.com/office/drawing/2014/main" id="{23EBF745-7811-420B-BC31-4E8971F07818}"/>
              </a:ext>
            </a:extLst>
          </p:cNvPr>
          <p:cNvGrpSpPr/>
          <p:nvPr/>
        </p:nvGrpSpPr>
        <p:grpSpPr>
          <a:xfrm>
            <a:off x="5880006" y="10"/>
            <a:ext cx="3263994" cy="6857990"/>
            <a:chOff x="4851574" y="10"/>
            <a:chExt cx="3263994" cy="6857990"/>
          </a:xfrm>
        </p:grpSpPr>
        <p:pic>
          <p:nvPicPr>
            <p:cNvPr id="5" name="Picture 4">
              <a:extLst>
                <a:ext uri="{FF2B5EF4-FFF2-40B4-BE49-F238E27FC236}">
                  <a16:creationId xmlns:a16="http://schemas.microsoft.com/office/drawing/2014/main" id="{9EDF8FDE-D0A1-4978-8296-45C9C620C46E}"/>
                </a:ext>
              </a:extLst>
            </p:cNvPr>
            <p:cNvPicPr>
              <a:picLocks noChangeAspect="1"/>
            </p:cNvPicPr>
            <p:nvPr/>
          </p:nvPicPr>
          <p:blipFill rotWithShape="1">
            <a:blip r:embed="rId2"/>
            <a:srcRect l="26180" r="26227"/>
            <a:stretch/>
          </p:blipFill>
          <p:spPr>
            <a:xfrm>
              <a:off x="4851574" y="10"/>
              <a:ext cx="3263994" cy="6857990"/>
            </a:xfrm>
            <a:prstGeom prst="rect">
              <a:avLst/>
            </a:prstGeom>
          </p:spPr>
        </p:pic>
        <p:sp>
          <p:nvSpPr>
            <p:cNvPr id="6" name="TextBox 5">
              <a:extLst>
                <a:ext uri="{FF2B5EF4-FFF2-40B4-BE49-F238E27FC236}">
                  <a16:creationId xmlns:a16="http://schemas.microsoft.com/office/drawing/2014/main" id="{B1F70DCD-2CB8-4C86-9498-3980F93FBA7C}"/>
                </a:ext>
              </a:extLst>
            </p:cNvPr>
            <p:cNvSpPr txBox="1"/>
            <p:nvPr/>
          </p:nvSpPr>
          <p:spPr>
            <a:xfrm>
              <a:off x="5792021" y="6160807"/>
              <a:ext cx="1052945" cy="461665"/>
            </a:xfrm>
            <a:prstGeom prst="rect">
              <a:avLst/>
            </a:prstGeom>
            <a:noFill/>
          </p:spPr>
          <p:txBody>
            <a:bodyPr wrap="square" rtlCol="0">
              <a:spAutoFit/>
            </a:bodyPr>
            <a:lstStyle/>
            <a:p>
              <a:r>
                <a:rPr lang="en-US" sz="2400" b="1" dirty="0">
                  <a:solidFill>
                    <a:schemeClr val="bg1"/>
                  </a:solidFill>
                </a:rPr>
                <a:t>Faith</a:t>
              </a:r>
            </a:p>
          </p:txBody>
        </p:sp>
        <p:sp>
          <p:nvSpPr>
            <p:cNvPr id="7" name="TextBox 6">
              <a:extLst>
                <a:ext uri="{FF2B5EF4-FFF2-40B4-BE49-F238E27FC236}">
                  <a16:creationId xmlns:a16="http://schemas.microsoft.com/office/drawing/2014/main" id="{EF51F8E1-DD2A-422C-A263-507208D285C5}"/>
                </a:ext>
              </a:extLst>
            </p:cNvPr>
            <p:cNvSpPr txBox="1"/>
            <p:nvPr/>
          </p:nvSpPr>
          <p:spPr>
            <a:xfrm>
              <a:off x="6501063" y="260000"/>
              <a:ext cx="1052945" cy="461665"/>
            </a:xfrm>
            <a:prstGeom prst="rect">
              <a:avLst/>
            </a:prstGeom>
            <a:noFill/>
          </p:spPr>
          <p:txBody>
            <a:bodyPr wrap="square" rtlCol="0">
              <a:spAutoFit/>
            </a:bodyPr>
            <a:lstStyle/>
            <a:p>
              <a:r>
                <a:rPr lang="en-US" sz="2400" b="1" dirty="0">
                  <a:solidFill>
                    <a:schemeClr val="bg1"/>
                  </a:solidFill>
                </a:rPr>
                <a:t>Love</a:t>
              </a:r>
            </a:p>
          </p:txBody>
        </p:sp>
        <p:sp>
          <p:nvSpPr>
            <p:cNvPr id="8" name="TextBox 7">
              <a:extLst>
                <a:ext uri="{FF2B5EF4-FFF2-40B4-BE49-F238E27FC236}">
                  <a16:creationId xmlns:a16="http://schemas.microsoft.com/office/drawing/2014/main" id="{9196A877-8D3E-4E8D-8BAF-26840421A2A5}"/>
                </a:ext>
              </a:extLst>
            </p:cNvPr>
            <p:cNvSpPr txBox="1"/>
            <p:nvPr/>
          </p:nvSpPr>
          <p:spPr>
            <a:xfrm>
              <a:off x="6245897" y="1969806"/>
              <a:ext cx="1528144" cy="461665"/>
            </a:xfrm>
            <a:prstGeom prst="rect">
              <a:avLst/>
            </a:prstGeom>
            <a:noFill/>
          </p:spPr>
          <p:txBody>
            <a:bodyPr wrap="square" rtlCol="0">
              <a:spAutoFit/>
            </a:bodyPr>
            <a:lstStyle/>
            <a:p>
              <a:r>
                <a:rPr lang="en-US" sz="2400" b="1" dirty="0">
                  <a:solidFill>
                    <a:schemeClr val="bg1"/>
                  </a:solidFill>
                </a:rPr>
                <a:t>Godliness</a:t>
              </a:r>
            </a:p>
          </p:txBody>
        </p:sp>
        <p:sp>
          <p:nvSpPr>
            <p:cNvPr id="9" name="TextBox 8">
              <a:extLst>
                <a:ext uri="{FF2B5EF4-FFF2-40B4-BE49-F238E27FC236}">
                  <a16:creationId xmlns:a16="http://schemas.microsoft.com/office/drawing/2014/main" id="{FF63F96F-2720-45D4-852B-99F655513129}"/>
                </a:ext>
              </a:extLst>
            </p:cNvPr>
            <p:cNvSpPr txBox="1"/>
            <p:nvPr/>
          </p:nvSpPr>
          <p:spPr>
            <a:xfrm>
              <a:off x="5320145" y="2744431"/>
              <a:ext cx="1528145" cy="461665"/>
            </a:xfrm>
            <a:prstGeom prst="rect">
              <a:avLst/>
            </a:prstGeom>
            <a:noFill/>
          </p:spPr>
          <p:txBody>
            <a:bodyPr wrap="square" rtlCol="0">
              <a:spAutoFit/>
            </a:bodyPr>
            <a:lstStyle/>
            <a:p>
              <a:r>
                <a:rPr lang="en-US" sz="2400" b="1" dirty="0">
                  <a:solidFill>
                    <a:srgbClr val="FFFF00"/>
                  </a:solidFill>
                </a:rPr>
                <a:t>Patience</a:t>
              </a:r>
            </a:p>
          </p:txBody>
        </p:sp>
        <p:sp>
          <p:nvSpPr>
            <p:cNvPr id="10" name="TextBox 9">
              <a:extLst>
                <a:ext uri="{FF2B5EF4-FFF2-40B4-BE49-F238E27FC236}">
                  <a16:creationId xmlns:a16="http://schemas.microsoft.com/office/drawing/2014/main" id="{94080637-CCF5-4FC0-9E94-86428D900F97}"/>
                </a:ext>
              </a:extLst>
            </p:cNvPr>
            <p:cNvSpPr txBox="1"/>
            <p:nvPr/>
          </p:nvSpPr>
          <p:spPr>
            <a:xfrm>
              <a:off x="6159575" y="3583860"/>
              <a:ext cx="1704929" cy="461665"/>
            </a:xfrm>
            <a:prstGeom prst="rect">
              <a:avLst/>
            </a:prstGeom>
            <a:noFill/>
          </p:spPr>
          <p:txBody>
            <a:bodyPr wrap="square" rtlCol="0">
              <a:spAutoFit/>
            </a:bodyPr>
            <a:lstStyle/>
            <a:p>
              <a:r>
                <a:rPr lang="en-US" sz="2400" b="1" dirty="0">
                  <a:solidFill>
                    <a:schemeClr val="bg1"/>
                  </a:solidFill>
                </a:rPr>
                <a:t>Self-Control</a:t>
              </a:r>
            </a:p>
          </p:txBody>
        </p:sp>
        <p:sp>
          <p:nvSpPr>
            <p:cNvPr id="11" name="TextBox 10">
              <a:extLst>
                <a:ext uri="{FF2B5EF4-FFF2-40B4-BE49-F238E27FC236}">
                  <a16:creationId xmlns:a16="http://schemas.microsoft.com/office/drawing/2014/main" id="{7052E1F5-E0B8-4B1B-A57A-1F91A1D9419A}"/>
                </a:ext>
              </a:extLst>
            </p:cNvPr>
            <p:cNvSpPr txBox="1"/>
            <p:nvPr/>
          </p:nvSpPr>
          <p:spPr>
            <a:xfrm>
              <a:off x="5056910" y="4395581"/>
              <a:ext cx="1664186" cy="461665"/>
            </a:xfrm>
            <a:prstGeom prst="rect">
              <a:avLst/>
            </a:prstGeom>
            <a:noFill/>
          </p:spPr>
          <p:txBody>
            <a:bodyPr wrap="square" rtlCol="0">
              <a:spAutoFit/>
            </a:bodyPr>
            <a:lstStyle/>
            <a:p>
              <a:r>
                <a:rPr lang="en-US" sz="2400" b="1" dirty="0">
                  <a:solidFill>
                    <a:schemeClr val="bg1"/>
                  </a:solidFill>
                </a:rPr>
                <a:t>Knowledge</a:t>
              </a:r>
            </a:p>
          </p:txBody>
        </p:sp>
        <p:sp>
          <p:nvSpPr>
            <p:cNvPr id="12" name="TextBox 11">
              <a:extLst>
                <a:ext uri="{FF2B5EF4-FFF2-40B4-BE49-F238E27FC236}">
                  <a16:creationId xmlns:a16="http://schemas.microsoft.com/office/drawing/2014/main" id="{8A252095-8546-43C6-AB2E-109E41DFAF0B}"/>
                </a:ext>
              </a:extLst>
            </p:cNvPr>
            <p:cNvSpPr txBox="1"/>
            <p:nvPr/>
          </p:nvSpPr>
          <p:spPr>
            <a:xfrm>
              <a:off x="6485568" y="5361710"/>
              <a:ext cx="1052945" cy="461665"/>
            </a:xfrm>
            <a:prstGeom prst="rect">
              <a:avLst/>
            </a:prstGeom>
            <a:noFill/>
          </p:spPr>
          <p:txBody>
            <a:bodyPr wrap="square" rtlCol="0">
              <a:spAutoFit/>
            </a:bodyPr>
            <a:lstStyle/>
            <a:p>
              <a:r>
                <a:rPr lang="en-US" sz="2400" b="1" dirty="0">
                  <a:solidFill>
                    <a:schemeClr val="bg1"/>
                  </a:solidFill>
                </a:rPr>
                <a:t>Virtue</a:t>
              </a:r>
            </a:p>
          </p:txBody>
        </p:sp>
        <p:sp>
          <p:nvSpPr>
            <p:cNvPr id="13" name="TextBox 12">
              <a:extLst>
                <a:ext uri="{FF2B5EF4-FFF2-40B4-BE49-F238E27FC236}">
                  <a16:creationId xmlns:a16="http://schemas.microsoft.com/office/drawing/2014/main" id="{7B69D0A1-7034-4F33-B075-CC756A28051F}"/>
                </a:ext>
              </a:extLst>
            </p:cNvPr>
            <p:cNvSpPr txBox="1"/>
            <p:nvPr/>
          </p:nvSpPr>
          <p:spPr>
            <a:xfrm>
              <a:off x="5192952" y="923785"/>
              <a:ext cx="1528144" cy="830997"/>
            </a:xfrm>
            <a:prstGeom prst="rect">
              <a:avLst/>
            </a:prstGeom>
            <a:noFill/>
          </p:spPr>
          <p:txBody>
            <a:bodyPr wrap="square" rtlCol="0">
              <a:spAutoFit/>
            </a:bodyPr>
            <a:lstStyle/>
            <a:p>
              <a:r>
                <a:rPr lang="en-US" sz="2400" b="1" dirty="0">
                  <a:solidFill>
                    <a:schemeClr val="bg1"/>
                  </a:solidFill>
                </a:rPr>
                <a:t>Brotherly</a:t>
              </a:r>
            </a:p>
            <a:p>
              <a:r>
                <a:rPr lang="en-US" sz="2400" b="1" dirty="0">
                  <a:solidFill>
                    <a:schemeClr val="bg1"/>
                  </a:solidFill>
                </a:rPr>
                <a:t>Kindness</a:t>
              </a:r>
            </a:p>
          </p:txBody>
        </p:sp>
      </p:grpSp>
      <p:cxnSp>
        <p:nvCxnSpPr>
          <p:cNvPr id="15" name="Straight Connector 14">
            <a:extLst>
              <a:ext uri="{FF2B5EF4-FFF2-40B4-BE49-F238E27FC236}">
                <a16:creationId xmlns:a16="http://schemas.microsoft.com/office/drawing/2014/main" id="{3F52EF59-2575-4210-836F-A410AE6406E0}"/>
              </a:ext>
            </a:extLst>
          </p:cNvPr>
          <p:cNvCxnSpPr/>
          <p:nvPr/>
        </p:nvCxnSpPr>
        <p:spPr>
          <a:xfrm>
            <a:off x="0" y="5823375"/>
            <a:ext cx="5880006" cy="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
        <p:nvSpPr>
          <p:cNvPr id="16" name="TextBox 15">
            <a:extLst>
              <a:ext uri="{FF2B5EF4-FFF2-40B4-BE49-F238E27FC236}">
                <a16:creationId xmlns:a16="http://schemas.microsoft.com/office/drawing/2014/main" id="{16512156-89A8-48E0-91F0-4FBC6CE4152D}"/>
              </a:ext>
            </a:extLst>
          </p:cNvPr>
          <p:cNvSpPr txBox="1"/>
          <p:nvPr/>
        </p:nvSpPr>
        <p:spPr>
          <a:xfrm>
            <a:off x="0" y="5823360"/>
            <a:ext cx="5880006" cy="923330"/>
          </a:xfrm>
          <a:prstGeom prst="rect">
            <a:avLst/>
          </a:prstGeom>
          <a:noFill/>
        </p:spPr>
        <p:txBody>
          <a:bodyPr wrap="square" rtlCol="0">
            <a:spAutoFit/>
          </a:bodyPr>
          <a:lstStyle/>
          <a:p>
            <a:r>
              <a:rPr lang="en-US" b="1" u="sng" dirty="0">
                <a:solidFill>
                  <a:srgbClr val="FFFF00"/>
                </a:solidFill>
              </a:rPr>
              <a:t>Key Verses</a:t>
            </a:r>
          </a:p>
          <a:p>
            <a:r>
              <a:rPr lang="en-US" dirty="0">
                <a:solidFill>
                  <a:schemeClr val="bg1"/>
                </a:solidFill>
              </a:rPr>
              <a:t>John 16:33, 2 Timothy 3:12, 1 Corinthians 3:6, Revelation 2:3, James 1:2-3, Hebrews 12:1-2, Revelation 14:12-13, </a:t>
            </a:r>
          </a:p>
        </p:txBody>
      </p:sp>
    </p:spTree>
    <p:extLst>
      <p:ext uri="{BB962C8B-B14F-4D97-AF65-F5344CB8AC3E}">
        <p14:creationId xmlns:p14="http://schemas.microsoft.com/office/powerpoint/2010/main" val="42454993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1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1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left)">
                                      <p:cBhvr>
                                        <p:cTn id="22" dur="1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left)">
                                      <p:cBhvr>
                                        <p:cTn id="27" dur="1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left)">
                                      <p:cBhvr>
                                        <p:cTn id="32" dur="1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3070BE-E8AB-48A7-8AAA-00CE6698FCAD}"/>
              </a:ext>
            </a:extLst>
          </p:cNvPr>
          <p:cNvSpPr>
            <a:spLocks noGrp="1"/>
          </p:cNvSpPr>
          <p:nvPr>
            <p:ph type="title"/>
          </p:nvPr>
        </p:nvSpPr>
        <p:spPr>
          <a:xfrm>
            <a:off x="0" y="1"/>
            <a:ext cx="5743815" cy="817418"/>
          </a:xfrm>
        </p:spPr>
        <p:txBody>
          <a:bodyPr/>
          <a:lstStyle/>
          <a:p>
            <a:r>
              <a:rPr lang="en-US" b="1" u="sng" dirty="0">
                <a:solidFill>
                  <a:schemeClr val="bg1"/>
                </a:solidFill>
              </a:rPr>
              <a:t>The Christian Graces</a:t>
            </a:r>
          </a:p>
        </p:txBody>
      </p:sp>
      <p:sp>
        <p:nvSpPr>
          <p:cNvPr id="3" name="Content Placeholder 2">
            <a:extLst>
              <a:ext uri="{FF2B5EF4-FFF2-40B4-BE49-F238E27FC236}">
                <a16:creationId xmlns:a16="http://schemas.microsoft.com/office/drawing/2014/main" id="{C0EA54B3-634B-487A-8306-42C8F6C8DFF3}"/>
              </a:ext>
            </a:extLst>
          </p:cNvPr>
          <p:cNvSpPr>
            <a:spLocks noGrp="1"/>
          </p:cNvSpPr>
          <p:nvPr>
            <p:ph idx="1"/>
          </p:nvPr>
        </p:nvSpPr>
        <p:spPr>
          <a:xfrm>
            <a:off x="0" y="923785"/>
            <a:ext cx="5743815" cy="4899575"/>
          </a:xfrm>
        </p:spPr>
        <p:txBody>
          <a:bodyPr>
            <a:normAutofit lnSpcReduction="10000"/>
          </a:bodyPr>
          <a:lstStyle/>
          <a:p>
            <a:pPr marL="514350" indent="-514350">
              <a:buFont typeface="+mj-lt"/>
              <a:buAutoNum type="arabicPeriod" startAt="5"/>
            </a:pPr>
            <a:r>
              <a:rPr lang="en-US" dirty="0">
                <a:solidFill>
                  <a:schemeClr val="bg1"/>
                </a:solidFill>
              </a:rPr>
              <a:t>Godliness</a:t>
            </a:r>
          </a:p>
          <a:p>
            <a:pPr lvl="1"/>
            <a:r>
              <a:rPr lang="en-US" dirty="0">
                <a:solidFill>
                  <a:schemeClr val="bg1"/>
                </a:solidFill>
              </a:rPr>
              <a:t>It denotes reverence or respect for God </a:t>
            </a:r>
            <a:r>
              <a:rPr lang="en-US" i="1" u="sng" dirty="0">
                <a:solidFill>
                  <a:schemeClr val="bg1"/>
                </a:solidFill>
              </a:rPr>
              <a:t>which includes our feelings </a:t>
            </a:r>
            <a:r>
              <a:rPr lang="en-US" dirty="0">
                <a:solidFill>
                  <a:schemeClr val="bg1"/>
                </a:solidFill>
              </a:rPr>
              <a:t>about His character and nature.</a:t>
            </a:r>
          </a:p>
          <a:p>
            <a:pPr lvl="1"/>
            <a:r>
              <a:rPr lang="en-US" dirty="0">
                <a:solidFill>
                  <a:schemeClr val="bg1"/>
                </a:solidFill>
              </a:rPr>
              <a:t>Godliness is more than “God-like”.  It is “God-</a:t>
            </a:r>
            <a:r>
              <a:rPr lang="en-US" dirty="0" err="1">
                <a:solidFill>
                  <a:schemeClr val="bg1"/>
                </a:solidFill>
              </a:rPr>
              <a:t>wardness</a:t>
            </a:r>
            <a:r>
              <a:rPr lang="en-US" dirty="0">
                <a:solidFill>
                  <a:schemeClr val="bg1"/>
                </a:solidFill>
              </a:rPr>
              <a:t>.”  It is the grounds or driving force behind our willingness to be virtuous, studious, in control and patient.</a:t>
            </a:r>
          </a:p>
          <a:p>
            <a:pPr lvl="1"/>
            <a:r>
              <a:rPr lang="en-US" dirty="0">
                <a:solidFill>
                  <a:schemeClr val="bg1"/>
                </a:solidFill>
              </a:rPr>
              <a:t>Developing godliness requires Bible study, meditation and worship.</a:t>
            </a:r>
          </a:p>
          <a:p>
            <a:pPr lvl="1"/>
            <a:r>
              <a:rPr lang="en-US" dirty="0">
                <a:solidFill>
                  <a:schemeClr val="bg1"/>
                </a:solidFill>
              </a:rPr>
              <a:t>Jesus is the perfect example of godliness even though He is God.  His ever desire was to glorify God by doing God’s will!</a:t>
            </a:r>
          </a:p>
          <a:p>
            <a:pPr marL="514350" indent="-514350">
              <a:buFont typeface="+mj-lt"/>
              <a:buAutoNum type="arabicPeriod" startAt="5"/>
            </a:pPr>
            <a:endParaRPr lang="en-US" dirty="0">
              <a:solidFill>
                <a:schemeClr val="bg1"/>
              </a:solidFill>
            </a:endParaRPr>
          </a:p>
        </p:txBody>
      </p:sp>
      <p:grpSp>
        <p:nvGrpSpPr>
          <p:cNvPr id="4" name="Group 3">
            <a:extLst>
              <a:ext uri="{FF2B5EF4-FFF2-40B4-BE49-F238E27FC236}">
                <a16:creationId xmlns:a16="http://schemas.microsoft.com/office/drawing/2014/main" id="{23EBF745-7811-420B-BC31-4E8971F07818}"/>
              </a:ext>
            </a:extLst>
          </p:cNvPr>
          <p:cNvGrpSpPr/>
          <p:nvPr/>
        </p:nvGrpSpPr>
        <p:grpSpPr>
          <a:xfrm>
            <a:off x="5880006" y="10"/>
            <a:ext cx="3263994" cy="6857990"/>
            <a:chOff x="4851574" y="10"/>
            <a:chExt cx="3263994" cy="6857990"/>
          </a:xfrm>
        </p:grpSpPr>
        <p:pic>
          <p:nvPicPr>
            <p:cNvPr id="5" name="Picture 4">
              <a:extLst>
                <a:ext uri="{FF2B5EF4-FFF2-40B4-BE49-F238E27FC236}">
                  <a16:creationId xmlns:a16="http://schemas.microsoft.com/office/drawing/2014/main" id="{9EDF8FDE-D0A1-4978-8296-45C9C620C46E}"/>
                </a:ext>
              </a:extLst>
            </p:cNvPr>
            <p:cNvPicPr>
              <a:picLocks noChangeAspect="1"/>
            </p:cNvPicPr>
            <p:nvPr/>
          </p:nvPicPr>
          <p:blipFill rotWithShape="1">
            <a:blip r:embed="rId2"/>
            <a:srcRect l="26180" r="26227"/>
            <a:stretch/>
          </p:blipFill>
          <p:spPr>
            <a:xfrm>
              <a:off x="4851574" y="10"/>
              <a:ext cx="3263994" cy="6857990"/>
            </a:xfrm>
            <a:prstGeom prst="rect">
              <a:avLst/>
            </a:prstGeom>
          </p:spPr>
        </p:pic>
        <p:sp>
          <p:nvSpPr>
            <p:cNvPr id="6" name="TextBox 5">
              <a:extLst>
                <a:ext uri="{FF2B5EF4-FFF2-40B4-BE49-F238E27FC236}">
                  <a16:creationId xmlns:a16="http://schemas.microsoft.com/office/drawing/2014/main" id="{B1F70DCD-2CB8-4C86-9498-3980F93FBA7C}"/>
                </a:ext>
              </a:extLst>
            </p:cNvPr>
            <p:cNvSpPr txBox="1"/>
            <p:nvPr/>
          </p:nvSpPr>
          <p:spPr>
            <a:xfrm>
              <a:off x="5792021" y="6160807"/>
              <a:ext cx="1052945" cy="461665"/>
            </a:xfrm>
            <a:prstGeom prst="rect">
              <a:avLst/>
            </a:prstGeom>
            <a:noFill/>
          </p:spPr>
          <p:txBody>
            <a:bodyPr wrap="square" rtlCol="0">
              <a:spAutoFit/>
            </a:bodyPr>
            <a:lstStyle/>
            <a:p>
              <a:r>
                <a:rPr lang="en-US" sz="2400" b="1" dirty="0">
                  <a:solidFill>
                    <a:schemeClr val="bg1"/>
                  </a:solidFill>
                </a:rPr>
                <a:t>Faith</a:t>
              </a:r>
            </a:p>
          </p:txBody>
        </p:sp>
        <p:sp>
          <p:nvSpPr>
            <p:cNvPr id="7" name="TextBox 6">
              <a:extLst>
                <a:ext uri="{FF2B5EF4-FFF2-40B4-BE49-F238E27FC236}">
                  <a16:creationId xmlns:a16="http://schemas.microsoft.com/office/drawing/2014/main" id="{EF51F8E1-DD2A-422C-A263-507208D285C5}"/>
                </a:ext>
              </a:extLst>
            </p:cNvPr>
            <p:cNvSpPr txBox="1"/>
            <p:nvPr/>
          </p:nvSpPr>
          <p:spPr>
            <a:xfrm>
              <a:off x="6501063" y="260000"/>
              <a:ext cx="1052945" cy="461665"/>
            </a:xfrm>
            <a:prstGeom prst="rect">
              <a:avLst/>
            </a:prstGeom>
            <a:noFill/>
          </p:spPr>
          <p:txBody>
            <a:bodyPr wrap="square" rtlCol="0">
              <a:spAutoFit/>
            </a:bodyPr>
            <a:lstStyle/>
            <a:p>
              <a:r>
                <a:rPr lang="en-US" sz="2400" b="1" dirty="0">
                  <a:solidFill>
                    <a:schemeClr val="bg1"/>
                  </a:solidFill>
                </a:rPr>
                <a:t>Love</a:t>
              </a:r>
            </a:p>
          </p:txBody>
        </p:sp>
        <p:sp>
          <p:nvSpPr>
            <p:cNvPr id="8" name="TextBox 7">
              <a:extLst>
                <a:ext uri="{FF2B5EF4-FFF2-40B4-BE49-F238E27FC236}">
                  <a16:creationId xmlns:a16="http://schemas.microsoft.com/office/drawing/2014/main" id="{9196A877-8D3E-4E8D-8BAF-26840421A2A5}"/>
                </a:ext>
              </a:extLst>
            </p:cNvPr>
            <p:cNvSpPr txBox="1"/>
            <p:nvPr/>
          </p:nvSpPr>
          <p:spPr>
            <a:xfrm>
              <a:off x="6245897" y="1969806"/>
              <a:ext cx="1528144" cy="461665"/>
            </a:xfrm>
            <a:prstGeom prst="rect">
              <a:avLst/>
            </a:prstGeom>
            <a:noFill/>
          </p:spPr>
          <p:txBody>
            <a:bodyPr wrap="square" rtlCol="0">
              <a:spAutoFit/>
            </a:bodyPr>
            <a:lstStyle/>
            <a:p>
              <a:r>
                <a:rPr lang="en-US" sz="2400" b="1" dirty="0">
                  <a:solidFill>
                    <a:srgbClr val="FFFF00"/>
                  </a:solidFill>
                </a:rPr>
                <a:t>Godliness</a:t>
              </a:r>
            </a:p>
          </p:txBody>
        </p:sp>
        <p:sp>
          <p:nvSpPr>
            <p:cNvPr id="9" name="TextBox 8">
              <a:extLst>
                <a:ext uri="{FF2B5EF4-FFF2-40B4-BE49-F238E27FC236}">
                  <a16:creationId xmlns:a16="http://schemas.microsoft.com/office/drawing/2014/main" id="{FF63F96F-2720-45D4-852B-99F655513129}"/>
                </a:ext>
              </a:extLst>
            </p:cNvPr>
            <p:cNvSpPr txBox="1"/>
            <p:nvPr/>
          </p:nvSpPr>
          <p:spPr>
            <a:xfrm>
              <a:off x="5320145" y="2744431"/>
              <a:ext cx="1528145" cy="461665"/>
            </a:xfrm>
            <a:prstGeom prst="rect">
              <a:avLst/>
            </a:prstGeom>
            <a:noFill/>
          </p:spPr>
          <p:txBody>
            <a:bodyPr wrap="square" rtlCol="0">
              <a:spAutoFit/>
            </a:bodyPr>
            <a:lstStyle/>
            <a:p>
              <a:r>
                <a:rPr lang="en-US" sz="2400" b="1" dirty="0">
                  <a:solidFill>
                    <a:schemeClr val="bg1"/>
                  </a:solidFill>
                </a:rPr>
                <a:t>Patience</a:t>
              </a:r>
            </a:p>
          </p:txBody>
        </p:sp>
        <p:sp>
          <p:nvSpPr>
            <p:cNvPr id="10" name="TextBox 9">
              <a:extLst>
                <a:ext uri="{FF2B5EF4-FFF2-40B4-BE49-F238E27FC236}">
                  <a16:creationId xmlns:a16="http://schemas.microsoft.com/office/drawing/2014/main" id="{94080637-CCF5-4FC0-9E94-86428D900F97}"/>
                </a:ext>
              </a:extLst>
            </p:cNvPr>
            <p:cNvSpPr txBox="1"/>
            <p:nvPr/>
          </p:nvSpPr>
          <p:spPr>
            <a:xfrm>
              <a:off x="6159575" y="3583860"/>
              <a:ext cx="1704929" cy="461665"/>
            </a:xfrm>
            <a:prstGeom prst="rect">
              <a:avLst/>
            </a:prstGeom>
            <a:noFill/>
          </p:spPr>
          <p:txBody>
            <a:bodyPr wrap="square" rtlCol="0">
              <a:spAutoFit/>
            </a:bodyPr>
            <a:lstStyle/>
            <a:p>
              <a:r>
                <a:rPr lang="en-US" sz="2400" b="1" dirty="0">
                  <a:solidFill>
                    <a:schemeClr val="bg1"/>
                  </a:solidFill>
                </a:rPr>
                <a:t>Self-Control</a:t>
              </a:r>
            </a:p>
          </p:txBody>
        </p:sp>
        <p:sp>
          <p:nvSpPr>
            <p:cNvPr id="11" name="TextBox 10">
              <a:extLst>
                <a:ext uri="{FF2B5EF4-FFF2-40B4-BE49-F238E27FC236}">
                  <a16:creationId xmlns:a16="http://schemas.microsoft.com/office/drawing/2014/main" id="{7052E1F5-E0B8-4B1B-A57A-1F91A1D9419A}"/>
                </a:ext>
              </a:extLst>
            </p:cNvPr>
            <p:cNvSpPr txBox="1"/>
            <p:nvPr/>
          </p:nvSpPr>
          <p:spPr>
            <a:xfrm>
              <a:off x="5056910" y="4395581"/>
              <a:ext cx="1664186" cy="461665"/>
            </a:xfrm>
            <a:prstGeom prst="rect">
              <a:avLst/>
            </a:prstGeom>
            <a:noFill/>
          </p:spPr>
          <p:txBody>
            <a:bodyPr wrap="square" rtlCol="0">
              <a:spAutoFit/>
            </a:bodyPr>
            <a:lstStyle/>
            <a:p>
              <a:r>
                <a:rPr lang="en-US" sz="2400" b="1" dirty="0">
                  <a:solidFill>
                    <a:schemeClr val="bg1"/>
                  </a:solidFill>
                </a:rPr>
                <a:t>Knowledge</a:t>
              </a:r>
            </a:p>
          </p:txBody>
        </p:sp>
        <p:sp>
          <p:nvSpPr>
            <p:cNvPr id="12" name="TextBox 11">
              <a:extLst>
                <a:ext uri="{FF2B5EF4-FFF2-40B4-BE49-F238E27FC236}">
                  <a16:creationId xmlns:a16="http://schemas.microsoft.com/office/drawing/2014/main" id="{8A252095-8546-43C6-AB2E-109E41DFAF0B}"/>
                </a:ext>
              </a:extLst>
            </p:cNvPr>
            <p:cNvSpPr txBox="1"/>
            <p:nvPr/>
          </p:nvSpPr>
          <p:spPr>
            <a:xfrm>
              <a:off x="6485568" y="5361710"/>
              <a:ext cx="1052945" cy="461665"/>
            </a:xfrm>
            <a:prstGeom prst="rect">
              <a:avLst/>
            </a:prstGeom>
            <a:noFill/>
          </p:spPr>
          <p:txBody>
            <a:bodyPr wrap="square" rtlCol="0">
              <a:spAutoFit/>
            </a:bodyPr>
            <a:lstStyle/>
            <a:p>
              <a:r>
                <a:rPr lang="en-US" sz="2400" b="1" dirty="0">
                  <a:solidFill>
                    <a:schemeClr val="bg1"/>
                  </a:solidFill>
                </a:rPr>
                <a:t>Virtue</a:t>
              </a:r>
            </a:p>
          </p:txBody>
        </p:sp>
        <p:sp>
          <p:nvSpPr>
            <p:cNvPr id="13" name="TextBox 12">
              <a:extLst>
                <a:ext uri="{FF2B5EF4-FFF2-40B4-BE49-F238E27FC236}">
                  <a16:creationId xmlns:a16="http://schemas.microsoft.com/office/drawing/2014/main" id="{7B69D0A1-7034-4F33-B075-CC756A28051F}"/>
                </a:ext>
              </a:extLst>
            </p:cNvPr>
            <p:cNvSpPr txBox="1"/>
            <p:nvPr/>
          </p:nvSpPr>
          <p:spPr>
            <a:xfrm>
              <a:off x="5192952" y="923785"/>
              <a:ext cx="1528144" cy="830997"/>
            </a:xfrm>
            <a:prstGeom prst="rect">
              <a:avLst/>
            </a:prstGeom>
            <a:noFill/>
          </p:spPr>
          <p:txBody>
            <a:bodyPr wrap="square" rtlCol="0">
              <a:spAutoFit/>
            </a:bodyPr>
            <a:lstStyle/>
            <a:p>
              <a:r>
                <a:rPr lang="en-US" sz="2400" b="1" dirty="0">
                  <a:solidFill>
                    <a:schemeClr val="bg1"/>
                  </a:solidFill>
                </a:rPr>
                <a:t>Brotherly</a:t>
              </a:r>
            </a:p>
            <a:p>
              <a:r>
                <a:rPr lang="en-US" sz="2400" b="1" dirty="0">
                  <a:solidFill>
                    <a:schemeClr val="bg1"/>
                  </a:solidFill>
                </a:rPr>
                <a:t>Kindness</a:t>
              </a:r>
            </a:p>
          </p:txBody>
        </p:sp>
      </p:grpSp>
      <p:cxnSp>
        <p:nvCxnSpPr>
          <p:cNvPr id="15" name="Straight Connector 14">
            <a:extLst>
              <a:ext uri="{FF2B5EF4-FFF2-40B4-BE49-F238E27FC236}">
                <a16:creationId xmlns:a16="http://schemas.microsoft.com/office/drawing/2014/main" id="{3F52EF59-2575-4210-836F-A410AE6406E0}"/>
              </a:ext>
            </a:extLst>
          </p:cNvPr>
          <p:cNvCxnSpPr/>
          <p:nvPr/>
        </p:nvCxnSpPr>
        <p:spPr>
          <a:xfrm>
            <a:off x="0" y="5823375"/>
            <a:ext cx="5880006" cy="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
        <p:nvSpPr>
          <p:cNvPr id="16" name="TextBox 15">
            <a:extLst>
              <a:ext uri="{FF2B5EF4-FFF2-40B4-BE49-F238E27FC236}">
                <a16:creationId xmlns:a16="http://schemas.microsoft.com/office/drawing/2014/main" id="{16512156-89A8-48E0-91F0-4FBC6CE4152D}"/>
              </a:ext>
            </a:extLst>
          </p:cNvPr>
          <p:cNvSpPr txBox="1"/>
          <p:nvPr/>
        </p:nvSpPr>
        <p:spPr>
          <a:xfrm>
            <a:off x="0" y="5823360"/>
            <a:ext cx="5880006" cy="923330"/>
          </a:xfrm>
          <a:prstGeom prst="rect">
            <a:avLst/>
          </a:prstGeom>
          <a:noFill/>
        </p:spPr>
        <p:txBody>
          <a:bodyPr wrap="square" rtlCol="0">
            <a:spAutoFit/>
          </a:bodyPr>
          <a:lstStyle/>
          <a:p>
            <a:r>
              <a:rPr lang="en-US" b="1" u="sng" dirty="0">
                <a:solidFill>
                  <a:srgbClr val="FFFF00"/>
                </a:solidFill>
              </a:rPr>
              <a:t>Key Verses</a:t>
            </a:r>
          </a:p>
          <a:p>
            <a:r>
              <a:rPr lang="en-US" dirty="0">
                <a:solidFill>
                  <a:schemeClr val="bg1"/>
                </a:solidFill>
              </a:rPr>
              <a:t>1 Timothy 6:11, Psalm 4:4, Psalm 46:10, Psalm 77:6-12, Psalm 107:43, Hebrews 5:7, John 17:4, Matthew 26:39</a:t>
            </a:r>
          </a:p>
        </p:txBody>
      </p:sp>
    </p:spTree>
    <p:extLst>
      <p:ext uri="{BB962C8B-B14F-4D97-AF65-F5344CB8AC3E}">
        <p14:creationId xmlns:p14="http://schemas.microsoft.com/office/powerpoint/2010/main" val="27136211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1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1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left)">
                                      <p:cBhvr>
                                        <p:cTn id="22" dur="1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left)">
                                      <p:cBhvr>
                                        <p:cTn id="27" dur="1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3070BE-E8AB-48A7-8AAA-00CE6698FCAD}"/>
              </a:ext>
            </a:extLst>
          </p:cNvPr>
          <p:cNvSpPr>
            <a:spLocks noGrp="1"/>
          </p:cNvSpPr>
          <p:nvPr>
            <p:ph type="title"/>
          </p:nvPr>
        </p:nvSpPr>
        <p:spPr>
          <a:xfrm>
            <a:off x="0" y="1"/>
            <a:ext cx="5743815" cy="817418"/>
          </a:xfrm>
        </p:spPr>
        <p:txBody>
          <a:bodyPr/>
          <a:lstStyle/>
          <a:p>
            <a:r>
              <a:rPr lang="en-US" b="1" u="sng" dirty="0">
                <a:solidFill>
                  <a:schemeClr val="bg1"/>
                </a:solidFill>
              </a:rPr>
              <a:t>The Christian Graces</a:t>
            </a:r>
          </a:p>
        </p:txBody>
      </p:sp>
      <p:sp>
        <p:nvSpPr>
          <p:cNvPr id="3" name="Content Placeholder 2">
            <a:extLst>
              <a:ext uri="{FF2B5EF4-FFF2-40B4-BE49-F238E27FC236}">
                <a16:creationId xmlns:a16="http://schemas.microsoft.com/office/drawing/2014/main" id="{C0EA54B3-634B-487A-8306-42C8F6C8DFF3}"/>
              </a:ext>
            </a:extLst>
          </p:cNvPr>
          <p:cNvSpPr>
            <a:spLocks noGrp="1"/>
          </p:cNvSpPr>
          <p:nvPr>
            <p:ph idx="1"/>
          </p:nvPr>
        </p:nvSpPr>
        <p:spPr>
          <a:xfrm>
            <a:off x="0" y="923785"/>
            <a:ext cx="5743815" cy="4899575"/>
          </a:xfrm>
        </p:spPr>
        <p:txBody>
          <a:bodyPr>
            <a:normAutofit/>
          </a:bodyPr>
          <a:lstStyle/>
          <a:p>
            <a:pPr marL="514350" indent="-514350">
              <a:buFont typeface="+mj-lt"/>
              <a:buAutoNum type="arabicPeriod" startAt="6"/>
            </a:pPr>
            <a:r>
              <a:rPr lang="en-US" dirty="0">
                <a:solidFill>
                  <a:schemeClr val="bg1"/>
                </a:solidFill>
              </a:rPr>
              <a:t>Brotherly Kindness</a:t>
            </a:r>
          </a:p>
          <a:p>
            <a:pPr lvl="1"/>
            <a:r>
              <a:rPr lang="en-US" dirty="0">
                <a:solidFill>
                  <a:schemeClr val="bg1"/>
                </a:solidFill>
              </a:rPr>
              <a:t>Philadelphia – Familial affection or emotions that bind us together.</a:t>
            </a:r>
          </a:p>
          <a:p>
            <a:pPr lvl="1"/>
            <a:r>
              <a:rPr lang="en-US" dirty="0">
                <a:solidFill>
                  <a:schemeClr val="bg1"/>
                </a:solidFill>
              </a:rPr>
              <a:t>It is the distinct characteristics of followers of Christ!</a:t>
            </a:r>
          </a:p>
          <a:p>
            <a:pPr lvl="1"/>
            <a:r>
              <a:rPr lang="en-US" dirty="0">
                <a:solidFill>
                  <a:schemeClr val="bg1"/>
                </a:solidFill>
              </a:rPr>
              <a:t>“By this all people will know that you are my disciples, if you have love for one another.”  (John 13:35)</a:t>
            </a:r>
          </a:p>
          <a:p>
            <a:pPr lvl="1"/>
            <a:r>
              <a:rPr lang="en-US" dirty="0">
                <a:solidFill>
                  <a:schemeClr val="bg1"/>
                </a:solidFill>
              </a:rPr>
              <a:t>Our brotherly kindness and love for each other is based upon our love for God. </a:t>
            </a:r>
          </a:p>
          <a:p>
            <a:pPr lvl="1"/>
            <a:r>
              <a:rPr lang="en-US" dirty="0">
                <a:solidFill>
                  <a:schemeClr val="bg1"/>
                </a:solidFill>
              </a:rPr>
              <a:t>The perfect example of one who has love for His brethren – Jesus!</a:t>
            </a:r>
          </a:p>
        </p:txBody>
      </p:sp>
      <p:grpSp>
        <p:nvGrpSpPr>
          <p:cNvPr id="4" name="Group 3">
            <a:extLst>
              <a:ext uri="{FF2B5EF4-FFF2-40B4-BE49-F238E27FC236}">
                <a16:creationId xmlns:a16="http://schemas.microsoft.com/office/drawing/2014/main" id="{23EBF745-7811-420B-BC31-4E8971F07818}"/>
              </a:ext>
            </a:extLst>
          </p:cNvPr>
          <p:cNvGrpSpPr/>
          <p:nvPr/>
        </p:nvGrpSpPr>
        <p:grpSpPr>
          <a:xfrm>
            <a:off x="5880006" y="10"/>
            <a:ext cx="3263994" cy="6857990"/>
            <a:chOff x="4851574" y="10"/>
            <a:chExt cx="3263994" cy="6857990"/>
          </a:xfrm>
        </p:grpSpPr>
        <p:pic>
          <p:nvPicPr>
            <p:cNvPr id="5" name="Picture 4">
              <a:extLst>
                <a:ext uri="{FF2B5EF4-FFF2-40B4-BE49-F238E27FC236}">
                  <a16:creationId xmlns:a16="http://schemas.microsoft.com/office/drawing/2014/main" id="{9EDF8FDE-D0A1-4978-8296-45C9C620C46E}"/>
                </a:ext>
              </a:extLst>
            </p:cNvPr>
            <p:cNvPicPr>
              <a:picLocks noChangeAspect="1"/>
            </p:cNvPicPr>
            <p:nvPr/>
          </p:nvPicPr>
          <p:blipFill rotWithShape="1">
            <a:blip r:embed="rId2"/>
            <a:srcRect l="26180" r="26227"/>
            <a:stretch/>
          </p:blipFill>
          <p:spPr>
            <a:xfrm>
              <a:off x="4851574" y="10"/>
              <a:ext cx="3263994" cy="6857990"/>
            </a:xfrm>
            <a:prstGeom prst="rect">
              <a:avLst/>
            </a:prstGeom>
          </p:spPr>
        </p:pic>
        <p:sp>
          <p:nvSpPr>
            <p:cNvPr id="6" name="TextBox 5">
              <a:extLst>
                <a:ext uri="{FF2B5EF4-FFF2-40B4-BE49-F238E27FC236}">
                  <a16:creationId xmlns:a16="http://schemas.microsoft.com/office/drawing/2014/main" id="{B1F70DCD-2CB8-4C86-9498-3980F93FBA7C}"/>
                </a:ext>
              </a:extLst>
            </p:cNvPr>
            <p:cNvSpPr txBox="1"/>
            <p:nvPr/>
          </p:nvSpPr>
          <p:spPr>
            <a:xfrm>
              <a:off x="5792021" y="6160807"/>
              <a:ext cx="1052945" cy="461665"/>
            </a:xfrm>
            <a:prstGeom prst="rect">
              <a:avLst/>
            </a:prstGeom>
            <a:noFill/>
          </p:spPr>
          <p:txBody>
            <a:bodyPr wrap="square" rtlCol="0">
              <a:spAutoFit/>
            </a:bodyPr>
            <a:lstStyle/>
            <a:p>
              <a:r>
                <a:rPr lang="en-US" sz="2400" b="1" dirty="0">
                  <a:solidFill>
                    <a:schemeClr val="bg1"/>
                  </a:solidFill>
                </a:rPr>
                <a:t>Faith</a:t>
              </a:r>
            </a:p>
          </p:txBody>
        </p:sp>
        <p:sp>
          <p:nvSpPr>
            <p:cNvPr id="7" name="TextBox 6">
              <a:extLst>
                <a:ext uri="{FF2B5EF4-FFF2-40B4-BE49-F238E27FC236}">
                  <a16:creationId xmlns:a16="http://schemas.microsoft.com/office/drawing/2014/main" id="{EF51F8E1-DD2A-422C-A263-507208D285C5}"/>
                </a:ext>
              </a:extLst>
            </p:cNvPr>
            <p:cNvSpPr txBox="1"/>
            <p:nvPr/>
          </p:nvSpPr>
          <p:spPr>
            <a:xfrm>
              <a:off x="6501063" y="260000"/>
              <a:ext cx="1052945" cy="461665"/>
            </a:xfrm>
            <a:prstGeom prst="rect">
              <a:avLst/>
            </a:prstGeom>
            <a:noFill/>
          </p:spPr>
          <p:txBody>
            <a:bodyPr wrap="square" rtlCol="0">
              <a:spAutoFit/>
            </a:bodyPr>
            <a:lstStyle/>
            <a:p>
              <a:r>
                <a:rPr lang="en-US" sz="2400" b="1" dirty="0">
                  <a:solidFill>
                    <a:schemeClr val="bg1"/>
                  </a:solidFill>
                </a:rPr>
                <a:t>Love</a:t>
              </a:r>
            </a:p>
          </p:txBody>
        </p:sp>
        <p:sp>
          <p:nvSpPr>
            <p:cNvPr id="8" name="TextBox 7">
              <a:extLst>
                <a:ext uri="{FF2B5EF4-FFF2-40B4-BE49-F238E27FC236}">
                  <a16:creationId xmlns:a16="http://schemas.microsoft.com/office/drawing/2014/main" id="{9196A877-8D3E-4E8D-8BAF-26840421A2A5}"/>
                </a:ext>
              </a:extLst>
            </p:cNvPr>
            <p:cNvSpPr txBox="1"/>
            <p:nvPr/>
          </p:nvSpPr>
          <p:spPr>
            <a:xfrm>
              <a:off x="6245897" y="1969806"/>
              <a:ext cx="1528144" cy="461665"/>
            </a:xfrm>
            <a:prstGeom prst="rect">
              <a:avLst/>
            </a:prstGeom>
            <a:noFill/>
          </p:spPr>
          <p:txBody>
            <a:bodyPr wrap="square" rtlCol="0">
              <a:spAutoFit/>
            </a:bodyPr>
            <a:lstStyle/>
            <a:p>
              <a:r>
                <a:rPr lang="en-US" sz="2400" b="1" dirty="0">
                  <a:solidFill>
                    <a:schemeClr val="bg1"/>
                  </a:solidFill>
                </a:rPr>
                <a:t>Godliness</a:t>
              </a:r>
            </a:p>
          </p:txBody>
        </p:sp>
        <p:sp>
          <p:nvSpPr>
            <p:cNvPr id="9" name="TextBox 8">
              <a:extLst>
                <a:ext uri="{FF2B5EF4-FFF2-40B4-BE49-F238E27FC236}">
                  <a16:creationId xmlns:a16="http://schemas.microsoft.com/office/drawing/2014/main" id="{FF63F96F-2720-45D4-852B-99F655513129}"/>
                </a:ext>
              </a:extLst>
            </p:cNvPr>
            <p:cNvSpPr txBox="1"/>
            <p:nvPr/>
          </p:nvSpPr>
          <p:spPr>
            <a:xfrm>
              <a:off x="5320145" y="2744431"/>
              <a:ext cx="1528145" cy="461665"/>
            </a:xfrm>
            <a:prstGeom prst="rect">
              <a:avLst/>
            </a:prstGeom>
            <a:noFill/>
          </p:spPr>
          <p:txBody>
            <a:bodyPr wrap="square" rtlCol="0">
              <a:spAutoFit/>
            </a:bodyPr>
            <a:lstStyle/>
            <a:p>
              <a:r>
                <a:rPr lang="en-US" sz="2400" b="1" dirty="0">
                  <a:solidFill>
                    <a:schemeClr val="bg1"/>
                  </a:solidFill>
                </a:rPr>
                <a:t>Patience</a:t>
              </a:r>
            </a:p>
          </p:txBody>
        </p:sp>
        <p:sp>
          <p:nvSpPr>
            <p:cNvPr id="10" name="TextBox 9">
              <a:extLst>
                <a:ext uri="{FF2B5EF4-FFF2-40B4-BE49-F238E27FC236}">
                  <a16:creationId xmlns:a16="http://schemas.microsoft.com/office/drawing/2014/main" id="{94080637-CCF5-4FC0-9E94-86428D900F97}"/>
                </a:ext>
              </a:extLst>
            </p:cNvPr>
            <p:cNvSpPr txBox="1"/>
            <p:nvPr/>
          </p:nvSpPr>
          <p:spPr>
            <a:xfrm>
              <a:off x="6159575" y="3583860"/>
              <a:ext cx="1704929" cy="461665"/>
            </a:xfrm>
            <a:prstGeom prst="rect">
              <a:avLst/>
            </a:prstGeom>
            <a:noFill/>
          </p:spPr>
          <p:txBody>
            <a:bodyPr wrap="square" rtlCol="0">
              <a:spAutoFit/>
            </a:bodyPr>
            <a:lstStyle/>
            <a:p>
              <a:r>
                <a:rPr lang="en-US" sz="2400" b="1" dirty="0">
                  <a:solidFill>
                    <a:schemeClr val="bg1"/>
                  </a:solidFill>
                </a:rPr>
                <a:t>Self-Control</a:t>
              </a:r>
            </a:p>
          </p:txBody>
        </p:sp>
        <p:sp>
          <p:nvSpPr>
            <p:cNvPr id="11" name="TextBox 10">
              <a:extLst>
                <a:ext uri="{FF2B5EF4-FFF2-40B4-BE49-F238E27FC236}">
                  <a16:creationId xmlns:a16="http://schemas.microsoft.com/office/drawing/2014/main" id="{7052E1F5-E0B8-4B1B-A57A-1F91A1D9419A}"/>
                </a:ext>
              </a:extLst>
            </p:cNvPr>
            <p:cNvSpPr txBox="1"/>
            <p:nvPr/>
          </p:nvSpPr>
          <p:spPr>
            <a:xfrm>
              <a:off x="5056910" y="4395581"/>
              <a:ext cx="1664186" cy="461665"/>
            </a:xfrm>
            <a:prstGeom prst="rect">
              <a:avLst/>
            </a:prstGeom>
            <a:noFill/>
          </p:spPr>
          <p:txBody>
            <a:bodyPr wrap="square" rtlCol="0">
              <a:spAutoFit/>
            </a:bodyPr>
            <a:lstStyle/>
            <a:p>
              <a:r>
                <a:rPr lang="en-US" sz="2400" b="1" dirty="0">
                  <a:solidFill>
                    <a:schemeClr val="bg1"/>
                  </a:solidFill>
                </a:rPr>
                <a:t>Knowledge</a:t>
              </a:r>
            </a:p>
          </p:txBody>
        </p:sp>
        <p:sp>
          <p:nvSpPr>
            <p:cNvPr id="12" name="TextBox 11">
              <a:extLst>
                <a:ext uri="{FF2B5EF4-FFF2-40B4-BE49-F238E27FC236}">
                  <a16:creationId xmlns:a16="http://schemas.microsoft.com/office/drawing/2014/main" id="{8A252095-8546-43C6-AB2E-109E41DFAF0B}"/>
                </a:ext>
              </a:extLst>
            </p:cNvPr>
            <p:cNvSpPr txBox="1"/>
            <p:nvPr/>
          </p:nvSpPr>
          <p:spPr>
            <a:xfrm>
              <a:off x="6485568" y="5361710"/>
              <a:ext cx="1052945" cy="461665"/>
            </a:xfrm>
            <a:prstGeom prst="rect">
              <a:avLst/>
            </a:prstGeom>
            <a:noFill/>
          </p:spPr>
          <p:txBody>
            <a:bodyPr wrap="square" rtlCol="0">
              <a:spAutoFit/>
            </a:bodyPr>
            <a:lstStyle/>
            <a:p>
              <a:r>
                <a:rPr lang="en-US" sz="2400" b="1" dirty="0">
                  <a:solidFill>
                    <a:schemeClr val="bg1"/>
                  </a:solidFill>
                </a:rPr>
                <a:t>Virtue</a:t>
              </a:r>
            </a:p>
          </p:txBody>
        </p:sp>
        <p:sp>
          <p:nvSpPr>
            <p:cNvPr id="13" name="TextBox 12">
              <a:extLst>
                <a:ext uri="{FF2B5EF4-FFF2-40B4-BE49-F238E27FC236}">
                  <a16:creationId xmlns:a16="http://schemas.microsoft.com/office/drawing/2014/main" id="{7B69D0A1-7034-4F33-B075-CC756A28051F}"/>
                </a:ext>
              </a:extLst>
            </p:cNvPr>
            <p:cNvSpPr txBox="1"/>
            <p:nvPr/>
          </p:nvSpPr>
          <p:spPr>
            <a:xfrm>
              <a:off x="5192952" y="923785"/>
              <a:ext cx="1528144" cy="830997"/>
            </a:xfrm>
            <a:prstGeom prst="rect">
              <a:avLst/>
            </a:prstGeom>
            <a:noFill/>
          </p:spPr>
          <p:txBody>
            <a:bodyPr wrap="square" rtlCol="0">
              <a:spAutoFit/>
            </a:bodyPr>
            <a:lstStyle/>
            <a:p>
              <a:r>
                <a:rPr lang="en-US" sz="2400" b="1" dirty="0">
                  <a:solidFill>
                    <a:srgbClr val="FFFF00"/>
                  </a:solidFill>
                </a:rPr>
                <a:t>Brotherly</a:t>
              </a:r>
            </a:p>
            <a:p>
              <a:r>
                <a:rPr lang="en-US" sz="2400" b="1" dirty="0">
                  <a:solidFill>
                    <a:srgbClr val="FFFF00"/>
                  </a:solidFill>
                </a:rPr>
                <a:t>Kindness</a:t>
              </a:r>
            </a:p>
          </p:txBody>
        </p:sp>
      </p:grpSp>
      <p:cxnSp>
        <p:nvCxnSpPr>
          <p:cNvPr id="15" name="Straight Connector 14">
            <a:extLst>
              <a:ext uri="{FF2B5EF4-FFF2-40B4-BE49-F238E27FC236}">
                <a16:creationId xmlns:a16="http://schemas.microsoft.com/office/drawing/2014/main" id="{3F52EF59-2575-4210-836F-A410AE6406E0}"/>
              </a:ext>
            </a:extLst>
          </p:cNvPr>
          <p:cNvCxnSpPr/>
          <p:nvPr/>
        </p:nvCxnSpPr>
        <p:spPr>
          <a:xfrm>
            <a:off x="0" y="5823375"/>
            <a:ext cx="5880006" cy="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
        <p:nvSpPr>
          <p:cNvPr id="16" name="TextBox 15">
            <a:extLst>
              <a:ext uri="{FF2B5EF4-FFF2-40B4-BE49-F238E27FC236}">
                <a16:creationId xmlns:a16="http://schemas.microsoft.com/office/drawing/2014/main" id="{16512156-89A8-48E0-91F0-4FBC6CE4152D}"/>
              </a:ext>
            </a:extLst>
          </p:cNvPr>
          <p:cNvSpPr txBox="1"/>
          <p:nvPr/>
        </p:nvSpPr>
        <p:spPr>
          <a:xfrm>
            <a:off x="0" y="5823360"/>
            <a:ext cx="5880006" cy="646331"/>
          </a:xfrm>
          <a:prstGeom prst="rect">
            <a:avLst/>
          </a:prstGeom>
          <a:noFill/>
        </p:spPr>
        <p:txBody>
          <a:bodyPr wrap="square" rtlCol="0">
            <a:spAutoFit/>
          </a:bodyPr>
          <a:lstStyle/>
          <a:p>
            <a:r>
              <a:rPr lang="en-US" b="1" u="sng" dirty="0">
                <a:solidFill>
                  <a:srgbClr val="FFFF00"/>
                </a:solidFill>
              </a:rPr>
              <a:t>Key Verses</a:t>
            </a:r>
          </a:p>
          <a:p>
            <a:r>
              <a:rPr lang="en-US" dirty="0">
                <a:solidFill>
                  <a:schemeClr val="bg1"/>
                </a:solidFill>
              </a:rPr>
              <a:t>John 13:35, 1 John 4:20-21, John 13:34</a:t>
            </a:r>
          </a:p>
        </p:txBody>
      </p:sp>
    </p:spTree>
    <p:extLst>
      <p:ext uri="{BB962C8B-B14F-4D97-AF65-F5344CB8AC3E}">
        <p14:creationId xmlns:p14="http://schemas.microsoft.com/office/powerpoint/2010/main" val="20596851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173</TotalTime>
  <Words>843</Words>
  <Application>Microsoft Office PowerPoint</Application>
  <PresentationFormat>On-screen Show (4:3)</PresentationFormat>
  <Paragraphs>163</Paragraphs>
  <Slides>11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Calibri </vt:lpstr>
      <vt:lpstr>Calibri Light</vt:lpstr>
      <vt:lpstr>Office Theme</vt:lpstr>
      <vt:lpstr>PowerPoint Presentation</vt:lpstr>
      <vt:lpstr>The Christian Graces</vt:lpstr>
      <vt:lpstr>The Christian Graces</vt:lpstr>
      <vt:lpstr>The Christian Graces</vt:lpstr>
      <vt:lpstr>The Christian Graces</vt:lpstr>
      <vt:lpstr>The Christian Graces</vt:lpstr>
      <vt:lpstr>The Christian Graces</vt:lpstr>
      <vt:lpstr>The Christian Graces</vt:lpstr>
      <vt:lpstr>The Christian Graces</vt:lpstr>
      <vt:lpstr>The Christian Graces</vt:lpstr>
      <vt:lpstr>The Christian Graces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Christian Graces</dc:title>
  <dc:creator>Jeb Holt</dc:creator>
  <cp:lastModifiedBy>Jeb Holt</cp:lastModifiedBy>
  <cp:revision>13</cp:revision>
  <dcterms:created xsi:type="dcterms:W3CDTF">2018-08-26T01:04:22Z</dcterms:created>
  <dcterms:modified xsi:type="dcterms:W3CDTF">2018-08-26T03:57:52Z</dcterms:modified>
</cp:coreProperties>
</file>