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61" r:id="rId2"/>
    <p:sldId id="256" r:id="rId3"/>
    <p:sldId id="257" r:id="rId4"/>
    <p:sldId id="260" r:id="rId5"/>
    <p:sldId id="265" r:id="rId6"/>
    <p:sldId id="262" r:id="rId7"/>
    <p:sldId id="263" r:id="rId8"/>
    <p:sldId id="264" r:id="rId9"/>
    <p:sldId id="267" r:id="rId10"/>
    <p:sldId id="266" r:id="rId11"/>
    <p:sldId id="25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9" d="100"/>
          <a:sy n="79" d="100"/>
        </p:scale>
        <p:origin x="-372" y="-7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47551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9812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46154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590641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74697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225506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72522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162022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10/7/2018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207346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10/7/2018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215648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413346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10/7/2018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9456722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spd="slow">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263" y="-14197"/>
            <a:ext cx="10674417" cy="1450757"/>
          </a:xfrm>
        </p:spPr>
        <p:txBody>
          <a:bodyPr>
            <a:normAutofit fontScale="90000"/>
          </a:bodyPr>
          <a:lstStyle/>
          <a:p>
            <a:r>
              <a:rPr lang="en-US" sz="5400" b="1" dirty="0" smtClean="0"/>
              <a:t>Conclusion: Covenant in a Scriptural Marriage</a:t>
            </a:r>
            <a:endParaRPr lang="en-US" sz="5400" b="1" dirty="0"/>
          </a:p>
        </p:txBody>
      </p:sp>
      <p:sp>
        <p:nvSpPr>
          <p:cNvPr id="3" name="Content Placeholder 2"/>
          <p:cNvSpPr>
            <a:spLocks noGrp="1"/>
          </p:cNvSpPr>
          <p:nvPr>
            <p:ph sz="half" idx="1"/>
          </p:nvPr>
        </p:nvSpPr>
        <p:spPr>
          <a:xfrm>
            <a:off x="-1" y="1720517"/>
            <a:ext cx="8602580" cy="4752472"/>
          </a:xfrm>
        </p:spPr>
        <p:txBody>
          <a:bodyPr>
            <a:noAutofit/>
          </a:bodyPr>
          <a:lstStyle/>
          <a:p>
            <a:pPr marL="514350" lvl="0" indent="-514350">
              <a:buFont typeface="+mj-lt"/>
              <a:buAutoNum type="romanUcPeriod"/>
            </a:pPr>
            <a:r>
              <a:rPr lang="en-US" sz="2800" dirty="0" smtClean="0"/>
              <a:t>Marriage </a:t>
            </a:r>
            <a:r>
              <a:rPr lang="en-US" sz="2800" dirty="0" smtClean="0"/>
              <a:t>is a voluntary arrangement — the husband “leaves” his father and mother to “cleave to” (cling to, be joined to) his wife</a:t>
            </a:r>
            <a:r>
              <a:rPr lang="en-US" sz="2800" dirty="0" smtClean="0"/>
              <a:t>.</a:t>
            </a:r>
            <a:endParaRPr lang="en-US" sz="4000" dirty="0" smtClean="0"/>
          </a:p>
          <a:p>
            <a:pPr marL="601218" lvl="1" indent="-400050">
              <a:buFont typeface="+mj-lt"/>
              <a:buAutoNum type="romanUcPeriod"/>
            </a:pPr>
            <a:r>
              <a:rPr lang="en-US" sz="2400" dirty="0" smtClean="0"/>
              <a:t>Marriage </a:t>
            </a:r>
            <a:r>
              <a:rPr lang="en-US" sz="2400" dirty="0" smtClean="0"/>
              <a:t>involves not only God’s </a:t>
            </a:r>
            <a:r>
              <a:rPr lang="en-US" sz="2400" i="1" dirty="0" smtClean="0"/>
              <a:t>will</a:t>
            </a:r>
            <a:r>
              <a:rPr lang="en-US" sz="2400" dirty="0" smtClean="0"/>
              <a:t> that it be permanent, but also a “covenant” entered into by the husband and wife in which they </a:t>
            </a:r>
            <a:r>
              <a:rPr lang="en-US" sz="2400" i="1" dirty="0" smtClean="0"/>
              <a:t>commit</a:t>
            </a:r>
            <a:r>
              <a:rPr lang="en-US" sz="2400" dirty="0" smtClean="0"/>
              <a:t> themselves to the marriage.</a:t>
            </a:r>
            <a:endParaRPr lang="en-US" sz="3600" dirty="0" smtClean="0"/>
          </a:p>
          <a:p>
            <a:pPr marL="601218" lvl="1" indent="-400050">
              <a:buFont typeface="+mj-lt"/>
              <a:buAutoNum type="romanUcPeriod"/>
            </a:pPr>
            <a:r>
              <a:rPr lang="en-US" sz="2400" i="1" dirty="0" smtClean="0"/>
              <a:t>“</a:t>
            </a:r>
            <a:r>
              <a:rPr lang="en-US" sz="2400" i="1" dirty="0" smtClean="0"/>
              <a:t>Who forsakes the companion of her youth, and forgets the covenant of her God” </a:t>
            </a:r>
            <a:r>
              <a:rPr lang="en-US" sz="2400" dirty="0" smtClean="0"/>
              <a:t>(Prov. 2:17).</a:t>
            </a:r>
            <a:endParaRPr lang="en-US" sz="3600" dirty="0" smtClean="0"/>
          </a:p>
          <a:p>
            <a:pPr marL="601218" lvl="1" indent="-400050">
              <a:buFont typeface="+mj-lt"/>
              <a:buAutoNum type="romanUcPeriod"/>
            </a:pPr>
            <a:r>
              <a:rPr lang="en-US" sz="2400" i="1" dirty="0" smtClean="0"/>
              <a:t>“</a:t>
            </a:r>
            <a:r>
              <a:rPr lang="en-US" sz="2400" i="1" dirty="0" smtClean="0"/>
              <a:t>Yet she is your companion and your wife by covenant” </a:t>
            </a:r>
            <a:r>
              <a:rPr lang="en-US" sz="2400" dirty="0" smtClean="0"/>
              <a:t>(Mal. 2:14</a:t>
            </a:r>
            <a:r>
              <a:rPr lang="en-US" sz="2400" dirty="0" smtClean="0"/>
              <a:t>).</a:t>
            </a:r>
            <a:endParaRPr lang="en-US" sz="4000" dirty="0" smtClean="0"/>
          </a:p>
          <a:p>
            <a:pPr marL="514350" lvl="0" indent="-514350">
              <a:buFont typeface="+mj-lt"/>
              <a:buAutoNum type="romanUcPeriod"/>
            </a:pPr>
            <a:r>
              <a:rPr lang="en-US" sz="2800" dirty="0" smtClean="0"/>
              <a:t> The </a:t>
            </a:r>
            <a:r>
              <a:rPr lang="en-US" sz="2800" dirty="0" smtClean="0"/>
              <a:t>marriage vow is </a:t>
            </a:r>
            <a:r>
              <a:rPr lang="en-US" sz="2800" i="1" dirty="0" smtClean="0"/>
              <a:t>a radical promise</a:t>
            </a:r>
            <a:r>
              <a:rPr lang="en-US" sz="2800" dirty="0" smtClean="0"/>
              <a:t> that one can be counted on to act faithfully, </a:t>
            </a:r>
            <a:r>
              <a:rPr lang="en-US" sz="2800" i="1" dirty="0" smtClean="0"/>
              <a:t>no matter what.</a:t>
            </a:r>
            <a:endParaRPr lang="en-US" sz="4000" dirty="0" smtClean="0"/>
          </a:p>
          <a:p>
            <a:pPr marL="514350" indent="-514350">
              <a:buFont typeface="+mj-lt"/>
              <a:buAutoNum type="romanUcPeriod"/>
            </a:pPr>
            <a:endParaRPr lang="en-US" sz="2800" dirty="0"/>
          </a:p>
        </p:txBody>
      </p:sp>
      <p:pic>
        <p:nvPicPr>
          <p:cNvPr id="5" name="Content Placeholder 4" descr="successfulmarriage1063x597.jpg"/>
          <p:cNvPicPr>
            <a:picLocks noGrp="1" noChangeAspect="1"/>
          </p:cNvPicPr>
          <p:nvPr>
            <p:ph sz="half" idx="2"/>
          </p:nvPr>
        </p:nvPicPr>
        <p:blipFill>
          <a:blip r:embed="rId2"/>
          <a:stretch>
            <a:fillRect/>
          </a:stretch>
        </p:blipFill>
        <p:spPr>
          <a:xfrm>
            <a:off x="8590547" y="1876915"/>
            <a:ext cx="3601453" cy="2021224"/>
          </a:xfrm>
        </p:spPr>
      </p:pic>
      <p:sp>
        <p:nvSpPr>
          <p:cNvPr id="6" name="TextBox 5"/>
          <p:cNvSpPr txBox="1"/>
          <p:nvPr/>
        </p:nvSpPr>
        <p:spPr>
          <a:xfrm>
            <a:off x="8626643" y="3982453"/>
            <a:ext cx="3453063" cy="1200329"/>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dirty="0" smtClean="0"/>
              <a:t>"So then, they are no longer two but one flesh. Therefore what God has joined together, let not man separate." (Matthew 19:6 NKJV)</a:t>
            </a:r>
            <a:endParaRPr lang="en-US" dirty="0"/>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t>Outline by Steve Higginbotham</a:t>
            </a:r>
          </a:p>
          <a:p>
            <a:r>
              <a:rPr lang="en-US" dirty="0" err="1" smtClean="0"/>
              <a:t>DeHoff’s</a:t>
            </a:r>
            <a:r>
              <a:rPr lang="en-US" dirty="0" smtClean="0"/>
              <a:t> Commentary on Matthew</a:t>
            </a:r>
          </a:p>
          <a:p>
            <a:r>
              <a:rPr lang="en-US" dirty="0" smtClean="0"/>
              <a:t>A Commentary on Matthew by Kenneth </a:t>
            </a:r>
            <a:r>
              <a:rPr lang="en-US" dirty="0" err="1" smtClean="0"/>
              <a:t>Chumbley</a:t>
            </a:r>
            <a:endParaRPr lang="en-US" dirty="0" smtClean="0"/>
          </a:p>
          <a:p>
            <a:r>
              <a:rPr lang="en-US" dirty="0" smtClean="0"/>
              <a:t>Marriage, A reflection of God’s Image by Shawn </a:t>
            </a:r>
            <a:r>
              <a:rPr lang="en-US" dirty="0" smtClean="0"/>
              <a:t>Bain</a:t>
            </a:r>
          </a:p>
          <a:p>
            <a:r>
              <a:rPr lang="en-US" dirty="0" smtClean="0"/>
              <a:t>Definition of Marriage – by Jim </a:t>
            </a:r>
            <a:r>
              <a:rPr lang="en-US" dirty="0" err="1" smtClean="0"/>
              <a:t>Deason</a:t>
            </a:r>
            <a:endParaRPr lang="en-US" dirty="0" smtClean="0"/>
          </a:p>
          <a:p>
            <a:r>
              <a:rPr lang="en-US" dirty="0" smtClean="0"/>
              <a:t>Divorce and Remarriage by Donnie V. Rader</a:t>
            </a:r>
            <a:endParaRPr lang="en-US" dirty="0"/>
          </a:p>
        </p:txBody>
      </p:sp>
    </p:spTree>
  </p:cSld>
  <p:clrMapOvr>
    <a:masterClrMapping/>
  </p:clrMapOvr>
  <p:transition spd="med">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8255" y="4283224"/>
            <a:ext cx="10058400" cy="978129"/>
          </a:xfrm>
        </p:spPr>
        <p:txBody>
          <a:bodyPr>
            <a:normAutofit/>
          </a:bodyPr>
          <a:lstStyle/>
          <a:p>
            <a:pPr algn="ctr"/>
            <a:r>
              <a:rPr lang="en-US" sz="6600" dirty="0" smtClean="0"/>
              <a:t>Marriage, God’s Way</a:t>
            </a:r>
            <a:endParaRPr lang="en-US" sz="6600"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780550" y="0"/>
            <a:ext cx="6923682" cy="4327301"/>
          </a:xfrm>
          <a:prstGeom prst="rect">
            <a:avLst/>
          </a:prstGeom>
        </p:spPr>
      </p:pic>
      <p:sp>
        <p:nvSpPr>
          <p:cNvPr id="5" name="TextBox 4"/>
          <p:cNvSpPr txBox="1"/>
          <p:nvPr/>
        </p:nvSpPr>
        <p:spPr>
          <a:xfrm>
            <a:off x="2779294" y="5161544"/>
            <a:ext cx="6894095" cy="1200329"/>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2400" dirty="0" smtClean="0"/>
              <a:t>Then the LORD God said, "It is not good that the man should be alone; I will make him a helper fit for him." (Genesis 2:18 RSV)</a:t>
            </a:r>
            <a:endParaRPr lang="en-US" sz="2400" dirty="0"/>
          </a:p>
        </p:txBody>
      </p:sp>
      <p:sp>
        <p:nvSpPr>
          <p:cNvPr id="6" name="TextBox 5"/>
          <p:cNvSpPr txBox="1"/>
          <p:nvPr/>
        </p:nvSpPr>
        <p:spPr>
          <a:xfrm>
            <a:off x="48122" y="625642"/>
            <a:ext cx="2586790" cy="707886"/>
          </a:xfrm>
          <a:prstGeom prst="rect">
            <a:avLst/>
          </a:prstGeom>
          <a:noFill/>
        </p:spPr>
        <p:txBody>
          <a:bodyPr wrap="square" rtlCol="0">
            <a:spAutoFit/>
          </a:bodyPr>
          <a:lstStyle/>
          <a:p>
            <a:r>
              <a:rPr lang="en-US" sz="2000" b="1" dirty="0" smtClean="0">
                <a:latin typeface="Arial Black" pitchFamily="34" charset="0"/>
              </a:rPr>
              <a:t>Genesis 2:18-24</a:t>
            </a:r>
          </a:p>
          <a:p>
            <a:r>
              <a:rPr lang="en-US" sz="2000" b="1" dirty="0" smtClean="0">
                <a:latin typeface="Arial Black" pitchFamily="34" charset="0"/>
              </a:rPr>
              <a:t>Matthew 19:1-12</a:t>
            </a:r>
            <a:endParaRPr lang="en-US" sz="2000" b="1" dirty="0">
              <a:latin typeface="Arial Black" pitchFamily="34" charset="0"/>
            </a:endParaRPr>
          </a:p>
        </p:txBody>
      </p:sp>
    </p:spTree>
    <p:extLst>
      <p:ext uri="{BB962C8B-B14F-4D97-AF65-F5344CB8AC3E}">
        <p14:creationId xmlns:p14="http://schemas.microsoft.com/office/powerpoint/2010/main" xmlns="" val="3828435691"/>
      </p:ext>
    </p:extLst>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36871"/>
            <a:ext cx="10058400" cy="1027497"/>
          </a:xfrm>
        </p:spPr>
        <p:txBody>
          <a:bodyPr/>
          <a:lstStyle/>
          <a:p>
            <a:r>
              <a:rPr lang="en-US" b="1" dirty="0" smtClean="0"/>
              <a:t>Marriage As God Intended…</a:t>
            </a:r>
            <a:endParaRPr lang="en-US" b="1" dirty="0"/>
          </a:p>
        </p:txBody>
      </p:sp>
      <p:sp>
        <p:nvSpPr>
          <p:cNvPr id="3" name="Content Placeholder 2"/>
          <p:cNvSpPr>
            <a:spLocks noGrp="1"/>
          </p:cNvSpPr>
          <p:nvPr>
            <p:ph sz="half" idx="1"/>
          </p:nvPr>
        </p:nvSpPr>
        <p:spPr>
          <a:xfrm>
            <a:off x="158783" y="1749478"/>
            <a:ext cx="4365084" cy="4470848"/>
          </a:xfrm>
        </p:spPr>
        <p:txBody>
          <a:bodyPr>
            <a:noAutofit/>
          </a:bodyPr>
          <a:lstStyle/>
          <a:p>
            <a:r>
              <a:rPr lang="en-US" sz="2800" dirty="0" smtClean="0"/>
              <a:t>Marriage is to be Between Male and Female</a:t>
            </a:r>
          </a:p>
          <a:p>
            <a:r>
              <a:rPr lang="en-US" sz="2800" dirty="0" smtClean="0"/>
              <a:t>Marriage is to Fulfill Loneliness</a:t>
            </a:r>
          </a:p>
          <a:p>
            <a:r>
              <a:rPr lang="en-US" sz="2800" dirty="0" smtClean="0"/>
              <a:t>The Couple is to Leave All Others For Each Other</a:t>
            </a:r>
          </a:p>
          <a:p>
            <a:r>
              <a:rPr lang="en-US" sz="2800" dirty="0" smtClean="0"/>
              <a:t>The Couple is to Cleave to One Another</a:t>
            </a:r>
          </a:p>
          <a:p>
            <a:r>
              <a:rPr lang="en-US" sz="2800" dirty="0" smtClean="0"/>
              <a:t>The Two are to Become One Flesh</a:t>
            </a:r>
          </a:p>
          <a:p>
            <a:endParaRPr lang="en-US" sz="2800" dirty="0"/>
          </a:p>
        </p:txBody>
      </p:sp>
      <p:pic>
        <p:nvPicPr>
          <p:cNvPr id="5" name="Content Placeholder 4" descr="wedding-rings-bible-smaller.jpg"/>
          <p:cNvPicPr>
            <a:picLocks noGrp="1" noChangeAspect="1"/>
          </p:cNvPicPr>
          <p:nvPr>
            <p:ph sz="half" idx="2"/>
          </p:nvPr>
        </p:nvPicPr>
        <p:blipFill>
          <a:blip r:embed="rId2"/>
          <a:stretch>
            <a:fillRect/>
          </a:stretch>
        </p:blipFill>
        <p:spPr>
          <a:xfrm>
            <a:off x="5375998" y="1760725"/>
            <a:ext cx="5717088" cy="2846216"/>
          </a:xfrm>
        </p:spPr>
      </p:pic>
      <p:sp>
        <p:nvSpPr>
          <p:cNvPr id="6" name="TextBox 5"/>
          <p:cNvSpPr txBox="1"/>
          <p:nvPr/>
        </p:nvSpPr>
        <p:spPr>
          <a:xfrm>
            <a:off x="4499803" y="4632158"/>
            <a:ext cx="7411459" cy="1477328"/>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dirty="0" smtClean="0"/>
              <a:t>He answered, "Have you not read that he who made them from the beginning made them male and female, and said, 'For this reason a man shall leave his father and mother and be joined to his wife, and the two shall become one flesh'? So they are no longer two but one flesh. What therefore God has joined together, let not man put asunder." (Matthew 19:4-6 RSV)</a:t>
            </a:r>
            <a:endParaRPr lang="en-US" dirty="0"/>
          </a:p>
        </p:txBody>
      </p:sp>
      <p:sp>
        <p:nvSpPr>
          <p:cNvPr id="7" name="TextBox 6"/>
          <p:cNvSpPr txBox="1"/>
          <p:nvPr/>
        </p:nvSpPr>
        <p:spPr>
          <a:xfrm>
            <a:off x="8470228" y="986589"/>
            <a:ext cx="2586790" cy="707886"/>
          </a:xfrm>
          <a:prstGeom prst="rect">
            <a:avLst/>
          </a:prstGeom>
          <a:noFill/>
        </p:spPr>
        <p:txBody>
          <a:bodyPr wrap="square" rtlCol="0">
            <a:spAutoFit/>
          </a:bodyPr>
          <a:lstStyle/>
          <a:p>
            <a:r>
              <a:rPr lang="en-US" sz="2000" b="1" dirty="0" smtClean="0">
                <a:latin typeface="Arial Black" pitchFamily="34" charset="0"/>
              </a:rPr>
              <a:t>Genesis 2:18-24</a:t>
            </a:r>
          </a:p>
          <a:p>
            <a:r>
              <a:rPr lang="en-US" sz="2000" b="1" dirty="0" smtClean="0">
                <a:latin typeface="Arial Black" pitchFamily="34" charset="0"/>
              </a:rPr>
              <a:t>Matthew 19:1-12</a:t>
            </a:r>
            <a:endParaRPr lang="en-US" sz="2000" b="1" dirty="0">
              <a:latin typeface="Arial Black" pitchFamily="34" charset="0"/>
            </a:endParaRPr>
          </a:p>
        </p:txBody>
      </p:sp>
    </p:spTree>
    <p:extLst>
      <p:ext uri="{BB962C8B-B14F-4D97-AF65-F5344CB8AC3E}">
        <p14:creationId xmlns:p14="http://schemas.microsoft.com/office/powerpoint/2010/main" xmlns="" val="3030832690"/>
      </p:ext>
    </p:extLst>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Marriage, </a:t>
            </a:r>
            <a:r>
              <a:rPr lang="en-US" sz="5400" b="1" dirty="0" smtClean="0"/>
              <a:t>A Definition</a:t>
            </a:r>
            <a:endParaRPr lang="en-US" sz="5400" b="1" dirty="0"/>
          </a:p>
        </p:txBody>
      </p:sp>
      <p:pic>
        <p:nvPicPr>
          <p:cNvPr id="5" name="Content Placeholder 4" descr="maxresdefault.jpg"/>
          <p:cNvPicPr>
            <a:picLocks noGrp="1" noChangeAspect="1"/>
          </p:cNvPicPr>
          <p:nvPr>
            <p:ph sz="half" idx="2"/>
          </p:nvPr>
        </p:nvPicPr>
        <p:blipFill>
          <a:blip r:embed="rId2"/>
          <a:srcRect l="11585" t="34934" r="29980"/>
          <a:stretch>
            <a:fillRect/>
          </a:stretch>
        </p:blipFill>
        <p:spPr>
          <a:xfrm>
            <a:off x="8229600" y="1852864"/>
            <a:ext cx="3811988" cy="2387509"/>
          </a:xfrm>
        </p:spPr>
      </p:pic>
      <p:sp>
        <p:nvSpPr>
          <p:cNvPr id="7" name="Content Placeholder 6"/>
          <p:cNvSpPr>
            <a:spLocks noGrp="1"/>
          </p:cNvSpPr>
          <p:nvPr>
            <p:ph sz="half" idx="1"/>
          </p:nvPr>
        </p:nvSpPr>
        <p:spPr>
          <a:xfrm>
            <a:off x="0" y="1845734"/>
            <a:ext cx="8205537" cy="4374592"/>
          </a:xfrm>
        </p:spPr>
        <p:txBody>
          <a:bodyPr>
            <a:noAutofit/>
          </a:bodyPr>
          <a:lstStyle/>
          <a:p>
            <a:pPr marL="514350" lvl="0" indent="-514350">
              <a:buFont typeface="+mj-lt"/>
              <a:buAutoNum type="romanUcPeriod"/>
            </a:pPr>
            <a:r>
              <a:rPr lang="en-US" sz="2400" dirty="0" smtClean="0"/>
              <a:t>The Bible uses the term "covenant" in reference to marriage (Mal. 2:14) and this helps us to understand what marriage is and "when" it actually takes place.  </a:t>
            </a:r>
            <a:endParaRPr lang="en-US" sz="2400" dirty="0" smtClean="0"/>
          </a:p>
          <a:p>
            <a:pPr marL="514350" lvl="0" indent="-514350">
              <a:buFont typeface="+mj-lt"/>
              <a:buAutoNum type="romanUcPeriod"/>
            </a:pPr>
            <a:r>
              <a:rPr lang="en-US" sz="2400" dirty="0" smtClean="0"/>
              <a:t>There </a:t>
            </a:r>
            <a:r>
              <a:rPr lang="en-US" sz="2400" dirty="0" smtClean="0"/>
              <a:t>are at least three principle elements to a </a:t>
            </a:r>
            <a:r>
              <a:rPr lang="en-US" sz="2400" dirty="0" smtClean="0"/>
              <a:t>covenant -  </a:t>
            </a:r>
            <a:r>
              <a:rPr lang="en-US" sz="2400" dirty="0" smtClean="0"/>
              <a:t>Cf. Gen. </a:t>
            </a:r>
            <a:r>
              <a:rPr lang="en-US" sz="2400" dirty="0" smtClean="0"/>
              <a:t>31:43-55</a:t>
            </a:r>
          </a:p>
          <a:p>
            <a:pPr marL="898398" lvl="2" indent="-514350">
              <a:buFont typeface="+mj-lt"/>
              <a:buAutoNum type="romanUcPeriod"/>
            </a:pPr>
            <a:r>
              <a:rPr lang="en-US" sz="2000" dirty="0" smtClean="0"/>
              <a:t>A statement of the terms agreed upon (in this case embodied within the oath</a:t>
            </a:r>
            <a:r>
              <a:rPr lang="en-US" sz="2000" dirty="0" smtClean="0"/>
              <a:t>)- vs</a:t>
            </a:r>
            <a:r>
              <a:rPr lang="en-US" sz="2000" dirty="0" smtClean="0"/>
              <a:t>. 50,52</a:t>
            </a:r>
          </a:p>
          <a:p>
            <a:pPr marL="898398" lvl="2" indent="-514350">
              <a:buFont typeface="+mj-lt"/>
              <a:buAutoNum type="romanUcPeriod"/>
            </a:pPr>
            <a:r>
              <a:rPr lang="en-US" sz="2000" dirty="0" smtClean="0"/>
              <a:t>An oath or vow by each party to observe the terms, God being witness to the oath- </a:t>
            </a:r>
            <a:r>
              <a:rPr lang="en-US" sz="2000" dirty="0" smtClean="0"/>
              <a:t>vs</a:t>
            </a:r>
            <a:r>
              <a:rPr lang="en-US" sz="2000" dirty="0" smtClean="0"/>
              <a:t>. 49-52</a:t>
            </a:r>
          </a:p>
          <a:p>
            <a:pPr marL="898398" lvl="2" indent="-514350">
              <a:buFont typeface="+mj-lt"/>
              <a:buAutoNum type="romanUcPeriod"/>
            </a:pPr>
            <a:r>
              <a:rPr lang="en-US" sz="2000" dirty="0" smtClean="0"/>
              <a:t>The formal ratification of the covenant by some solemn external act-</a:t>
            </a:r>
          </a:p>
          <a:p>
            <a:pPr marL="1081278" lvl="3" indent="-514350">
              <a:buFont typeface="+mj-lt"/>
              <a:buAutoNum type="romanLcPeriod"/>
            </a:pPr>
            <a:r>
              <a:rPr lang="en-US" sz="1800" dirty="0" smtClean="0"/>
              <a:t>Setting up of stones- vs. 47-48 (note definitions of names- vs. 47)</a:t>
            </a:r>
          </a:p>
          <a:p>
            <a:pPr marL="1081278" lvl="3" indent="-514350">
              <a:buFont typeface="+mj-lt"/>
              <a:buAutoNum type="romanLcPeriod"/>
            </a:pPr>
            <a:r>
              <a:rPr lang="en-US" sz="1800" dirty="0" smtClean="0"/>
              <a:t>Sacrifice and a feast- vs. 54</a:t>
            </a:r>
            <a:endParaRPr lang="en-US" sz="1800" dirty="0"/>
          </a:p>
        </p:txBody>
      </p:sp>
      <p:sp>
        <p:nvSpPr>
          <p:cNvPr id="8" name="TextBox 7"/>
          <p:cNvSpPr txBox="1"/>
          <p:nvPr/>
        </p:nvSpPr>
        <p:spPr>
          <a:xfrm>
            <a:off x="8313821" y="4271208"/>
            <a:ext cx="3597442" cy="203132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dirty="0" smtClean="0"/>
              <a:t>Yet you say, "For what reason?" Because the LORD has been witness Between you and the wife of your youth, With whom you have dealt treacherously; Yet she is your companion And your wife by covenant. (Malachi 2:14 NKJV)</a:t>
            </a:r>
            <a:endParaRPr lang="en-US" dirty="0"/>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down)">
                                      <p:cBhvr>
                                        <p:cTn id="12" dur="500"/>
                                        <p:tgtEl>
                                          <p:spTgt spid="7">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down)">
                                      <p:cBhvr>
                                        <p:cTn id="15" dur="500"/>
                                        <p:tgtEl>
                                          <p:spTgt spid="7">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wipe(down)">
                                      <p:cBhvr>
                                        <p:cTn id="18" dur="500"/>
                                        <p:tgtEl>
                                          <p:spTgt spid="7">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wipe(down)">
                                      <p:cBhvr>
                                        <p:cTn id="21" dur="500"/>
                                        <p:tgtEl>
                                          <p:spTgt spid="7">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7">
                                            <p:txEl>
                                              <p:pRg st="5" end="5"/>
                                            </p:txEl>
                                          </p:spTgt>
                                        </p:tgtEl>
                                        <p:attrNameLst>
                                          <p:attrName>style.visibility</p:attrName>
                                        </p:attrNameLst>
                                      </p:cBhvr>
                                      <p:to>
                                        <p:strVal val="visible"/>
                                      </p:to>
                                    </p:set>
                                    <p:animEffect transition="in" filter="wipe(down)">
                                      <p:cBhvr>
                                        <p:cTn id="24" dur="500"/>
                                        <p:tgtEl>
                                          <p:spTgt spid="7">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wipe(down)">
                                      <p:cBhvr>
                                        <p:cTn id="2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Marriage, </a:t>
            </a:r>
            <a:r>
              <a:rPr lang="en-US" sz="5400" b="1" dirty="0" smtClean="0"/>
              <a:t>A Definition</a:t>
            </a:r>
            <a:endParaRPr lang="en-US" sz="5400" b="1" dirty="0"/>
          </a:p>
        </p:txBody>
      </p:sp>
      <p:pic>
        <p:nvPicPr>
          <p:cNvPr id="5" name="Content Placeholder 4" descr="maxresdefault.jpg"/>
          <p:cNvPicPr>
            <a:picLocks noGrp="1" noChangeAspect="1"/>
          </p:cNvPicPr>
          <p:nvPr>
            <p:ph sz="half" idx="2"/>
          </p:nvPr>
        </p:nvPicPr>
        <p:blipFill>
          <a:blip r:embed="rId2"/>
          <a:srcRect l="11585" t="34934" r="29980"/>
          <a:stretch>
            <a:fillRect/>
          </a:stretch>
        </p:blipFill>
        <p:spPr>
          <a:xfrm>
            <a:off x="8145376" y="1852864"/>
            <a:ext cx="3811988" cy="2387509"/>
          </a:xfrm>
        </p:spPr>
      </p:pic>
      <p:sp>
        <p:nvSpPr>
          <p:cNvPr id="7" name="Content Placeholder 6"/>
          <p:cNvSpPr>
            <a:spLocks noGrp="1"/>
          </p:cNvSpPr>
          <p:nvPr>
            <p:ph sz="half" idx="1"/>
          </p:nvPr>
        </p:nvSpPr>
        <p:spPr>
          <a:xfrm>
            <a:off x="12032" y="1785574"/>
            <a:ext cx="8205537" cy="4494908"/>
          </a:xfrm>
        </p:spPr>
        <p:txBody>
          <a:bodyPr>
            <a:noAutofit/>
          </a:bodyPr>
          <a:lstStyle/>
          <a:p>
            <a:pPr marL="457200" lvl="0" indent="-457200">
              <a:buFont typeface="+mj-lt"/>
              <a:buAutoNum type="arabicPeriod"/>
            </a:pPr>
            <a:r>
              <a:rPr lang="en-US" sz="2800" dirty="0" smtClean="0"/>
              <a:t>The application of this </a:t>
            </a:r>
            <a:r>
              <a:rPr lang="en-US" sz="2800" dirty="0" smtClean="0"/>
              <a:t>in </a:t>
            </a:r>
            <a:r>
              <a:rPr lang="en-US" sz="2800" dirty="0" smtClean="0"/>
              <a:t>the marriage </a:t>
            </a:r>
            <a:r>
              <a:rPr lang="en-US" sz="2800" dirty="0" smtClean="0"/>
              <a:t>covenant:</a:t>
            </a:r>
            <a:endParaRPr lang="en-US" sz="3200" dirty="0" smtClean="0"/>
          </a:p>
          <a:p>
            <a:pPr marL="715518" lvl="1" indent="-514350">
              <a:buFont typeface="+mj-lt"/>
              <a:buAutoNum type="romanUcPeriod"/>
            </a:pPr>
            <a:r>
              <a:rPr lang="en-US" sz="2400" b="1" u="sng" dirty="0" smtClean="0"/>
              <a:t>Statement of terms- </a:t>
            </a:r>
            <a:r>
              <a:rPr lang="en-US" sz="2400" dirty="0" smtClean="0"/>
              <a:t>agreement to become husband and wife (sometimes called "engagement")</a:t>
            </a:r>
            <a:endParaRPr lang="en-US" sz="2800" dirty="0" smtClean="0"/>
          </a:p>
          <a:p>
            <a:pPr marL="715518" lvl="1" indent="-514350">
              <a:buFont typeface="+mj-lt"/>
              <a:buAutoNum type="romanUcPeriod"/>
            </a:pPr>
            <a:r>
              <a:rPr lang="en-US" sz="2400" b="1" u="sng" dirty="0" smtClean="0"/>
              <a:t>Vows</a:t>
            </a:r>
            <a:r>
              <a:rPr lang="en-US" sz="2400" dirty="0" smtClean="0"/>
              <a:t>- actual vows of our society; the point in which the actual promises are made and responsibilities are taken.</a:t>
            </a:r>
            <a:endParaRPr lang="en-US" sz="2800" dirty="0" smtClean="0"/>
          </a:p>
          <a:p>
            <a:pPr marL="715518" lvl="1" indent="-514350">
              <a:buFont typeface="+mj-lt"/>
              <a:buAutoNum type="romanUcPeriod"/>
            </a:pPr>
            <a:r>
              <a:rPr lang="en-US" sz="2400" b="1" u="sng" dirty="0" smtClean="0"/>
              <a:t>Ratification of covenant by external act- </a:t>
            </a:r>
            <a:r>
              <a:rPr lang="en-US" sz="2400" dirty="0" smtClean="0"/>
              <a:t>societal and/or civil </a:t>
            </a:r>
            <a:r>
              <a:rPr lang="en-US" sz="2400" dirty="0" smtClean="0"/>
              <a:t>sanction</a:t>
            </a:r>
          </a:p>
          <a:p>
            <a:pPr marL="457200" lvl="0" indent="-457200">
              <a:buFont typeface="+mj-lt"/>
              <a:buAutoNum type="arabicPeriod"/>
            </a:pPr>
            <a:r>
              <a:rPr lang="en-US" sz="2800" dirty="0" smtClean="0"/>
              <a:t>With regard to the marriage covenant in particular, one thing might be added in view of Gen. 2:24 and Matt. 19:5- the consummation of the marriage in sexual union</a:t>
            </a:r>
            <a:r>
              <a:rPr lang="en-US" sz="2800" dirty="0" smtClean="0"/>
              <a:t>. (This is a blessing of marriage.)</a:t>
            </a:r>
            <a:endParaRPr lang="en-US" sz="2800" dirty="0" smtClean="0"/>
          </a:p>
          <a:p>
            <a:endParaRPr lang="en-US" sz="2400" dirty="0"/>
          </a:p>
        </p:txBody>
      </p:sp>
      <p:sp>
        <p:nvSpPr>
          <p:cNvPr id="8" name="TextBox 7"/>
          <p:cNvSpPr txBox="1"/>
          <p:nvPr/>
        </p:nvSpPr>
        <p:spPr>
          <a:xfrm>
            <a:off x="7988966" y="4259176"/>
            <a:ext cx="4130842" cy="203132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dirty="0" smtClean="0"/>
              <a:t>"and said, 'For this reason a man shall leave his father and mother and be joined to his wife, and the two shall become one flesh'? "So then, they are no longer two but one flesh. Therefore what God has joined together, let not man separate." (Matthew 19:5-6 NKJV)</a:t>
            </a:r>
            <a:endParaRPr lang="en-US" dirty="0"/>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wipe(down)">
                                      <p:cBhvr>
                                        <p:cTn id="10" dur="500"/>
                                        <p:tgtEl>
                                          <p:spTgt spid="7">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wipe(down)">
                                      <p:cBhvr>
                                        <p:cTn id="13" dur="500"/>
                                        <p:tgtEl>
                                          <p:spTgt spid="7">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wipe(down)">
                                      <p:cBhvr>
                                        <p:cTn id="16" dur="500"/>
                                        <p:tgtEl>
                                          <p:spTgt spid="7">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wipe(down)">
                                      <p:cBhvr>
                                        <p:cTn id="21"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Marriage, </a:t>
            </a:r>
            <a:r>
              <a:rPr lang="en-US" sz="5400" b="1" dirty="0" smtClean="0"/>
              <a:t>A Definition</a:t>
            </a:r>
            <a:endParaRPr lang="en-US" sz="5400" b="1" dirty="0"/>
          </a:p>
        </p:txBody>
      </p:sp>
      <p:pic>
        <p:nvPicPr>
          <p:cNvPr id="5" name="Content Placeholder 4" descr="maxresdefault.jpg"/>
          <p:cNvPicPr>
            <a:picLocks noGrp="1" noChangeAspect="1"/>
          </p:cNvPicPr>
          <p:nvPr>
            <p:ph sz="half" idx="2"/>
          </p:nvPr>
        </p:nvPicPr>
        <p:blipFill>
          <a:blip r:embed="rId2"/>
          <a:srcRect l="11585" t="34934" r="29980"/>
          <a:stretch>
            <a:fillRect/>
          </a:stretch>
        </p:blipFill>
        <p:spPr>
          <a:xfrm>
            <a:off x="8229600" y="1852864"/>
            <a:ext cx="3811988" cy="2387509"/>
          </a:xfrm>
        </p:spPr>
      </p:pic>
      <p:sp>
        <p:nvSpPr>
          <p:cNvPr id="7" name="Content Placeholder 6"/>
          <p:cNvSpPr>
            <a:spLocks noGrp="1"/>
          </p:cNvSpPr>
          <p:nvPr>
            <p:ph sz="half" idx="1"/>
          </p:nvPr>
        </p:nvSpPr>
        <p:spPr>
          <a:xfrm>
            <a:off x="192505" y="1845733"/>
            <a:ext cx="7928812" cy="4531003"/>
          </a:xfrm>
        </p:spPr>
        <p:txBody>
          <a:bodyPr>
            <a:normAutofit lnSpcReduction="10000"/>
          </a:bodyPr>
          <a:lstStyle/>
          <a:p>
            <a:pPr lvl="0"/>
            <a:r>
              <a:rPr lang="en-US" sz="2800" dirty="0" smtClean="0"/>
              <a:t>There are certain things that constitute </a:t>
            </a:r>
            <a:r>
              <a:rPr lang="en-US" sz="2800" dirty="0" smtClean="0"/>
              <a:t>marriage (Worthy of note is that none of these items alone constitute marriage).</a:t>
            </a:r>
            <a:endParaRPr lang="en-US" sz="3200" dirty="0" smtClean="0"/>
          </a:p>
          <a:p>
            <a:pPr lvl="2"/>
            <a:r>
              <a:rPr lang="en-US" sz="2400" dirty="0" smtClean="0"/>
              <a:t>Agreement</a:t>
            </a:r>
          </a:p>
          <a:p>
            <a:pPr lvl="2"/>
            <a:r>
              <a:rPr lang="en-US" sz="2400" dirty="0" smtClean="0"/>
              <a:t>Vows</a:t>
            </a:r>
          </a:p>
          <a:p>
            <a:pPr lvl="2"/>
            <a:r>
              <a:rPr lang="en-US" sz="2400" dirty="0" smtClean="0"/>
              <a:t>Societal and/or Civil sanction</a:t>
            </a:r>
          </a:p>
          <a:p>
            <a:pPr lvl="2"/>
            <a:r>
              <a:rPr lang="en-US" sz="2400" dirty="0" smtClean="0"/>
              <a:t>Cohabitation</a:t>
            </a:r>
          </a:p>
          <a:p>
            <a:r>
              <a:rPr lang="en-US" sz="2600" dirty="0" smtClean="0"/>
              <a:t>When these things are done, and in their proper order, with both parties having a right to enter such a relationship, they are bound by God to their vows and to their relationship for life (with one exception to be discussed later)-  Matt. 19:6</a:t>
            </a:r>
            <a:endParaRPr lang="en-US" sz="3000" dirty="0"/>
          </a:p>
        </p:txBody>
      </p:sp>
      <p:sp>
        <p:nvSpPr>
          <p:cNvPr id="6" name="TextBox 5"/>
          <p:cNvSpPr txBox="1"/>
          <p:nvPr/>
        </p:nvSpPr>
        <p:spPr>
          <a:xfrm>
            <a:off x="8169440" y="4319331"/>
            <a:ext cx="3962399" cy="203132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dirty="0" smtClean="0"/>
              <a:t>"and said, 'For this reason a man shall leave his father and mother and be joined to his wife, and the two shall become one flesh'? "So then, they are no longer two but one flesh. Therefore what God has joined together, let not man separate." (Matthew 19:5-6 NKJV)</a:t>
            </a:r>
            <a:endParaRPr lang="en-US" dirty="0"/>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wipe(down)">
                                      <p:cBhvr>
                                        <p:cTn id="10" dur="500"/>
                                        <p:tgtEl>
                                          <p:spTgt spid="7">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wipe(down)">
                                      <p:cBhvr>
                                        <p:cTn id="13" dur="500"/>
                                        <p:tgtEl>
                                          <p:spTgt spid="7">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wipe(down)">
                                      <p:cBhvr>
                                        <p:cTn id="16" dur="500"/>
                                        <p:tgtEl>
                                          <p:spTgt spid="7">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wipe(down)">
                                      <p:cBhvr>
                                        <p:cTn id="19" dur="500"/>
                                        <p:tgtEl>
                                          <p:spTgt spid="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7">
                                            <p:txEl>
                                              <p:pRg st="5" end="5"/>
                                            </p:txEl>
                                          </p:spTgt>
                                        </p:tgtEl>
                                        <p:attrNameLst>
                                          <p:attrName>style.visibility</p:attrName>
                                        </p:attrNameLst>
                                      </p:cBhvr>
                                      <p:to>
                                        <p:strVal val="visible"/>
                                      </p:to>
                                    </p:set>
                                    <p:animEffect transition="in" filter="wipe(down)">
                                      <p:cBhvr>
                                        <p:cTn id="24"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Be Careful…</a:t>
            </a:r>
            <a:endParaRPr lang="en-US" sz="6600" b="1" dirty="0"/>
          </a:p>
        </p:txBody>
      </p:sp>
      <p:sp>
        <p:nvSpPr>
          <p:cNvPr id="3" name="Content Placeholder 2"/>
          <p:cNvSpPr>
            <a:spLocks noGrp="1"/>
          </p:cNvSpPr>
          <p:nvPr>
            <p:ph idx="1"/>
          </p:nvPr>
        </p:nvSpPr>
        <p:spPr>
          <a:xfrm>
            <a:off x="252659" y="1761509"/>
            <a:ext cx="11369842" cy="4362561"/>
          </a:xfrm>
        </p:spPr>
        <p:txBody>
          <a:bodyPr>
            <a:noAutofit/>
          </a:bodyPr>
          <a:lstStyle/>
          <a:p>
            <a:r>
              <a:rPr lang="en-US" sz="4400" b="1" u="sng" dirty="0" smtClean="0"/>
              <a:t>W</a:t>
            </a:r>
            <a:r>
              <a:rPr lang="en-US" sz="4400" b="1" u="sng" dirty="0" smtClean="0"/>
              <a:t>e </a:t>
            </a:r>
            <a:r>
              <a:rPr lang="en-US" sz="4400" b="1" u="sng" dirty="0" smtClean="0"/>
              <a:t>may be guilty of thinking that:</a:t>
            </a:r>
          </a:p>
          <a:p>
            <a:pPr lvl="1"/>
            <a:r>
              <a:rPr lang="en-US" sz="3200" dirty="0" smtClean="0"/>
              <a:t>If a person is not </a:t>
            </a:r>
            <a:r>
              <a:rPr lang="en-US" sz="3200" dirty="0" smtClean="0"/>
              <a:t>authorized </a:t>
            </a:r>
            <a:r>
              <a:rPr lang="en-US" sz="3200" dirty="0" smtClean="0"/>
              <a:t>by God to marry and they do so anyway, that they are not really married-</a:t>
            </a:r>
          </a:p>
          <a:p>
            <a:pPr lvl="1"/>
            <a:r>
              <a:rPr lang="en-US" sz="3200" dirty="0" smtClean="0"/>
              <a:t>Or, if a person is divorced without just cause, we may think that they are not really divorced.</a:t>
            </a:r>
          </a:p>
          <a:p>
            <a:pPr lvl="1"/>
            <a:r>
              <a:rPr lang="en-US" sz="3200" dirty="0" smtClean="0"/>
              <a:t>This is not </a:t>
            </a:r>
            <a:r>
              <a:rPr lang="en-US" sz="3200" dirty="0" smtClean="0"/>
              <a:t>the case: </a:t>
            </a:r>
            <a:r>
              <a:rPr lang="en-US" sz="3200" b="1" u="sng" dirty="0" smtClean="0"/>
              <a:t>if you are married, you are married</a:t>
            </a:r>
            <a:r>
              <a:rPr lang="en-US" sz="3200" dirty="0" smtClean="0"/>
              <a:t> (you can't be both married and unmarried at the same time); and </a:t>
            </a:r>
            <a:r>
              <a:rPr lang="en-US" sz="3200" b="1" u="sng" dirty="0" smtClean="0"/>
              <a:t>if you are divorced, you are divorced </a:t>
            </a:r>
            <a:r>
              <a:rPr lang="en-US" sz="3200" dirty="0" smtClean="0"/>
              <a:t>(you can't be both divorced from and married to the same person) </a:t>
            </a:r>
            <a:endParaRPr lang="en-US" sz="3200" dirty="0" smtClean="0"/>
          </a:p>
          <a:p>
            <a:pPr>
              <a:buNone/>
            </a:pPr>
            <a:endParaRPr lang="en-US" sz="4000" dirty="0"/>
          </a:p>
        </p:txBody>
      </p:sp>
      <p:pic>
        <p:nvPicPr>
          <p:cNvPr id="4" name="Picture 3" descr="wedding-rings-bible-smaller.jpg"/>
          <p:cNvPicPr>
            <a:picLocks noChangeAspect="1"/>
          </p:cNvPicPr>
          <p:nvPr/>
        </p:nvPicPr>
        <p:blipFill>
          <a:blip r:embed="rId2"/>
          <a:stretch>
            <a:fillRect/>
          </a:stretch>
        </p:blipFill>
        <p:spPr>
          <a:xfrm>
            <a:off x="9207544" y="0"/>
            <a:ext cx="2984455" cy="1720516"/>
          </a:xfrm>
          <a:prstGeom prst="rect">
            <a:avLst/>
          </a:prstGeom>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82059"/>
            <a:ext cx="10058400" cy="1450757"/>
          </a:xfrm>
        </p:spPr>
        <p:txBody>
          <a:bodyPr>
            <a:normAutofit/>
          </a:bodyPr>
          <a:lstStyle/>
          <a:p>
            <a:r>
              <a:rPr lang="en-US" sz="5400" b="1" dirty="0" smtClean="0"/>
              <a:t>“Married” and “Bound”</a:t>
            </a:r>
            <a:endParaRPr lang="en-US" sz="5400" b="1" dirty="0"/>
          </a:p>
        </p:txBody>
      </p:sp>
      <p:sp>
        <p:nvSpPr>
          <p:cNvPr id="3" name="Content Placeholder 2"/>
          <p:cNvSpPr>
            <a:spLocks noGrp="1"/>
          </p:cNvSpPr>
          <p:nvPr>
            <p:ph sz="half" idx="1"/>
          </p:nvPr>
        </p:nvSpPr>
        <p:spPr>
          <a:xfrm>
            <a:off x="312820" y="1845733"/>
            <a:ext cx="6833937" cy="4470846"/>
          </a:xfrm>
        </p:spPr>
        <p:txBody>
          <a:bodyPr>
            <a:noAutofit/>
          </a:bodyPr>
          <a:lstStyle/>
          <a:p>
            <a:pPr marL="457200" indent="-457200">
              <a:buFont typeface="+mj-lt"/>
              <a:buAutoNum type="arabicPeriod"/>
            </a:pPr>
            <a:r>
              <a:rPr lang="en-US" sz="2400" dirty="0" smtClean="0"/>
              <a:t>Unmarried and </a:t>
            </a:r>
            <a:r>
              <a:rPr lang="en-US" sz="2400" dirty="0" smtClean="0"/>
              <a:t>Unbound </a:t>
            </a:r>
            <a:r>
              <a:rPr lang="en-US" sz="2400" dirty="0" smtClean="0"/>
              <a:t>(single, never been </a:t>
            </a:r>
            <a:r>
              <a:rPr lang="en-US" sz="2400" dirty="0" smtClean="0"/>
              <a:t>married or spouse has died)</a:t>
            </a:r>
            <a:endParaRPr lang="en-US" sz="2400" dirty="0" smtClean="0"/>
          </a:p>
          <a:p>
            <a:pPr marL="457200" indent="-457200">
              <a:buFont typeface="+mj-lt"/>
              <a:buAutoNum type="arabicPeriod"/>
            </a:pPr>
            <a:r>
              <a:rPr lang="en-US" sz="2400" dirty="0" smtClean="0"/>
              <a:t>Married and </a:t>
            </a:r>
            <a:r>
              <a:rPr lang="en-US" sz="2400" dirty="0" smtClean="0"/>
              <a:t>Bound </a:t>
            </a:r>
            <a:r>
              <a:rPr lang="en-US" sz="2400" dirty="0" smtClean="0"/>
              <a:t>(an honorable, God authorized relationship)</a:t>
            </a:r>
          </a:p>
          <a:p>
            <a:pPr marL="457200" indent="-457200">
              <a:buFont typeface="+mj-lt"/>
              <a:buAutoNum type="arabicPeriod"/>
            </a:pPr>
            <a:r>
              <a:rPr lang="en-US" sz="2400" dirty="0" smtClean="0"/>
              <a:t>Unmarried and </a:t>
            </a:r>
            <a:r>
              <a:rPr lang="en-US" sz="2400" dirty="0" smtClean="0"/>
              <a:t>Bound </a:t>
            </a:r>
            <a:r>
              <a:rPr lang="en-US" sz="2400" dirty="0" smtClean="0"/>
              <a:t>(1 Cor. 7:10-11). We want to emphasize here that, outside the one exception, DIVORCE ITSELF IS SIN- Mal. 2:16; Matt. 19:6; 1 Cor. 7:10</a:t>
            </a:r>
          </a:p>
          <a:p>
            <a:pPr marL="457200" indent="-457200">
              <a:buFont typeface="+mj-lt"/>
              <a:buAutoNum type="arabicPeriod"/>
            </a:pPr>
            <a:r>
              <a:rPr lang="en-US" sz="2400" dirty="0" smtClean="0"/>
              <a:t>Married and </a:t>
            </a:r>
            <a:r>
              <a:rPr lang="en-US" sz="2400" dirty="0" smtClean="0"/>
              <a:t>Unbound </a:t>
            </a:r>
            <a:r>
              <a:rPr lang="en-US" sz="2400" dirty="0" smtClean="0"/>
              <a:t>(unbound to the one to whom married; possibly "bound" to someone else-  Mark 6:17-18). </a:t>
            </a:r>
            <a:endParaRPr lang="en-US" sz="2400" dirty="0"/>
          </a:p>
        </p:txBody>
      </p:sp>
      <p:pic>
        <p:nvPicPr>
          <p:cNvPr id="5" name="Content Placeholder 4" descr="OnenessMarriage.jpg"/>
          <p:cNvPicPr>
            <a:picLocks noGrp="1" noChangeAspect="1"/>
          </p:cNvPicPr>
          <p:nvPr>
            <p:ph sz="half" idx="2"/>
          </p:nvPr>
        </p:nvPicPr>
        <p:blipFill>
          <a:blip r:embed="rId2"/>
          <a:stretch>
            <a:fillRect/>
          </a:stretch>
        </p:blipFill>
        <p:spPr>
          <a:xfrm>
            <a:off x="7820525" y="1760371"/>
            <a:ext cx="3642389" cy="1891607"/>
          </a:xfrm>
        </p:spPr>
      </p:pic>
      <p:sp>
        <p:nvSpPr>
          <p:cNvPr id="6" name="TextBox 5"/>
          <p:cNvSpPr txBox="1"/>
          <p:nvPr/>
        </p:nvSpPr>
        <p:spPr>
          <a:xfrm>
            <a:off x="7303171" y="3694615"/>
            <a:ext cx="4800600" cy="2585323"/>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dirty="0" smtClean="0"/>
              <a:t>For the woman who has a husband is bound by the law to her husband as long as he lives. But if the husband dies, she is released from the law of her husband. So then if, while her husband lives, she marries another man, she will be called an adulteress; but if her husband dies, she is free from that law, so that she is no adulteress, though she has married another man. (Romans 7:2-3 NKJV)</a:t>
            </a:r>
            <a:endParaRPr lang="en-US" dirty="0"/>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137" y="82059"/>
            <a:ext cx="11105147" cy="1450757"/>
          </a:xfrm>
        </p:spPr>
        <p:txBody>
          <a:bodyPr>
            <a:normAutofit/>
          </a:bodyPr>
          <a:lstStyle/>
          <a:p>
            <a:r>
              <a:rPr lang="en-US" sz="5400" b="1" dirty="0" smtClean="0"/>
              <a:t>Who Has A Scriptural Right To Marry?</a:t>
            </a:r>
            <a:endParaRPr lang="en-US" sz="5400" b="1" dirty="0"/>
          </a:p>
        </p:txBody>
      </p:sp>
      <p:sp>
        <p:nvSpPr>
          <p:cNvPr id="3" name="Content Placeholder 2"/>
          <p:cNvSpPr>
            <a:spLocks noGrp="1"/>
          </p:cNvSpPr>
          <p:nvPr>
            <p:ph sz="half" idx="1"/>
          </p:nvPr>
        </p:nvSpPr>
        <p:spPr>
          <a:xfrm>
            <a:off x="204537" y="1845733"/>
            <a:ext cx="6448925" cy="4470846"/>
          </a:xfrm>
        </p:spPr>
        <p:txBody>
          <a:bodyPr>
            <a:noAutofit/>
          </a:bodyPr>
          <a:lstStyle/>
          <a:p>
            <a:pPr marL="457200" indent="-457200">
              <a:buFont typeface="+mj-lt"/>
              <a:buAutoNum type="arabicPeriod"/>
            </a:pPr>
            <a:r>
              <a:rPr lang="en-US" sz="3200" dirty="0" smtClean="0"/>
              <a:t>One who has never been married (Matthew. 19:4,5; Hebrews 13:4; 1 Corinthians 7:2,28).</a:t>
            </a:r>
          </a:p>
          <a:p>
            <a:pPr marL="457200" indent="-457200">
              <a:buFont typeface="+mj-lt"/>
              <a:buAutoNum type="arabicPeriod"/>
            </a:pPr>
            <a:r>
              <a:rPr lang="en-US" sz="3200" dirty="0" smtClean="0"/>
              <a:t>One whose mate is dead (Romans 7:3).</a:t>
            </a:r>
          </a:p>
          <a:p>
            <a:pPr marL="457200" indent="-457200">
              <a:buFont typeface="+mj-lt"/>
              <a:buAutoNum type="arabicPeriod"/>
            </a:pPr>
            <a:r>
              <a:rPr lang="en-US" sz="3200" dirty="0" smtClean="0"/>
              <a:t>One who puts away his/her mate for fornication (Matthew 19:9).</a:t>
            </a:r>
          </a:p>
          <a:p>
            <a:pPr marL="457200" indent="-457200">
              <a:buFont typeface="+mj-lt"/>
              <a:buAutoNum type="arabicPeriod"/>
            </a:pPr>
            <a:r>
              <a:rPr lang="en-US" sz="3200" dirty="0" smtClean="0"/>
              <a:t>Those reconciling (1 Corinthians 7:11).</a:t>
            </a:r>
            <a:endParaRPr lang="en-US" sz="3200" dirty="0"/>
          </a:p>
        </p:txBody>
      </p:sp>
      <p:pic>
        <p:nvPicPr>
          <p:cNvPr id="5" name="Content Placeholder 4" descr="OnenessMarriage.jpg"/>
          <p:cNvPicPr>
            <a:picLocks noGrp="1" noChangeAspect="1"/>
          </p:cNvPicPr>
          <p:nvPr>
            <p:ph sz="half" idx="2"/>
          </p:nvPr>
        </p:nvPicPr>
        <p:blipFill>
          <a:blip r:embed="rId2"/>
          <a:stretch>
            <a:fillRect/>
          </a:stretch>
        </p:blipFill>
        <p:spPr>
          <a:xfrm>
            <a:off x="7603957" y="1892718"/>
            <a:ext cx="3642389" cy="1891607"/>
          </a:xfrm>
        </p:spPr>
      </p:pic>
      <p:sp>
        <p:nvSpPr>
          <p:cNvPr id="6" name="TextBox 5"/>
          <p:cNvSpPr txBox="1"/>
          <p:nvPr/>
        </p:nvSpPr>
        <p:spPr>
          <a:xfrm>
            <a:off x="6677526" y="3899159"/>
            <a:ext cx="5426245" cy="2308324"/>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dirty="0" smtClean="0"/>
              <a:t>And He answered and said to them, "Have you not read that He who made them at the beginning 'made them male and female,' "and said, 'For this reason a man shall leave his father and mother and be joined to his wife, and the two shall become one flesh'? "So then, they are no longer two but one flesh. Therefore what God has joined together, let not man separate." (Matthew 19:4-6 NKJV)</a:t>
            </a:r>
            <a:endParaRPr lang="en-US" dirty="0"/>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9798</TotalTime>
  <Words>1274</Words>
  <Application>Microsoft Office PowerPoint</Application>
  <PresentationFormat>Custom</PresentationFormat>
  <Paragraphs>68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Retrospect</vt:lpstr>
      <vt:lpstr>Slide 1</vt:lpstr>
      <vt:lpstr>Marriage, God’s Way</vt:lpstr>
      <vt:lpstr>Marriage As God Intended…</vt:lpstr>
      <vt:lpstr>Marriage, A Definition</vt:lpstr>
      <vt:lpstr>Marriage, A Definition</vt:lpstr>
      <vt:lpstr>Marriage, A Definition</vt:lpstr>
      <vt:lpstr>Be Careful…</vt:lpstr>
      <vt:lpstr>“Married” and “Bound”</vt:lpstr>
      <vt:lpstr>Who Has A Scriptural Right To Marry?</vt:lpstr>
      <vt:lpstr>Conclusion: Covenant in a Scriptural Marriage</vt:lpstr>
      <vt:lpstr>Sources</vt:lpstr>
    </vt:vector>
  </TitlesOfParts>
  <Company>The Carlstar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Chris</dc:creator>
  <cp:lastModifiedBy>DELL</cp:lastModifiedBy>
  <cp:revision>25</cp:revision>
  <dcterms:created xsi:type="dcterms:W3CDTF">2018-09-19T01:47:57Z</dcterms:created>
  <dcterms:modified xsi:type="dcterms:W3CDTF">2018-10-14T11:51:01Z</dcterms:modified>
</cp:coreProperties>
</file>