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0" r:id="rId2"/>
    <p:sldId id="256" r:id="rId3"/>
    <p:sldId id="257" r:id="rId4"/>
    <p:sldId id="258" r:id="rId5"/>
    <p:sldId id="259" r:id="rId6"/>
    <p:sldId id="261" r:id="rId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8" d="100"/>
          <a:sy n="68" d="100"/>
        </p:scale>
        <p:origin x="138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4BBAAF6-3F93-4271-9DFB-0B7D3832148B}" type="datetimeFigureOut">
              <a:rPr lang="en-US" smtClean="0"/>
              <a:t>11/3/2018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D99EF1-8ADC-4EEF-A921-21380A3CC251}" type="slidenum">
              <a:rPr lang="en-US" smtClean="0"/>
              <a:t>‹#›</a:t>
            </a:fld>
            <a:endParaRPr lang="en-US"/>
          </a:p>
        </p:txBody>
      </p:sp>
    </p:spTree>
    <p:extLst>
      <p:ext uri="{BB962C8B-B14F-4D97-AF65-F5344CB8AC3E}">
        <p14:creationId xmlns:p14="http://schemas.microsoft.com/office/powerpoint/2010/main" val="15333534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4BBAAF6-3F93-4271-9DFB-0B7D3832148B}" type="datetimeFigureOut">
              <a:rPr lang="en-US" smtClean="0"/>
              <a:t>11/3/2018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D99EF1-8ADC-4EEF-A921-21380A3CC251}" type="slidenum">
              <a:rPr lang="en-US" smtClean="0"/>
              <a:t>‹#›</a:t>
            </a:fld>
            <a:endParaRPr lang="en-US"/>
          </a:p>
        </p:txBody>
      </p:sp>
    </p:spTree>
    <p:extLst>
      <p:ext uri="{BB962C8B-B14F-4D97-AF65-F5344CB8AC3E}">
        <p14:creationId xmlns:p14="http://schemas.microsoft.com/office/powerpoint/2010/main" val="138441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4BBAAF6-3F93-4271-9DFB-0B7D3832148B}" type="datetimeFigureOut">
              <a:rPr lang="en-US" smtClean="0"/>
              <a:t>11/3/2018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D99EF1-8ADC-4EEF-A921-21380A3CC251}" type="slidenum">
              <a:rPr lang="en-US" smtClean="0"/>
              <a:t>‹#›</a:t>
            </a:fld>
            <a:endParaRPr lang="en-US"/>
          </a:p>
        </p:txBody>
      </p:sp>
    </p:spTree>
    <p:extLst>
      <p:ext uri="{BB962C8B-B14F-4D97-AF65-F5344CB8AC3E}">
        <p14:creationId xmlns:p14="http://schemas.microsoft.com/office/powerpoint/2010/main" val="42226329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4BBAAF6-3F93-4271-9DFB-0B7D3832148B}" type="datetimeFigureOut">
              <a:rPr lang="en-US" smtClean="0"/>
              <a:t>11/3/2018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D99EF1-8ADC-4EEF-A921-21380A3CC251}" type="slidenum">
              <a:rPr lang="en-US" smtClean="0"/>
              <a:t>‹#›</a:t>
            </a:fld>
            <a:endParaRPr lang="en-US"/>
          </a:p>
        </p:txBody>
      </p:sp>
    </p:spTree>
    <p:extLst>
      <p:ext uri="{BB962C8B-B14F-4D97-AF65-F5344CB8AC3E}">
        <p14:creationId xmlns:p14="http://schemas.microsoft.com/office/powerpoint/2010/main" val="41854048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4BBAAF6-3F93-4271-9DFB-0B7D3832148B}" type="datetimeFigureOut">
              <a:rPr lang="en-US" smtClean="0"/>
              <a:t>11/3/2018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D99EF1-8ADC-4EEF-A921-21380A3CC251}" type="slidenum">
              <a:rPr lang="en-US" smtClean="0"/>
              <a:t>‹#›</a:t>
            </a:fld>
            <a:endParaRPr lang="en-US"/>
          </a:p>
        </p:txBody>
      </p:sp>
    </p:spTree>
    <p:extLst>
      <p:ext uri="{BB962C8B-B14F-4D97-AF65-F5344CB8AC3E}">
        <p14:creationId xmlns:p14="http://schemas.microsoft.com/office/powerpoint/2010/main" val="25216341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4BBAAF6-3F93-4271-9DFB-0B7D3832148B}" type="datetimeFigureOut">
              <a:rPr lang="en-US" smtClean="0"/>
              <a:t>11/3/2018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D99EF1-8ADC-4EEF-A921-21380A3CC251}" type="slidenum">
              <a:rPr lang="en-US" smtClean="0"/>
              <a:t>‹#›</a:t>
            </a:fld>
            <a:endParaRPr lang="en-US"/>
          </a:p>
        </p:txBody>
      </p:sp>
    </p:spTree>
    <p:extLst>
      <p:ext uri="{BB962C8B-B14F-4D97-AF65-F5344CB8AC3E}">
        <p14:creationId xmlns:p14="http://schemas.microsoft.com/office/powerpoint/2010/main" val="27315340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4BBAAF6-3F93-4271-9DFB-0B7D3832148B}" type="datetimeFigureOut">
              <a:rPr lang="en-US" smtClean="0"/>
              <a:t>11/3/2018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D99EF1-8ADC-4EEF-A921-21380A3CC251}" type="slidenum">
              <a:rPr lang="en-US" smtClean="0"/>
              <a:t>‹#›</a:t>
            </a:fld>
            <a:endParaRPr lang="en-US"/>
          </a:p>
        </p:txBody>
      </p:sp>
    </p:spTree>
    <p:extLst>
      <p:ext uri="{BB962C8B-B14F-4D97-AF65-F5344CB8AC3E}">
        <p14:creationId xmlns:p14="http://schemas.microsoft.com/office/powerpoint/2010/main" val="25702882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4BBAAF6-3F93-4271-9DFB-0B7D3832148B}" type="datetimeFigureOut">
              <a:rPr lang="en-US" smtClean="0"/>
              <a:t>11/3/2018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D99EF1-8ADC-4EEF-A921-21380A3CC251}" type="slidenum">
              <a:rPr lang="en-US" smtClean="0"/>
              <a:t>‹#›</a:t>
            </a:fld>
            <a:endParaRPr lang="en-US"/>
          </a:p>
        </p:txBody>
      </p:sp>
    </p:spTree>
    <p:extLst>
      <p:ext uri="{BB962C8B-B14F-4D97-AF65-F5344CB8AC3E}">
        <p14:creationId xmlns:p14="http://schemas.microsoft.com/office/powerpoint/2010/main" val="5953494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BBAAF6-3F93-4271-9DFB-0B7D3832148B}" type="datetimeFigureOut">
              <a:rPr lang="en-US" smtClean="0"/>
              <a:t>11/3/2018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D99EF1-8ADC-4EEF-A921-21380A3CC251}" type="slidenum">
              <a:rPr lang="en-US" smtClean="0"/>
              <a:t>‹#›</a:t>
            </a:fld>
            <a:endParaRPr lang="en-US"/>
          </a:p>
        </p:txBody>
      </p:sp>
    </p:spTree>
    <p:extLst>
      <p:ext uri="{BB962C8B-B14F-4D97-AF65-F5344CB8AC3E}">
        <p14:creationId xmlns:p14="http://schemas.microsoft.com/office/powerpoint/2010/main" val="22700695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4BBAAF6-3F93-4271-9DFB-0B7D3832148B}" type="datetimeFigureOut">
              <a:rPr lang="en-US" smtClean="0"/>
              <a:t>11/3/2018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D99EF1-8ADC-4EEF-A921-21380A3CC251}" type="slidenum">
              <a:rPr lang="en-US" smtClean="0"/>
              <a:t>‹#›</a:t>
            </a:fld>
            <a:endParaRPr lang="en-US"/>
          </a:p>
        </p:txBody>
      </p:sp>
    </p:spTree>
    <p:extLst>
      <p:ext uri="{BB962C8B-B14F-4D97-AF65-F5344CB8AC3E}">
        <p14:creationId xmlns:p14="http://schemas.microsoft.com/office/powerpoint/2010/main" val="2480604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4BBAAF6-3F93-4271-9DFB-0B7D3832148B}" type="datetimeFigureOut">
              <a:rPr lang="en-US" smtClean="0"/>
              <a:t>11/3/2018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D99EF1-8ADC-4EEF-A921-21380A3CC251}" type="slidenum">
              <a:rPr lang="en-US" smtClean="0"/>
              <a:t>‹#›</a:t>
            </a:fld>
            <a:endParaRPr lang="en-US"/>
          </a:p>
        </p:txBody>
      </p:sp>
    </p:spTree>
    <p:extLst>
      <p:ext uri="{BB962C8B-B14F-4D97-AF65-F5344CB8AC3E}">
        <p14:creationId xmlns:p14="http://schemas.microsoft.com/office/powerpoint/2010/main" val="29170304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BBAAF6-3F93-4271-9DFB-0B7D3832148B}" type="datetimeFigureOut">
              <a:rPr lang="en-US" smtClean="0"/>
              <a:t>11/3/2018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D99EF1-8ADC-4EEF-A921-21380A3CC251}" type="slidenum">
              <a:rPr lang="en-US" smtClean="0"/>
              <a:t>‹#›</a:t>
            </a:fld>
            <a:endParaRPr lang="en-US"/>
          </a:p>
        </p:txBody>
      </p:sp>
    </p:spTree>
    <p:extLst>
      <p:ext uri="{BB962C8B-B14F-4D97-AF65-F5344CB8AC3E}">
        <p14:creationId xmlns:p14="http://schemas.microsoft.com/office/powerpoint/2010/main" val="31664221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08813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13A8C-1B66-4A38-93D3-8B68567D3442}"/>
              </a:ext>
            </a:extLst>
          </p:cNvPr>
          <p:cNvSpPr>
            <a:spLocks noGrp="1"/>
          </p:cNvSpPr>
          <p:nvPr>
            <p:ph type="ctrTitle"/>
          </p:nvPr>
        </p:nvSpPr>
        <p:spPr>
          <a:xfrm>
            <a:off x="324852" y="5091762"/>
            <a:ext cx="4725447" cy="1264588"/>
          </a:xfrm>
        </p:spPr>
        <p:txBody>
          <a:bodyPr anchor="ctr">
            <a:normAutofit/>
          </a:bodyPr>
          <a:lstStyle/>
          <a:p>
            <a:pPr algn="r"/>
            <a:r>
              <a:rPr lang="en-US" dirty="0"/>
              <a:t>Fireproof Faith</a:t>
            </a:r>
          </a:p>
        </p:txBody>
      </p:sp>
      <p:sp>
        <p:nvSpPr>
          <p:cNvPr id="3" name="Subtitle 2">
            <a:extLst>
              <a:ext uri="{FF2B5EF4-FFF2-40B4-BE49-F238E27FC236}">
                <a16:creationId xmlns:a16="http://schemas.microsoft.com/office/drawing/2014/main" id="{CD1B9B9D-A291-4986-8A02-ED5E188CA448}"/>
              </a:ext>
            </a:extLst>
          </p:cNvPr>
          <p:cNvSpPr>
            <a:spLocks noGrp="1"/>
          </p:cNvSpPr>
          <p:nvPr>
            <p:ph type="subTitle" idx="1"/>
          </p:nvPr>
        </p:nvSpPr>
        <p:spPr>
          <a:xfrm>
            <a:off x="6374330" y="5091763"/>
            <a:ext cx="2766680" cy="1264587"/>
          </a:xfrm>
        </p:spPr>
        <p:txBody>
          <a:bodyPr anchor="ctr">
            <a:normAutofit/>
          </a:bodyPr>
          <a:lstStyle/>
          <a:p>
            <a:pPr algn="l"/>
            <a:r>
              <a:rPr lang="en-US" sz="1700" dirty="0"/>
              <a:t>Church of Christ at Medina</a:t>
            </a:r>
          </a:p>
          <a:p>
            <a:pPr algn="l"/>
            <a:r>
              <a:rPr lang="en-US" sz="1700" dirty="0"/>
              <a:t>November 4</a:t>
            </a:r>
            <a:r>
              <a:rPr lang="en-US" sz="1700" baseline="30000" dirty="0"/>
              <a:t>th</a:t>
            </a:r>
            <a:r>
              <a:rPr lang="en-US" sz="1700" dirty="0"/>
              <a:t>, 2018</a:t>
            </a:r>
          </a:p>
        </p:txBody>
      </p:sp>
      <p:pic>
        <p:nvPicPr>
          <p:cNvPr id="4" name="Picture 3">
            <a:extLst>
              <a:ext uri="{FF2B5EF4-FFF2-40B4-BE49-F238E27FC236}">
                <a16:creationId xmlns:a16="http://schemas.microsoft.com/office/drawing/2014/main" id="{0462C27A-8AEA-481D-B24B-A8227FAE432F}"/>
              </a:ext>
            </a:extLst>
          </p:cNvPr>
          <p:cNvPicPr>
            <a:picLocks noChangeAspect="1"/>
          </p:cNvPicPr>
          <p:nvPr/>
        </p:nvPicPr>
        <p:blipFill rotWithShape="1">
          <a:blip r:embed="rId2"/>
          <a:srcRect/>
          <a:stretch/>
        </p:blipFill>
        <p:spPr>
          <a:xfrm>
            <a:off x="-2987" y="10"/>
            <a:ext cx="9143999" cy="4571990"/>
          </a:xfrm>
          <a:prstGeom prst="rect">
            <a:avLst/>
          </a:prstGeom>
        </p:spPr>
      </p:pic>
      <p:cxnSp>
        <p:nvCxnSpPr>
          <p:cNvPr id="9" name="Straight Connector 8">
            <a:extLst>
              <a:ext uri="{FF2B5EF4-FFF2-40B4-BE49-F238E27FC236}">
                <a16:creationId xmlns:a16="http://schemas.microsoft.com/office/drawing/2014/main" id="{E126E481-B945-4179-BD79-05E96E9B29E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6290132" y="5264106"/>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04A8A094-159F-46FA-8F28-8EA6180AB9A8}"/>
              </a:ext>
            </a:extLst>
          </p:cNvPr>
          <p:cNvSpPr txBox="1"/>
          <p:nvPr/>
        </p:nvSpPr>
        <p:spPr>
          <a:xfrm>
            <a:off x="0" y="6310116"/>
            <a:ext cx="5852160" cy="523220"/>
          </a:xfrm>
          <a:prstGeom prst="rect">
            <a:avLst/>
          </a:prstGeom>
          <a:noFill/>
        </p:spPr>
        <p:txBody>
          <a:bodyPr wrap="square" rtlCol="0">
            <a:spAutoFit/>
          </a:bodyPr>
          <a:lstStyle/>
          <a:p>
            <a:r>
              <a:rPr lang="en-US" sz="1400" dirty="0"/>
              <a:t>Pictures from Google Images.</a:t>
            </a:r>
          </a:p>
          <a:p>
            <a:r>
              <a:rPr lang="en-US" sz="1400" dirty="0"/>
              <a:t>Reference Sermon by Bubba Garner – “Tested by Fire.”</a:t>
            </a:r>
          </a:p>
        </p:txBody>
      </p:sp>
    </p:spTree>
    <p:extLst>
      <p:ext uri="{BB962C8B-B14F-4D97-AF65-F5344CB8AC3E}">
        <p14:creationId xmlns:p14="http://schemas.microsoft.com/office/powerpoint/2010/main" val="2042334101"/>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6129"/>
            <a:ext cx="4851603" cy="5925741"/>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9" name="Picture 18">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13200"/>
          <a:stretch/>
        </p:blipFill>
        <p:spPr>
          <a:xfrm>
            <a:off x="0" y="466129"/>
            <a:ext cx="9144000" cy="5925741"/>
          </a:xfrm>
          <a:prstGeom prst="rect">
            <a:avLst/>
          </a:prstGeom>
        </p:spPr>
      </p:pic>
      <p:sp>
        <p:nvSpPr>
          <p:cNvPr id="2" name="Title 1">
            <a:extLst>
              <a:ext uri="{FF2B5EF4-FFF2-40B4-BE49-F238E27FC236}">
                <a16:creationId xmlns:a16="http://schemas.microsoft.com/office/drawing/2014/main" id="{DB483312-874F-4A80-A26C-D7060AA11457}"/>
              </a:ext>
            </a:extLst>
          </p:cNvPr>
          <p:cNvSpPr>
            <a:spLocks noGrp="1"/>
          </p:cNvSpPr>
          <p:nvPr>
            <p:ph type="title"/>
          </p:nvPr>
        </p:nvSpPr>
        <p:spPr>
          <a:xfrm>
            <a:off x="3809232" y="134213"/>
            <a:ext cx="5334767" cy="1090538"/>
          </a:xfrm>
        </p:spPr>
        <p:txBody>
          <a:bodyPr>
            <a:noAutofit/>
          </a:bodyPr>
          <a:lstStyle/>
          <a:p>
            <a:pPr algn="ctr"/>
            <a:r>
              <a:rPr lang="en-US" b="1" u="sng" dirty="0">
                <a:solidFill>
                  <a:srgbClr val="000000"/>
                </a:solidFill>
                <a:latin typeface="Arial Nova" panose="020B0604020202020204" pitchFamily="34" charset="0"/>
              </a:rPr>
              <a:t>Fireproof faith is a personal faith.</a:t>
            </a:r>
          </a:p>
        </p:txBody>
      </p:sp>
      <p:sp>
        <p:nvSpPr>
          <p:cNvPr id="21"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86286"/>
            <a:ext cx="4320692" cy="4666770"/>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pic>
        <p:nvPicPr>
          <p:cNvPr id="4" name="Picture 3">
            <a:extLst>
              <a:ext uri="{FF2B5EF4-FFF2-40B4-BE49-F238E27FC236}">
                <a16:creationId xmlns:a16="http://schemas.microsoft.com/office/drawing/2014/main" id="{9B0B1106-BEFE-4D61-9928-101943FE51EC}"/>
              </a:ext>
            </a:extLst>
          </p:cNvPr>
          <p:cNvPicPr>
            <a:picLocks noChangeAspect="1"/>
          </p:cNvPicPr>
          <p:nvPr/>
        </p:nvPicPr>
        <p:blipFill rotWithShape="1">
          <a:blip r:embed="rId3">
            <a:alphaModFix/>
            <a:extLst/>
          </a:blip>
          <a:srcRect l="25973" r="20283" b="-1"/>
          <a:stretch/>
        </p:blipFill>
        <p:spPr>
          <a:xfrm>
            <a:off x="20" y="1351210"/>
            <a:ext cx="4180350" cy="4375387"/>
          </a:xfrm>
          <a:custGeom>
            <a:avLst/>
            <a:gdLst>
              <a:gd name="connsiteX0" fmla="*/ 2306172 w 4838041"/>
              <a:gd name="connsiteY0" fmla="*/ 0 h 5063738"/>
              <a:gd name="connsiteX1" fmla="*/ 4838041 w 4838041"/>
              <a:gd name="connsiteY1" fmla="*/ 2531869 h 5063738"/>
              <a:gd name="connsiteX2" fmla="*/ 2306172 w 4838041"/>
              <a:gd name="connsiteY2" fmla="*/ 5063738 h 5063738"/>
              <a:gd name="connsiteX3" fmla="*/ 79886 w 4838041"/>
              <a:gd name="connsiteY3" fmla="*/ 3738709 h 5063738"/>
              <a:gd name="connsiteX4" fmla="*/ 0 w 4838041"/>
              <a:gd name="connsiteY4" fmla="*/ 3572876 h 5063738"/>
              <a:gd name="connsiteX5" fmla="*/ 0 w 4838041"/>
              <a:gd name="connsiteY5" fmla="*/ 1490863 h 5063738"/>
              <a:gd name="connsiteX6" fmla="*/ 79886 w 4838041"/>
              <a:gd name="connsiteY6" fmla="*/ 1325030 h 5063738"/>
              <a:gd name="connsiteX7" fmla="*/ 2306172 w 4838041"/>
              <a:gd name="connsiteY7" fmla="*/ 0 h 506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3" name="Content Placeholder 2">
            <a:extLst>
              <a:ext uri="{FF2B5EF4-FFF2-40B4-BE49-F238E27FC236}">
                <a16:creationId xmlns:a16="http://schemas.microsoft.com/office/drawing/2014/main" id="{E1938D7F-C38F-4000-A3FB-64D7EC47ADC5}"/>
              </a:ext>
            </a:extLst>
          </p:cNvPr>
          <p:cNvSpPr>
            <a:spLocks noGrp="1"/>
          </p:cNvSpPr>
          <p:nvPr>
            <p:ph idx="1"/>
          </p:nvPr>
        </p:nvSpPr>
        <p:spPr>
          <a:xfrm>
            <a:off x="4610023" y="1556667"/>
            <a:ext cx="4320692" cy="4520576"/>
          </a:xfrm>
        </p:spPr>
        <p:txBody>
          <a:bodyPr anchor="t">
            <a:normAutofit/>
          </a:bodyPr>
          <a:lstStyle/>
          <a:p>
            <a:r>
              <a:rPr lang="en-US" sz="2400" dirty="0">
                <a:solidFill>
                  <a:srgbClr val="000000"/>
                </a:solidFill>
              </a:rPr>
              <a:t>“…our God whom we serve is able to deliver us…”</a:t>
            </a:r>
          </a:p>
          <a:p>
            <a:r>
              <a:rPr lang="en-US" sz="2400" dirty="0">
                <a:solidFill>
                  <a:srgbClr val="000000"/>
                </a:solidFill>
              </a:rPr>
              <a:t>God has provided multiple ways for us to be encouraged.</a:t>
            </a:r>
          </a:p>
          <a:p>
            <a:pPr lvl="1"/>
            <a:r>
              <a:rPr lang="en-US" sz="2000" dirty="0">
                <a:solidFill>
                  <a:srgbClr val="000000"/>
                </a:solidFill>
              </a:rPr>
              <a:t>Local Congregation</a:t>
            </a:r>
          </a:p>
          <a:p>
            <a:pPr lvl="1"/>
            <a:r>
              <a:rPr lang="en-US" sz="2000" dirty="0">
                <a:solidFill>
                  <a:srgbClr val="000000"/>
                </a:solidFill>
              </a:rPr>
              <a:t>Elders</a:t>
            </a:r>
          </a:p>
          <a:p>
            <a:pPr lvl="1"/>
            <a:r>
              <a:rPr lang="en-US" sz="2000" dirty="0">
                <a:solidFill>
                  <a:srgbClr val="000000"/>
                </a:solidFill>
              </a:rPr>
              <a:t>Evangelists</a:t>
            </a:r>
          </a:p>
          <a:p>
            <a:r>
              <a:rPr lang="en-US" sz="2400" dirty="0">
                <a:solidFill>
                  <a:srgbClr val="000000"/>
                </a:solidFill>
              </a:rPr>
              <a:t>During the trial of fire, it is our faith in God that will carry us through.</a:t>
            </a:r>
          </a:p>
        </p:txBody>
      </p:sp>
      <p:sp>
        <p:nvSpPr>
          <p:cNvPr id="5" name="TextBox 4">
            <a:extLst>
              <a:ext uri="{FF2B5EF4-FFF2-40B4-BE49-F238E27FC236}">
                <a16:creationId xmlns:a16="http://schemas.microsoft.com/office/drawing/2014/main" id="{8D2840C2-40BA-46DA-AECD-30C67FC9F337}"/>
              </a:ext>
            </a:extLst>
          </p:cNvPr>
          <p:cNvSpPr txBox="1"/>
          <p:nvPr/>
        </p:nvSpPr>
        <p:spPr>
          <a:xfrm>
            <a:off x="-25871" y="6148635"/>
            <a:ext cx="9144000" cy="707886"/>
          </a:xfrm>
          <a:prstGeom prst="rect">
            <a:avLst/>
          </a:prstGeom>
          <a:noFill/>
        </p:spPr>
        <p:txBody>
          <a:bodyPr wrap="square" rtlCol="0">
            <a:spAutoFit/>
          </a:bodyPr>
          <a:lstStyle/>
          <a:p>
            <a:r>
              <a:rPr lang="en-US" sz="2000" b="1" dirty="0"/>
              <a:t>Hebrews 10:24-25, 1 Peter 5:1-4, 2 Timothy 2:1-2, 2 Timothy 4:1-4, Ephesians 4:11-12, Romans 10:17, 2 Timothy 2:15, 2 Peter 3:18, Joshua 24:15, 2 Timothy 1:12</a:t>
            </a:r>
          </a:p>
        </p:txBody>
      </p:sp>
    </p:spTree>
    <p:extLst>
      <p:ext uri="{BB962C8B-B14F-4D97-AF65-F5344CB8AC3E}">
        <p14:creationId xmlns:p14="http://schemas.microsoft.com/office/powerpoint/2010/main" val="2706445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5D63FCC-7E81-4738-B1F9-4265FA61D610}"/>
              </a:ext>
            </a:extLst>
          </p:cNvPr>
          <p:cNvPicPr>
            <a:picLocks noChangeAspect="1"/>
          </p:cNvPicPr>
          <p:nvPr/>
        </p:nvPicPr>
        <p:blipFill rotWithShape="1">
          <a:blip r:embed="rId2"/>
          <a:srcRect l="12104" r="7538" b="-1"/>
          <a:stretch/>
        </p:blipFill>
        <p:spPr>
          <a:xfrm>
            <a:off x="20" y="551690"/>
            <a:ext cx="4578808" cy="5698083"/>
          </a:xfrm>
          <a:prstGeom prst="rect">
            <a:avLst/>
          </a:prstGeom>
        </p:spPr>
      </p:pic>
      <p:pic>
        <p:nvPicPr>
          <p:cNvPr id="9" name="Picture 8">
            <a:extLst>
              <a:ext uri="{FF2B5EF4-FFF2-40B4-BE49-F238E27FC236}">
                <a16:creationId xmlns:a16="http://schemas.microsoft.com/office/drawing/2014/main" id="{86BA5DB7-BF33-463C-AE3A-DD318F534B5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r="9831"/>
          <a:stretch/>
        </p:blipFill>
        <p:spPr>
          <a:xfrm>
            <a:off x="2" y="548284"/>
            <a:ext cx="9143998" cy="5704284"/>
          </a:xfrm>
          <a:prstGeom prst="rect">
            <a:avLst/>
          </a:prstGeom>
        </p:spPr>
      </p:pic>
      <p:sp>
        <p:nvSpPr>
          <p:cNvPr id="2" name="Title 1">
            <a:extLst>
              <a:ext uri="{FF2B5EF4-FFF2-40B4-BE49-F238E27FC236}">
                <a16:creationId xmlns:a16="http://schemas.microsoft.com/office/drawing/2014/main" id="{E33B59C0-D24C-44AA-92D5-461C29AF3024}"/>
              </a:ext>
            </a:extLst>
          </p:cNvPr>
          <p:cNvSpPr>
            <a:spLocks noGrp="1"/>
          </p:cNvSpPr>
          <p:nvPr>
            <p:ph type="title"/>
          </p:nvPr>
        </p:nvSpPr>
        <p:spPr>
          <a:xfrm>
            <a:off x="3305908" y="21097"/>
            <a:ext cx="5838071" cy="1168669"/>
          </a:xfrm>
        </p:spPr>
        <p:txBody>
          <a:bodyPr>
            <a:normAutofit fontScale="90000"/>
          </a:bodyPr>
          <a:lstStyle/>
          <a:p>
            <a:pPr algn="ctr"/>
            <a:r>
              <a:rPr lang="en-US" b="1" u="sng" dirty="0">
                <a:solidFill>
                  <a:srgbClr val="000000"/>
                </a:solidFill>
                <a:latin typeface="Arial Nova" panose="020B0504020202020204" pitchFamily="34" charset="0"/>
              </a:rPr>
              <a:t>Fireproof faith travels.</a:t>
            </a:r>
          </a:p>
        </p:txBody>
      </p:sp>
      <p:sp>
        <p:nvSpPr>
          <p:cNvPr id="3" name="Content Placeholder 2">
            <a:extLst>
              <a:ext uri="{FF2B5EF4-FFF2-40B4-BE49-F238E27FC236}">
                <a16:creationId xmlns:a16="http://schemas.microsoft.com/office/drawing/2014/main" id="{C17E6E82-1C76-4934-88B3-8013872462FD}"/>
              </a:ext>
            </a:extLst>
          </p:cNvPr>
          <p:cNvSpPr>
            <a:spLocks noGrp="1"/>
          </p:cNvSpPr>
          <p:nvPr>
            <p:ph idx="1"/>
          </p:nvPr>
        </p:nvSpPr>
        <p:spPr>
          <a:xfrm>
            <a:off x="4572000" y="1069795"/>
            <a:ext cx="4375052" cy="5478949"/>
          </a:xfrm>
        </p:spPr>
        <p:txBody>
          <a:bodyPr anchor="t">
            <a:normAutofit/>
          </a:bodyPr>
          <a:lstStyle/>
          <a:p>
            <a:r>
              <a:rPr lang="en-US" sz="2400" dirty="0">
                <a:solidFill>
                  <a:srgbClr val="000000"/>
                </a:solidFill>
              </a:rPr>
              <a:t>In football, defense travels.  This means that defense is typically more consistent.  </a:t>
            </a:r>
          </a:p>
          <a:p>
            <a:r>
              <a:rPr lang="en-US" sz="2400" dirty="0">
                <a:solidFill>
                  <a:srgbClr val="000000"/>
                </a:solidFill>
              </a:rPr>
              <a:t>The faith of Shadrach, Meshach and Abednego was consistent.</a:t>
            </a:r>
          </a:p>
          <a:p>
            <a:r>
              <a:rPr lang="en-US" sz="2400" dirty="0">
                <a:solidFill>
                  <a:srgbClr val="000000"/>
                </a:solidFill>
              </a:rPr>
              <a:t>Their faith did not depend upon location.</a:t>
            </a:r>
          </a:p>
          <a:p>
            <a:pPr marL="463550" lvl="1"/>
            <a:r>
              <a:rPr lang="en-US" sz="2000" dirty="0">
                <a:solidFill>
                  <a:srgbClr val="000000"/>
                </a:solidFill>
              </a:rPr>
              <a:t>God’s law is applicable no matter our location.  It is truth everywhere.</a:t>
            </a:r>
          </a:p>
          <a:p>
            <a:r>
              <a:rPr lang="en-US" sz="2400" dirty="0">
                <a:solidFill>
                  <a:srgbClr val="000000"/>
                </a:solidFill>
              </a:rPr>
              <a:t>Their faith did not depend upon circumstances. </a:t>
            </a:r>
          </a:p>
          <a:p>
            <a:pPr marL="463550" lvl="1"/>
            <a:r>
              <a:rPr lang="en-US" sz="2000" dirty="0">
                <a:solidFill>
                  <a:srgbClr val="000000"/>
                </a:solidFill>
              </a:rPr>
              <a:t>The threat of losing their position did not deter them.</a:t>
            </a:r>
          </a:p>
        </p:txBody>
      </p:sp>
      <p:sp>
        <p:nvSpPr>
          <p:cNvPr id="7" name="TextBox 6">
            <a:extLst>
              <a:ext uri="{FF2B5EF4-FFF2-40B4-BE49-F238E27FC236}">
                <a16:creationId xmlns:a16="http://schemas.microsoft.com/office/drawing/2014/main" id="{5F063AA5-E975-471C-AEDC-DB860CB15EBB}"/>
              </a:ext>
            </a:extLst>
          </p:cNvPr>
          <p:cNvSpPr txBox="1"/>
          <p:nvPr/>
        </p:nvSpPr>
        <p:spPr>
          <a:xfrm>
            <a:off x="-25871" y="6148635"/>
            <a:ext cx="9144000" cy="400110"/>
          </a:xfrm>
          <a:prstGeom prst="rect">
            <a:avLst/>
          </a:prstGeom>
          <a:noFill/>
        </p:spPr>
        <p:txBody>
          <a:bodyPr wrap="square" rtlCol="0">
            <a:spAutoFit/>
          </a:bodyPr>
          <a:lstStyle/>
          <a:p>
            <a:r>
              <a:rPr lang="en-US" sz="2000" b="1" dirty="0"/>
              <a:t>Jude 3, James 1:25, Hebrews 13:7-8</a:t>
            </a:r>
          </a:p>
        </p:txBody>
      </p:sp>
    </p:spTree>
    <p:extLst>
      <p:ext uri="{BB962C8B-B14F-4D97-AF65-F5344CB8AC3E}">
        <p14:creationId xmlns:p14="http://schemas.microsoft.com/office/powerpoint/2010/main" val="4129333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7776F4-F5AB-4A62-AE07-4CE2E1D63BD2}"/>
              </a:ext>
            </a:extLst>
          </p:cNvPr>
          <p:cNvSpPr>
            <a:spLocks noGrp="1"/>
          </p:cNvSpPr>
          <p:nvPr>
            <p:ph type="title"/>
          </p:nvPr>
        </p:nvSpPr>
        <p:spPr>
          <a:xfrm>
            <a:off x="0" y="267287"/>
            <a:ext cx="3479292" cy="1280160"/>
          </a:xfrm>
        </p:spPr>
        <p:txBody>
          <a:bodyPr>
            <a:noAutofit/>
          </a:bodyPr>
          <a:lstStyle/>
          <a:p>
            <a:pPr algn="ctr"/>
            <a:r>
              <a:rPr lang="en-US" sz="3600" b="1" u="sng" dirty="0">
                <a:latin typeface="Arial Nova" panose="020B0504020202020204" pitchFamily="34" charset="0"/>
              </a:rPr>
              <a:t>Fireproof faith has no conditions.</a:t>
            </a:r>
          </a:p>
        </p:txBody>
      </p:sp>
      <p:sp>
        <p:nvSpPr>
          <p:cNvPr id="3" name="Content Placeholder 2">
            <a:extLst>
              <a:ext uri="{FF2B5EF4-FFF2-40B4-BE49-F238E27FC236}">
                <a16:creationId xmlns:a16="http://schemas.microsoft.com/office/drawing/2014/main" id="{4659DDC1-CD46-4B95-8B63-F27B8DE60BAE}"/>
              </a:ext>
            </a:extLst>
          </p:cNvPr>
          <p:cNvSpPr>
            <a:spLocks noGrp="1"/>
          </p:cNvSpPr>
          <p:nvPr>
            <p:ph idx="1"/>
          </p:nvPr>
        </p:nvSpPr>
        <p:spPr>
          <a:xfrm>
            <a:off x="0" y="1814724"/>
            <a:ext cx="3479292" cy="4557941"/>
          </a:xfrm>
        </p:spPr>
        <p:txBody>
          <a:bodyPr>
            <a:normAutofit fontScale="92500" lnSpcReduction="10000"/>
          </a:bodyPr>
          <a:lstStyle/>
          <a:p>
            <a:r>
              <a:rPr lang="en-US" sz="2400" dirty="0"/>
              <a:t>“But if not…”</a:t>
            </a:r>
          </a:p>
          <a:p>
            <a:r>
              <a:rPr lang="en-US" sz="2400" dirty="0"/>
              <a:t>The three faithful men did not doubt God’s ability, and they did not demand that God prove it.</a:t>
            </a:r>
          </a:p>
          <a:p>
            <a:r>
              <a:rPr lang="en-US" sz="2400" dirty="0"/>
              <a:t>Our faith is not a bargaining chip with God.  </a:t>
            </a:r>
          </a:p>
          <a:p>
            <a:r>
              <a:rPr lang="en-US" sz="2400" dirty="0"/>
              <a:t>The rich young ruler made his faith conditional – as long as he could keep his riches.</a:t>
            </a:r>
          </a:p>
          <a:p>
            <a:r>
              <a:rPr lang="en-US" sz="2400" dirty="0"/>
              <a:t>Job is an example of a man who did not have conditions.</a:t>
            </a:r>
          </a:p>
        </p:txBody>
      </p:sp>
      <p:pic>
        <p:nvPicPr>
          <p:cNvPr id="4" name="Picture 3">
            <a:extLst>
              <a:ext uri="{FF2B5EF4-FFF2-40B4-BE49-F238E27FC236}">
                <a16:creationId xmlns:a16="http://schemas.microsoft.com/office/drawing/2014/main" id="{C94DB204-0405-4859-9CFB-96E994A9ECF1}"/>
              </a:ext>
            </a:extLst>
          </p:cNvPr>
          <p:cNvPicPr>
            <a:picLocks noChangeAspect="1"/>
          </p:cNvPicPr>
          <p:nvPr/>
        </p:nvPicPr>
        <p:blipFill rotWithShape="1">
          <a:blip r:embed="rId2"/>
          <a:srcRect l="22751" r="27689"/>
          <a:stretch/>
        </p:blipFill>
        <p:spPr>
          <a:xfrm>
            <a:off x="3479292" y="10"/>
            <a:ext cx="5664708" cy="6857990"/>
          </a:xfrm>
          <a:prstGeom prst="rect">
            <a:avLst/>
          </a:prstGeom>
          <a:effectLst/>
        </p:spPr>
      </p:pic>
      <p:sp>
        <p:nvSpPr>
          <p:cNvPr id="5" name="TextBox 4">
            <a:extLst>
              <a:ext uri="{FF2B5EF4-FFF2-40B4-BE49-F238E27FC236}">
                <a16:creationId xmlns:a16="http://schemas.microsoft.com/office/drawing/2014/main" id="{BE2F200F-9A9A-4F7E-8F64-1B06E5AE3A12}"/>
              </a:ext>
            </a:extLst>
          </p:cNvPr>
          <p:cNvSpPr txBox="1"/>
          <p:nvPr/>
        </p:nvSpPr>
        <p:spPr>
          <a:xfrm>
            <a:off x="-25871" y="6429995"/>
            <a:ext cx="3627200" cy="400110"/>
          </a:xfrm>
          <a:prstGeom prst="rect">
            <a:avLst/>
          </a:prstGeom>
          <a:noFill/>
        </p:spPr>
        <p:txBody>
          <a:bodyPr wrap="square" rtlCol="0">
            <a:spAutoFit/>
          </a:bodyPr>
          <a:lstStyle/>
          <a:p>
            <a:r>
              <a:rPr lang="en-US" sz="2000" b="1" dirty="0"/>
              <a:t>Matthew 19:22, Job 1:21</a:t>
            </a:r>
          </a:p>
        </p:txBody>
      </p:sp>
    </p:spTree>
    <p:extLst>
      <p:ext uri="{BB962C8B-B14F-4D97-AF65-F5344CB8AC3E}">
        <p14:creationId xmlns:p14="http://schemas.microsoft.com/office/powerpoint/2010/main" val="828929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1">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6129"/>
            <a:ext cx="4851603" cy="5925741"/>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4" name="Picture 13">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13200"/>
          <a:stretch/>
        </p:blipFill>
        <p:spPr>
          <a:xfrm>
            <a:off x="0" y="466129"/>
            <a:ext cx="9144000" cy="5925741"/>
          </a:xfrm>
          <a:prstGeom prst="rect">
            <a:avLst/>
          </a:prstGeom>
        </p:spPr>
      </p:pic>
      <p:sp>
        <p:nvSpPr>
          <p:cNvPr id="5" name="Title 4">
            <a:extLst>
              <a:ext uri="{FF2B5EF4-FFF2-40B4-BE49-F238E27FC236}">
                <a16:creationId xmlns:a16="http://schemas.microsoft.com/office/drawing/2014/main" id="{3F36C698-A0F7-4191-B7C8-2A74AD12A5F2}"/>
              </a:ext>
            </a:extLst>
          </p:cNvPr>
          <p:cNvSpPr>
            <a:spLocks noGrp="1"/>
          </p:cNvSpPr>
          <p:nvPr>
            <p:ph type="title"/>
          </p:nvPr>
        </p:nvSpPr>
        <p:spPr>
          <a:xfrm>
            <a:off x="4180370" y="178210"/>
            <a:ext cx="4963630" cy="1090538"/>
          </a:xfrm>
        </p:spPr>
        <p:txBody>
          <a:bodyPr>
            <a:normAutofit fontScale="90000"/>
          </a:bodyPr>
          <a:lstStyle/>
          <a:p>
            <a:pPr algn="ctr"/>
            <a:r>
              <a:rPr lang="en-US" b="1" u="sng" dirty="0">
                <a:solidFill>
                  <a:srgbClr val="000000"/>
                </a:solidFill>
                <a:latin typeface="Arial Nova" panose="020B0504020202020204" pitchFamily="34" charset="0"/>
              </a:rPr>
              <a:t>Fireproof faith is tested.</a:t>
            </a:r>
          </a:p>
        </p:txBody>
      </p:sp>
      <p:sp>
        <p:nvSpPr>
          <p:cNvPr id="16"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86286"/>
            <a:ext cx="4320692" cy="4666770"/>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pic>
        <p:nvPicPr>
          <p:cNvPr id="7" name="Picture 6">
            <a:extLst>
              <a:ext uri="{FF2B5EF4-FFF2-40B4-BE49-F238E27FC236}">
                <a16:creationId xmlns:a16="http://schemas.microsoft.com/office/drawing/2014/main" id="{F8B97AB1-963A-4B36-A057-6F61843BE02C}"/>
              </a:ext>
            </a:extLst>
          </p:cNvPr>
          <p:cNvPicPr>
            <a:picLocks noChangeAspect="1"/>
          </p:cNvPicPr>
          <p:nvPr/>
        </p:nvPicPr>
        <p:blipFill rotWithShape="1">
          <a:blip r:embed="rId3">
            <a:alphaModFix/>
            <a:extLst/>
          </a:blip>
          <a:srcRect l="17774" r="21317" b="-2"/>
          <a:stretch/>
        </p:blipFill>
        <p:spPr>
          <a:xfrm>
            <a:off x="20" y="1351210"/>
            <a:ext cx="4180350" cy="4375387"/>
          </a:xfrm>
          <a:custGeom>
            <a:avLst/>
            <a:gdLst>
              <a:gd name="connsiteX0" fmla="*/ 2306172 w 4838041"/>
              <a:gd name="connsiteY0" fmla="*/ 0 h 5063738"/>
              <a:gd name="connsiteX1" fmla="*/ 4838041 w 4838041"/>
              <a:gd name="connsiteY1" fmla="*/ 2531869 h 5063738"/>
              <a:gd name="connsiteX2" fmla="*/ 2306172 w 4838041"/>
              <a:gd name="connsiteY2" fmla="*/ 5063738 h 5063738"/>
              <a:gd name="connsiteX3" fmla="*/ 79886 w 4838041"/>
              <a:gd name="connsiteY3" fmla="*/ 3738709 h 5063738"/>
              <a:gd name="connsiteX4" fmla="*/ 0 w 4838041"/>
              <a:gd name="connsiteY4" fmla="*/ 3572876 h 5063738"/>
              <a:gd name="connsiteX5" fmla="*/ 0 w 4838041"/>
              <a:gd name="connsiteY5" fmla="*/ 1490863 h 5063738"/>
              <a:gd name="connsiteX6" fmla="*/ 79886 w 4838041"/>
              <a:gd name="connsiteY6" fmla="*/ 1325030 h 5063738"/>
              <a:gd name="connsiteX7" fmla="*/ 2306172 w 4838041"/>
              <a:gd name="connsiteY7" fmla="*/ 0 h 506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6" name="Content Placeholder 5">
            <a:extLst>
              <a:ext uri="{FF2B5EF4-FFF2-40B4-BE49-F238E27FC236}">
                <a16:creationId xmlns:a16="http://schemas.microsoft.com/office/drawing/2014/main" id="{4A48584F-C19B-4D02-B036-58519FD21663}"/>
              </a:ext>
            </a:extLst>
          </p:cNvPr>
          <p:cNvSpPr>
            <a:spLocks noGrp="1"/>
          </p:cNvSpPr>
          <p:nvPr>
            <p:ph idx="1"/>
          </p:nvPr>
        </p:nvSpPr>
        <p:spPr>
          <a:xfrm>
            <a:off x="4670474" y="1556667"/>
            <a:ext cx="4320692" cy="4873327"/>
          </a:xfrm>
        </p:spPr>
        <p:txBody>
          <a:bodyPr anchor="t">
            <a:normAutofit fontScale="92500" lnSpcReduction="20000"/>
          </a:bodyPr>
          <a:lstStyle/>
          <a:p>
            <a:r>
              <a:rPr lang="en-US" sz="2400" dirty="0">
                <a:solidFill>
                  <a:srgbClr val="000000"/>
                </a:solidFill>
              </a:rPr>
              <a:t>A truly fireproof faith is one that has been tested and has withstood the attack.</a:t>
            </a:r>
          </a:p>
          <a:p>
            <a:r>
              <a:rPr lang="en-US" sz="2400" dirty="0">
                <a:solidFill>
                  <a:srgbClr val="000000"/>
                </a:solidFill>
              </a:rPr>
              <a:t>The purpose of the trials are to make us stronger.  </a:t>
            </a:r>
          </a:p>
          <a:p>
            <a:r>
              <a:rPr lang="en-US" sz="2400" dirty="0">
                <a:solidFill>
                  <a:srgbClr val="000000"/>
                </a:solidFill>
              </a:rPr>
              <a:t>“Count it all joy, my brothers, when you meet trials of various kinds, for you know that the testing of your faith produces steadfastness.  And let steadfastness have its full effect, that you may be perfect and complete, lacking in nothing.”  </a:t>
            </a:r>
          </a:p>
          <a:p>
            <a:r>
              <a:rPr lang="en-US" sz="2400" dirty="0">
                <a:solidFill>
                  <a:srgbClr val="000000"/>
                </a:solidFill>
              </a:rPr>
              <a:t>So, when we are faced with the trials, should we ask for it to be removed – or should we ask God to increase our faith?</a:t>
            </a:r>
          </a:p>
        </p:txBody>
      </p:sp>
      <p:sp>
        <p:nvSpPr>
          <p:cNvPr id="13" name="TextBox 12">
            <a:extLst>
              <a:ext uri="{FF2B5EF4-FFF2-40B4-BE49-F238E27FC236}">
                <a16:creationId xmlns:a16="http://schemas.microsoft.com/office/drawing/2014/main" id="{8D927159-5E28-4BF1-84F5-AB69A676325D}"/>
              </a:ext>
            </a:extLst>
          </p:cNvPr>
          <p:cNvSpPr txBox="1"/>
          <p:nvPr/>
        </p:nvSpPr>
        <p:spPr>
          <a:xfrm>
            <a:off x="-25871" y="6429995"/>
            <a:ext cx="8283606" cy="400110"/>
          </a:xfrm>
          <a:prstGeom prst="rect">
            <a:avLst/>
          </a:prstGeom>
          <a:noFill/>
        </p:spPr>
        <p:txBody>
          <a:bodyPr wrap="square" rtlCol="0">
            <a:spAutoFit/>
          </a:bodyPr>
          <a:lstStyle/>
          <a:p>
            <a:r>
              <a:rPr lang="en-US" sz="2000" b="1" dirty="0"/>
              <a:t>1 Peter 4:12, 1 Peter 1:7, James 1:2-4, Luke 17:5 </a:t>
            </a:r>
          </a:p>
        </p:txBody>
      </p:sp>
    </p:spTree>
    <p:extLst>
      <p:ext uri="{BB962C8B-B14F-4D97-AF65-F5344CB8AC3E}">
        <p14:creationId xmlns:p14="http://schemas.microsoft.com/office/powerpoint/2010/main" val="809434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662</TotalTime>
  <Words>393</Words>
  <Application>Microsoft Office PowerPoint</Application>
  <PresentationFormat>On-screen Show (4:3)</PresentationFormat>
  <Paragraphs>34</Paragraphs>
  <Slides>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Arial Nova</vt:lpstr>
      <vt:lpstr>Calibri</vt:lpstr>
      <vt:lpstr>Calibri Light</vt:lpstr>
      <vt:lpstr>Office Theme</vt:lpstr>
      <vt:lpstr>PowerPoint Presentation</vt:lpstr>
      <vt:lpstr>Fireproof Faith</vt:lpstr>
      <vt:lpstr>Fireproof faith is a personal faith.</vt:lpstr>
      <vt:lpstr>Fireproof faith travels.</vt:lpstr>
      <vt:lpstr>Fireproof faith has no conditions.</vt:lpstr>
      <vt:lpstr>Fireproof faith is tested.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Jeb Holt</dc:creator>
  <cp:lastModifiedBy>Jeb Holt</cp:lastModifiedBy>
  <cp:revision>8</cp:revision>
  <dcterms:created xsi:type="dcterms:W3CDTF">2018-11-04T03:00:08Z</dcterms:created>
  <dcterms:modified xsi:type="dcterms:W3CDTF">2018-11-04T14:03:00Z</dcterms:modified>
</cp:coreProperties>
</file>