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56" r:id="rId3"/>
    <p:sldId id="257" r:id="rId4"/>
    <p:sldId id="258" r:id="rId5"/>
    <p:sldId id="264" r:id="rId6"/>
    <p:sldId id="265" r:id="rId7"/>
    <p:sldId id="263" r:id="rId8"/>
    <p:sldId id="261" r:id="rId9"/>
    <p:sldId id="262" r:id="rId10"/>
    <p:sldId id="266" r:id="rId11"/>
    <p:sldId id="25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28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406A9ED2-FE04-4963-9EC1-8BD01A4197B9}" type="datetimeFigureOut">
              <a:rPr lang="en-US" smtClean="0"/>
              <a:t>11/15/2018</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D8030B15-3185-4D85-ABB8-291861AA9043}"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6A9ED2-FE04-4963-9EC1-8BD01A4197B9}" type="datetimeFigureOut">
              <a:rPr lang="en-US" smtClean="0"/>
              <a:t>11/15/2018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8030B15-3185-4D85-ABB8-291861AA904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6A9ED2-FE04-4963-9EC1-8BD01A4197B9}" type="datetimeFigureOut">
              <a:rPr lang="en-US" smtClean="0"/>
              <a:t>11/15/2018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8030B15-3185-4D85-ABB8-291861AA904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6A9ED2-FE04-4963-9EC1-8BD01A4197B9}" type="datetimeFigureOut">
              <a:rPr lang="en-US" smtClean="0"/>
              <a:t>11/15/2018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8030B15-3185-4D85-ABB8-291861AA904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06A9ED2-FE04-4963-9EC1-8BD01A4197B9}" type="datetimeFigureOut">
              <a:rPr lang="en-US" smtClean="0"/>
              <a:t>11/15/2018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8030B15-3185-4D85-ABB8-291861AA9043}"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06A9ED2-FE04-4963-9EC1-8BD01A4197B9}" type="datetimeFigureOut">
              <a:rPr lang="en-US" smtClean="0"/>
              <a:t>11/15/2018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8030B15-3185-4D85-ABB8-291861AA904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06A9ED2-FE04-4963-9EC1-8BD01A4197B9}" type="datetimeFigureOut">
              <a:rPr lang="en-US" smtClean="0"/>
              <a:t>11/15/2018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8030B15-3185-4D85-ABB8-291861AA9043}"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06A9ED2-FE04-4963-9EC1-8BD01A4197B9}" type="datetimeFigureOut">
              <a:rPr lang="en-US" smtClean="0"/>
              <a:t>11/15/2018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8030B15-3185-4D85-ABB8-291861AA904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06A9ED2-FE04-4963-9EC1-8BD01A4197B9}" type="datetimeFigureOut">
              <a:rPr lang="en-US" smtClean="0"/>
              <a:t>11/15/2018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8030B15-3185-4D85-ABB8-291861AA904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06A9ED2-FE04-4963-9EC1-8BD01A4197B9}" type="datetimeFigureOut">
              <a:rPr lang="en-US" smtClean="0"/>
              <a:t>11/15/2018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8030B15-3185-4D85-ABB8-291861AA904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406A9ED2-FE04-4963-9EC1-8BD01A4197B9}" type="datetimeFigureOut">
              <a:rPr lang="en-US" smtClean="0"/>
              <a:t>11/15/2018</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D8030B15-3185-4D85-ABB8-291861AA904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406A9ED2-FE04-4963-9EC1-8BD01A4197B9}" type="datetimeFigureOut">
              <a:rPr lang="en-US" smtClean="0"/>
              <a:t>11/15/2018</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D8030B15-3185-4D85-ABB8-291861AA904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772400" cy="914400"/>
          </a:xfrm>
        </p:spPr>
        <p:txBody>
          <a:bodyPr/>
          <a:lstStyle/>
          <a:p>
            <a:pPr algn="ctr"/>
            <a:r>
              <a:rPr lang="en-US" dirty="0" smtClean="0"/>
              <a:t>Be Thankful For God Not Giving Us What We Deserve!</a:t>
            </a:r>
            <a:endParaRPr lang="en-US" dirty="0"/>
          </a:p>
        </p:txBody>
      </p:sp>
      <p:pic>
        <p:nvPicPr>
          <p:cNvPr id="4" name="Content Placeholder 3" descr="6473c3cf9401883560773f145626492e--yeshua-jesus-religion.jpg"/>
          <p:cNvPicPr>
            <a:picLocks noGrp="1" noChangeAspect="1"/>
          </p:cNvPicPr>
          <p:nvPr>
            <p:ph idx="1"/>
          </p:nvPr>
        </p:nvPicPr>
        <p:blipFill>
          <a:blip r:embed="rId2"/>
          <a:stretch>
            <a:fillRect/>
          </a:stretch>
        </p:blipFill>
        <p:spPr>
          <a:xfrm>
            <a:off x="1752600" y="2209800"/>
            <a:ext cx="6096000" cy="457200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dirty="0" err="1" smtClean="0"/>
              <a:t>Dehoff’s</a:t>
            </a:r>
            <a:r>
              <a:rPr lang="en-US" dirty="0" smtClean="0"/>
              <a:t> commentary on Matthew</a:t>
            </a:r>
          </a:p>
          <a:p>
            <a:r>
              <a:rPr lang="en-US" dirty="0" smtClean="0"/>
              <a:t>The Parables of Jesus by Mark Copeland</a:t>
            </a:r>
          </a:p>
          <a:p>
            <a:r>
              <a:rPr lang="en-US" dirty="0" smtClean="0"/>
              <a:t>Commentary on Matthew by Kenneth </a:t>
            </a:r>
            <a:r>
              <a:rPr lang="en-US" dirty="0" err="1" smtClean="0"/>
              <a:t>Chumbley</a:t>
            </a:r>
            <a:endParaRPr lang="en-US" dirty="0" smtClean="0"/>
          </a:p>
          <a:p>
            <a:r>
              <a:rPr lang="en-US" dirty="0" smtClean="0"/>
              <a:t>Glimpses of Eternity by Paul </a:t>
            </a:r>
            <a:r>
              <a:rPr lang="en-US" dirty="0" err="1" smtClean="0"/>
              <a:t>E</a:t>
            </a:r>
            <a:r>
              <a:rPr lang="en-US" dirty="0" err="1" smtClean="0"/>
              <a:t>arnhart</a:t>
            </a:r>
            <a:endParaRPr lang="en-US" dirty="0"/>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Parables of Jesus: Laborers in the vineyard</a:t>
            </a:r>
            <a:endParaRPr lang="en-US" dirty="0"/>
          </a:p>
        </p:txBody>
      </p:sp>
      <p:sp>
        <p:nvSpPr>
          <p:cNvPr id="3" name="Subtitle 2"/>
          <p:cNvSpPr>
            <a:spLocks noGrp="1"/>
          </p:cNvSpPr>
          <p:nvPr>
            <p:ph type="subTitle" idx="1"/>
          </p:nvPr>
        </p:nvSpPr>
        <p:spPr/>
        <p:txBody>
          <a:bodyPr>
            <a:normAutofit/>
          </a:bodyPr>
          <a:lstStyle/>
          <a:p>
            <a:r>
              <a:rPr lang="en-US" sz="2800" dirty="0" smtClean="0"/>
              <a:t>Matthew – 20:1-16</a:t>
            </a:r>
            <a:endParaRPr lang="en-US" sz="2800" dirty="0"/>
          </a:p>
        </p:txBody>
      </p:sp>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Setting…</a:t>
            </a:r>
            <a:endParaRPr lang="en-US" dirty="0"/>
          </a:p>
        </p:txBody>
      </p:sp>
      <p:sp>
        <p:nvSpPr>
          <p:cNvPr id="3" name="Content Placeholder 2"/>
          <p:cNvSpPr>
            <a:spLocks noGrp="1"/>
          </p:cNvSpPr>
          <p:nvPr>
            <p:ph sz="half" idx="1"/>
          </p:nvPr>
        </p:nvSpPr>
        <p:spPr>
          <a:xfrm>
            <a:off x="152400" y="1676400"/>
            <a:ext cx="5105400" cy="4525963"/>
          </a:xfrm>
        </p:spPr>
        <p:txBody>
          <a:bodyPr>
            <a:noAutofit/>
          </a:bodyPr>
          <a:lstStyle/>
          <a:p>
            <a:r>
              <a:rPr lang="en-US" sz="3200" dirty="0" smtClean="0"/>
              <a:t>The Conversation with the rich young ruler (19:16-22)</a:t>
            </a:r>
          </a:p>
          <a:p>
            <a:r>
              <a:rPr lang="en-US" sz="3200" dirty="0" smtClean="0"/>
              <a:t>The discussion with the disciples (19:23-26)</a:t>
            </a:r>
          </a:p>
          <a:p>
            <a:r>
              <a:rPr lang="en-US" sz="3200" dirty="0" smtClean="0"/>
              <a:t>The question raised by Peter (19:27-30)</a:t>
            </a:r>
          </a:p>
          <a:p>
            <a:r>
              <a:rPr lang="en-US" sz="3200" dirty="0" smtClean="0"/>
              <a:t>The parable of the laborers in the vineyard (20:1-16)</a:t>
            </a:r>
            <a:endParaRPr lang="en-US" sz="3200" dirty="0"/>
          </a:p>
        </p:txBody>
      </p:sp>
      <p:pic>
        <p:nvPicPr>
          <p:cNvPr id="5" name="Content Placeholder 4" descr="Jesus3.png"/>
          <p:cNvPicPr>
            <a:picLocks noGrp="1" noChangeAspect="1"/>
          </p:cNvPicPr>
          <p:nvPr>
            <p:ph sz="half" idx="2"/>
          </p:nvPr>
        </p:nvPicPr>
        <p:blipFill>
          <a:blip r:embed="rId2"/>
          <a:stretch>
            <a:fillRect/>
          </a:stretch>
        </p:blipFill>
        <p:spPr>
          <a:xfrm>
            <a:off x="5688732" y="1371600"/>
            <a:ext cx="3074268" cy="4280918"/>
          </a:xfrm>
        </p:spPr>
      </p:pic>
      <p:sp>
        <p:nvSpPr>
          <p:cNvPr id="6" name="TextBox 5"/>
          <p:cNvSpPr txBox="1"/>
          <p:nvPr/>
        </p:nvSpPr>
        <p:spPr>
          <a:xfrm>
            <a:off x="4876800" y="5791200"/>
            <a:ext cx="4343400" cy="923330"/>
          </a:xfrm>
          <a:prstGeom prst="rect">
            <a:avLst/>
          </a:prstGeom>
          <a:noFill/>
        </p:spPr>
        <p:txBody>
          <a:bodyPr wrap="square" rtlCol="0">
            <a:spAutoFit/>
          </a:bodyPr>
          <a:lstStyle/>
          <a:p>
            <a:pPr algn="ctr"/>
            <a:r>
              <a:rPr lang="en-US" b="1" dirty="0" smtClean="0"/>
              <a:t>Then Peter said in reply, "Lo, we have left everything and followed you. What then shall we have?" (Matthew 19:27 RSV)</a:t>
            </a:r>
            <a:endParaRPr lang="en-US" b="1"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816864"/>
          </a:xfrm>
        </p:spPr>
        <p:txBody>
          <a:bodyPr/>
          <a:lstStyle/>
          <a:p>
            <a:r>
              <a:rPr lang="en-US" sz="3200" dirty="0" smtClean="0"/>
              <a:t>The Parable Itself: Whatever is Right…</a:t>
            </a:r>
            <a:endParaRPr lang="en-US" sz="3200" dirty="0"/>
          </a:p>
        </p:txBody>
      </p:sp>
      <p:sp>
        <p:nvSpPr>
          <p:cNvPr id="3" name="Content Placeholder 2"/>
          <p:cNvSpPr>
            <a:spLocks noGrp="1"/>
          </p:cNvSpPr>
          <p:nvPr>
            <p:ph sz="half" idx="1"/>
          </p:nvPr>
        </p:nvSpPr>
        <p:spPr>
          <a:xfrm>
            <a:off x="0" y="1066800"/>
            <a:ext cx="5562600" cy="5791200"/>
          </a:xfrm>
        </p:spPr>
        <p:txBody>
          <a:bodyPr>
            <a:noAutofit/>
          </a:bodyPr>
          <a:lstStyle/>
          <a:p>
            <a:pPr>
              <a:buNone/>
            </a:pPr>
            <a:r>
              <a:rPr lang="en-US" sz="2100" dirty="0" smtClean="0"/>
              <a:t>"For the kingdom of heaven is like a landowner who went out early in the morning to hire laborers for his vineyard. </a:t>
            </a:r>
            <a:r>
              <a:rPr lang="en-US" sz="2100" b="1" u="sng" dirty="0" smtClean="0"/>
              <a:t>"Now when he had agreed with the laborers for a denarius a day, he sent them into his vineyard. </a:t>
            </a:r>
            <a:r>
              <a:rPr lang="en-US" sz="2100" dirty="0" smtClean="0"/>
              <a:t>"And he went out about </a:t>
            </a:r>
            <a:r>
              <a:rPr lang="en-US" sz="2100" b="1" u="sng" dirty="0" smtClean="0"/>
              <a:t>the third hour </a:t>
            </a:r>
            <a:r>
              <a:rPr lang="en-US" sz="2100" dirty="0" smtClean="0"/>
              <a:t>and saw others standing idle in the marketplace, "and said to them, 'You also go into the vineyard, </a:t>
            </a:r>
            <a:r>
              <a:rPr lang="en-US" sz="2100" b="1" u="sng" dirty="0" smtClean="0"/>
              <a:t>and whatever is right I will give you</a:t>
            </a:r>
            <a:r>
              <a:rPr lang="en-US" sz="2100" dirty="0" smtClean="0"/>
              <a:t>.' So they went. "Again he went out about the </a:t>
            </a:r>
            <a:r>
              <a:rPr lang="en-US" sz="2100" b="1" u="sng" dirty="0" smtClean="0"/>
              <a:t>sixth and the ninth hour</a:t>
            </a:r>
            <a:r>
              <a:rPr lang="en-US" sz="2100" dirty="0" smtClean="0"/>
              <a:t>, and did likewise. "And about the </a:t>
            </a:r>
            <a:r>
              <a:rPr lang="en-US" sz="2100" b="1" u="sng" dirty="0" smtClean="0"/>
              <a:t>eleventh hour </a:t>
            </a:r>
            <a:r>
              <a:rPr lang="en-US" sz="2100" dirty="0" smtClean="0"/>
              <a:t>he went out and found others standing idle, and said to them, 'Why have you been standing here idle all day?' "They said to him, 'Because no one hired us.' He said to them, 'You also go into the vineyard, and </a:t>
            </a:r>
            <a:r>
              <a:rPr lang="en-US" sz="2100" b="1" u="sng" dirty="0" smtClean="0"/>
              <a:t>whatever is right you will receive.'</a:t>
            </a:r>
            <a:r>
              <a:rPr lang="en-US" sz="2100" dirty="0" smtClean="0"/>
              <a:t> (Matthew 20:1-7 NKJV)</a:t>
            </a:r>
            <a:endParaRPr lang="en-US" sz="2100" dirty="0"/>
          </a:p>
        </p:txBody>
      </p:sp>
      <p:pic>
        <p:nvPicPr>
          <p:cNvPr id="5" name="Content Placeholder 4" descr="Parable - Laborers in Vineyard.jpg"/>
          <p:cNvPicPr>
            <a:picLocks noGrp="1" noChangeAspect="1"/>
          </p:cNvPicPr>
          <p:nvPr>
            <p:ph sz="half" idx="2"/>
          </p:nvPr>
        </p:nvPicPr>
        <p:blipFill>
          <a:blip r:embed="rId2" cstate="print"/>
          <a:stretch>
            <a:fillRect/>
          </a:stretch>
        </p:blipFill>
        <p:spPr>
          <a:xfrm>
            <a:off x="5624992" y="990600"/>
            <a:ext cx="3442808" cy="2514600"/>
          </a:xfrm>
        </p:spPr>
      </p:pic>
      <p:sp>
        <p:nvSpPr>
          <p:cNvPr id="6" name="TextBox 5"/>
          <p:cNvSpPr txBox="1"/>
          <p:nvPr/>
        </p:nvSpPr>
        <p:spPr>
          <a:xfrm>
            <a:off x="5562600" y="3505200"/>
            <a:ext cx="3581400" cy="332398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buFont typeface="Arial" pitchFamily="34" charset="0"/>
              <a:buChar char="•"/>
            </a:pPr>
            <a:r>
              <a:rPr lang="en-US" sz="2100" dirty="0" smtClean="0"/>
              <a:t> The Jewish day is divided into twelve hrs that ~ sunup (6am) to sundown (6pm)</a:t>
            </a:r>
          </a:p>
          <a:p>
            <a:pPr>
              <a:buFont typeface="Arial" pitchFamily="34" charset="0"/>
              <a:buChar char="•"/>
            </a:pPr>
            <a:r>
              <a:rPr lang="en-US" sz="2100" dirty="0"/>
              <a:t> </a:t>
            </a:r>
            <a:r>
              <a:rPr lang="en-US" sz="2100" dirty="0" smtClean="0"/>
              <a:t>A denarius was the standard daily wage for a common day laborer.</a:t>
            </a:r>
          </a:p>
          <a:p>
            <a:pPr>
              <a:buFont typeface="Arial" pitchFamily="34" charset="0"/>
              <a:buChar char="•"/>
            </a:pPr>
            <a:r>
              <a:rPr lang="en-US" sz="2100" dirty="0"/>
              <a:t> </a:t>
            </a:r>
            <a:r>
              <a:rPr lang="en-US" sz="2100" dirty="0" smtClean="0"/>
              <a:t>The laborers agreed to the wage. </a:t>
            </a:r>
            <a:endParaRPr lang="en-US" sz="2100" dirty="0"/>
          </a:p>
          <a:p>
            <a:pPr>
              <a:buFont typeface="Arial" pitchFamily="34" charset="0"/>
              <a:buChar char="•"/>
            </a:pPr>
            <a:r>
              <a:rPr lang="en-US" sz="2100" dirty="0" smtClean="0"/>
              <a:t> He hires other workers at 9,12,3 and 5.</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wipe(down)">
                                      <p:cBhvr>
                                        <p:cTn id="7" dur="5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dow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dow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wipe(dow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wipe(down)">
                                      <p:cBhvr>
                                        <p:cTn id="2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816864"/>
          </a:xfrm>
        </p:spPr>
        <p:txBody>
          <a:bodyPr/>
          <a:lstStyle/>
          <a:p>
            <a:r>
              <a:rPr lang="en-US" sz="3200" dirty="0" smtClean="0"/>
              <a:t>The Parable Itself: The Great Reversal</a:t>
            </a:r>
            <a:endParaRPr lang="en-US" sz="3200" dirty="0"/>
          </a:p>
        </p:txBody>
      </p:sp>
      <p:sp>
        <p:nvSpPr>
          <p:cNvPr id="3" name="Content Placeholder 2"/>
          <p:cNvSpPr>
            <a:spLocks noGrp="1"/>
          </p:cNvSpPr>
          <p:nvPr>
            <p:ph sz="half" idx="1"/>
          </p:nvPr>
        </p:nvSpPr>
        <p:spPr>
          <a:xfrm>
            <a:off x="0" y="990600"/>
            <a:ext cx="5715000" cy="5791200"/>
          </a:xfrm>
        </p:spPr>
        <p:txBody>
          <a:bodyPr>
            <a:noAutofit/>
          </a:bodyPr>
          <a:lstStyle/>
          <a:p>
            <a:pPr>
              <a:buNone/>
            </a:pPr>
            <a:r>
              <a:rPr lang="en-US" sz="2400" dirty="0" smtClean="0"/>
              <a:t>"So when evening had come, the owner of the vineyard said to his steward, 'Call the laborers and give them their wages, </a:t>
            </a:r>
            <a:r>
              <a:rPr lang="en-US" sz="2400" b="1" u="sng" dirty="0" smtClean="0"/>
              <a:t>beginning with the last to the first.' </a:t>
            </a:r>
            <a:r>
              <a:rPr lang="en-US" sz="2400" dirty="0" smtClean="0"/>
              <a:t>"And when those came who were hired about the eleventh hour, they each received a denarius. "But when the first came, they supposed that they would receive more; and they likewise received each a denarius. "And when they had received it, they complained against the landowner, "saying, </a:t>
            </a:r>
            <a:r>
              <a:rPr lang="en-US" sz="2400" b="1" u="sng" dirty="0" smtClean="0"/>
              <a:t>'These last men have worked only one hour, and you made them equal to us who have borne the burden and the heat of the day.' </a:t>
            </a:r>
            <a:r>
              <a:rPr lang="en-US" sz="2400" dirty="0" smtClean="0"/>
              <a:t>(Matthew 20:8-12 NKJV)</a:t>
            </a:r>
            <a:endParaRPr lang="en-US" sz="2400" dirty="0"/>
          </a:p>
        </p:txBody>
      </p:sp>
      <p:pic>
        <p:nvPicPr>
          <p:cNvPr id="5" name="Content Placeholder 4" descr="Parable - Laborers in Vineyard.jpg"/>
          <p:cNvPicPr>
            <a:picLocks noGrp="1" noChangeAspect="1"/>
          </p:cNvPicPr>
          <p:nvPr>
            <p:ph sz="half" idx="2"/>
          </p:nvPr>
        </p:nvPicPr>
        <p:blipFill>
          <a:blip r:embed="rId2" cstate="print"/>
          <a:stretch>
            <a:fillRect/>
          </a:stretch>
        </p:blipFill>
        <p:spPr>
          <a:xfrm>
            <a:off x="5624992" y="990600"/>
            <a:ext cx="3442808" cy="2514600"/>
          </a:xfrm>
        </p:spPr>
      </p:pic>
      <p:sp>
        <p:nvSpPr>
          <p:cNvPr id="6" name="TextBox 5"/>
          <p:cNvSpPr txBox="1"/>
          <p:nvPr/>
        </p:nvSpPr>
        <p:spPr>
          <a:xfrm>
            <a:off x="5562600" y="3505200"/>
            <a:ext cx="3581400" cy="332398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buFont typeface="Arial" pitchFamily="34" charset="0"/>
              <a:buChar char="•"/>
            </a:pPr>
            <a:r>
              <a:rPr lang="en-US" sz="2100" dirty="0" smtClean="0"/>
              <a:t>  The workers hired last were paid first.</a:t>
            </a:r>
          </a:p>
          <a:p>
            <a:pPr>
              <a:buFont typeface="Arial" pitchFamily="34" charset="0"/>
              <a:buChar char="•"/>
            </a:pPr>
            <a:r>
              <a:rPr lang="en-US" sz="2100" dirty="0"/>
              <a:t> </a:t>
            </a:r>
            <a:r>
              <a:rPr lang="en-US" sz="2100" dirty="0" smtClean="0"/>
              <a:t> The workers hired last were paid the same as the first.</a:t>
            </a:r>
          </a:p>
          <a:p>
            <a:pPr>
              <a:buFont typeface="Arial" pitchFamily="34" charset="0"/>
              <a:buChar char="•"/>
            </a:pPr>
            <a:r>
              <a:rPr lang="en-US" sz="2100" dirty="0"/>
              <a:t> </a:t>
            </a:r>
            <a:r>
              <a:rPr lang="en-US" sz="2100" dirty="0" smtClean="0"/>
              <a:t> Imagine what the first workers must have thought.</a:t>
            </a:r>
          </a:p>
          <a:p>
            <a:pPr>
              <a:buFont typeface="Arial" pitchFamily="34" charset="0"/>
              <a:buChar char="•"/>
            </a:pPr>
            <a:r>
              <a:rPr lang="en-US" sz="2100" dirty="0"/>
              <a:t> </a:t>
            </a:r>
            <a:r>
              <a:rPr lang="en-US" sz="2100" dirty="0" smtClean="0"/>
              <a:t> Would you have complained?</a:t>
            </a:r>
          </a:p>
          <a:p>
            <a:pPr>
              <a:buFont typeface="Arial" pitchFamily="34" charset="0"/>
              <a:buChar char="•"/>
            </a:pPr>
            <a:r>
              <a:rPr lang="en-US" sz="2100" dirty="0"/>
              <a:t> </a:t>
            </a:r>
            <a:r>
              <a:rPr lang="en-US" sz="2100" dirty="0" smtClean="0"/>
              <a:t>How much money would you have expected?</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wipe(down)">
                                      <p:cBhvr>
                                        <p:cTn id="7" dur="5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dow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dow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wipe(dow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wipe(down)">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wipe(down)">
                                      <p:cBhvr>
                                        <p:cTn id="3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816864"/>
          </a:xfrm>
        </p:spPr>
        <p:txBody>
          <a:bodyPr/>
          <a:lstStyle/>
          <a:p>
            <a:r>
              <a:rPr lang="en-US" sz="3200" dirty="0" smtClean="0"/>
              <a:t>The Parable Itself: The Kingdom of Heaven</a:t>
            </a:r>
            <a:endParaRPr lang="en-US" sz="3200" dirty="0"/>
          </a:p>
        </p:txBody>
      </p:sp>
      <p:sp>
        <p:nvSpPr>
          <p:cNvPr id="3" name="Content Placeholder 2"/>
          <p:cNvSpPr>
            <a:spLocks noGrp="1"/>
          </p:cNvSpPr>
          <p:nvPr>
            <p:ph sz="half" idx="1"/>
          </p:nvPr>
        </p:nvSpPr>
        <p:spPr>
          <a:xfrm>
            <a:off x="0" y="1143000"/>
            <a:ext cx="5486400" cy="5638800"/>
          </a:xfrm>
        </p:spPr>
        <p:txBody>
          <a:bodyPr>
            <a:noAutofit/>
          </a:bodyPr>
          <a:lstStyle/>
          <a:p>
            <a:pPr>
              <a:buNone/>
            </a:pPr>
            <a:r>
              <a:rPr lang="en-US" sz="2700" dirty="0" smtClean="0"/>
              <a:t>"But he answered one of them and said, 'Friend, I am doing you no wrong. Did you not agree with me for a denarius? 'Take what is yours and go your way. I wish to give to this last man the same as to you. 'Is it not lawful for me to do what I wish with my own things? Or is your eye evil because I am good?' </a:t>
            </a:r>
            <a:r>
              <a:rPr lang="en-US" sz="2700" b="1" u="sng" dirty="0" smtClean="0"/>
              <a:t>"So the last will be first, and the first last. For many are called, but few chosen." </a:t>
            </a:r>
            <a:r>
              <a:rPr lang="en-US" sz="2700" dirty="0" smtClean="0"/>
              <a:t>(Matthew 20:13-16 NKJV)</a:t>
            </a:r>
            <a:endParaRPr lang="en-US" sz="2700" dirty="0"/>
          </a:p>
        </p:txBody>
      </p:sp>
      <p:pic>
        <p:nvPicPr>
          <p:cNvPr id="5" name="Content Placeholder 4" descr="Parable - Laborers in Vineyard.jpg"/>
          <p:cNvPicPr>
            <a:picLocks noGrp="1" noChangeAspect="1"/>
          </p:cNvPicPr>
          <p:nvPr>
            <p:ph sz="half" idx="2"/>
          </p:nvPr>
        </p:nvPicPr>
        <p:blipFill>
          <a:blip r:embed="rId2" cstate="print"/>
          <a:stretch>
            <a:fillRect/>
          </a:stretch>
        </p:blipFill>
        <p:spPr>
          <a:xfrm>
            <a:off x="5562600" y="990600"/>
            <a:ext cx="3442808" cy="2514600"/>
          </a:xfrm>
        </p:spPr>
      </p:pic>
      <p:sp>
        <p:nvSpPr>
          <p:cNvPr id="6" name="TextBox 5"/>
          <p:cNvSpPr txBox="1"/>
          <p:nvPr/>
        </p:nvSpPr>
        <p:spPr>
          <a:xfrm>
            <a:off x="5486400" y="3505200"/>
            <a:ext cx="3657600" cy="292387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buFont typeface="Arial" pitchFamily="34" charset="0"/>
              <a:buChar char="•"/>
            </a:pPr>
            <a:r>
              <a:rPr lang="en-US" sz="2300" dirty="0" smtClean="0"/>
              <a:t>  Was the owner dishonest because he wanted to be generous to the other day-laborers?</a:t>
            </a:r>
          </a:p>
          <a:p>
            <a:pPr>
              <a:buFont typeface="Arial" pitchFamily="34" charset="0"/>
              <a:buChar char="•"/>
            </a:pPr>
            <a:r>
              <a:rPr lang="en-US" sz="2300" dirty="0" smtClean="0"/>
              <a:t> Was it right to be envious of the other laborers?</a:t>
            </a:r>
          </a:p>
          <a:p>
            <a:pPr>
              <a:buFont typeface="Arial" pitchFamily="34" charset="0"/>
              <a:buChar char="•"/>
            </a:pPr>
            <a:r>
              <a:rPr lang="en-US" sz="2300" dirty="0"/>
              <a:t> </a:t>
            </a:r>
            <a:r>
              <a:rPr lang="en-US" sz="2300" dirty="0" smtClean="0"/>
              <a:t> </a:t>
            </a:r>
            <a:r>
              <a:rPr lang="en-US" sz="2300" dirty="0" smtClean="0"/>
              <a:t>Where was the compassion?</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wipe(down)">
                                      <p:cBhvr>
                                        <p:cTn id="7" dur="5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dow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dow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wipe(down)">
                                      <p:cBhvr>
                                        <p:cTn id="2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Message of the Parable</a:t>
            </a:r>
            <a:endParaRPr lang="en-US" dirty="0"/>
          </a:p>
        </p:txBody>
      </p:sp>
      <p:sp>
        <p:nvSpPr>
          <p:cNvPr id="3" name="Content Placeholder 2"/>
          <p:cNvSpPr>
            <a:spLocks noGrp="1"/>
          </p:cNvSpPr>
          <p:nvPr>
            <p:ph sz="half" idx="1"/>
          </p:nvPr>
        </p:nvSpPr>
        <p:spPr>
          <a:xfrm>
            <a:off x="0" y="1600200"/>
            <a:ext cx="4876800" cy="5257800"/>
          </a:xfrm>
        </p:spPr>
        <p:txBody>
          <a:bodyPr>
            <a:normAutofit fontScale="92500" lnSpcReduction="20000"/>
          </a:bodyPr>
          <a:lstStyle/>
          <a:p>
            <a:r>
              <a:rPr lang="en-US" b="1" dirty="0" smtClean="0"/>
              <a:t>Two Groups:</a:t>
            </a:r>
          </a:p>
          <a:p>
            <a:pPr lvl="1"/>
            <a:r>
              <a:rPr lang="en-US" u="sng" dirty="0" smtClean="0"/>
              <a:t>First Workers: </a:t>
            </a:r>
            <a:r>
              <a:rPr lang="en-US" dirty="0" smtClean="0"/>
              <a:t>apostles and others like them; proud and self-reliant</a:t>
            </a:r>
          </a:p>
          <a:p>
            <a:pPr lvl="1"/>
            <a:r>
              <a:rPr lang="en-US" u="sng" dirty="0" smtClean="0"/>
              <a:t>Other Workers: </a:t>
            </a:r>
            <a:r>
              <a:rPr lang="en-US" dirty="0" smtClean="0"/>
              <a:t>those called via the gospel at different times in life; humble and self-emptied.</a:t>
            </a:r>
          </a:p>
          <a:p>
            <a:r>
              <a:rPr lang="en-US" b="1" dirty="0" smtClean="0"/>
              <a:t>Main Points:</a:t>
            </a:r>
          </a:p>
          <a:p>
            <a:pPr marL="914400" lvl="1" indent="-457200">
              <a:buFont typeface="+mj-lt"/>
              <a:buAutoNum type="arabicPeriod"/>
            </a:pPr>
            <a:r>
              <a:rPr lang="en-US" dirty="0" smtClean="0"/>
              <a:t>God dispenses gifts, not wages.</a:t>
            </a:r>
          </a:p>
          <a:p>
            <a:pPr marL="914400" lvl="1" indent="-457200">
              <a:buFont typeface="+mj-lt"/>
              <a:buAutoNum type="arabicPeriod"/>
            </a:pPr>
            <a:r>
              <a:rPr lang="en-US" dirty="0" smtClean="0"/>
              <a:t>The kingdom of heaven runs on grace, not merit.</a:t>
            </a:r>
          </a:p>
          <a:p>
            <a:pPr marL="914400" lvl="1" indent="-457200">
              <a:buFont typeface="+mj-lt"/>
              <a:buAutoNum type="arabicPeriod"/>
            </a:pPr>
            <a:r>
              <a:rPr lang="en-US" dirty="0" smtClean="0"/>
              <a:t>What everyone receives will be more than fair.</a:t>
            </a:r>
          </a:p>
          <a:p>
            <a:pPr marL="914400" lvl="1" indent="-457200">
              <a:buFont typeface="+mj-lt"/>
              <a:buAutoNum type="arabicPeriod"/>
            </a:pPr>
            <a:r>
              <a:rPr lang="en-US" dirty="0" smtClean="0"/>
              <a:t>No one has the right to question the generosity of the Lord.</a:t>
            </a:r>
          </a:p>
          <a:p>
            <a:pPr marL="914400" lvl="1" indent="-457200">
              <a:buFont typeface="+mj-lt"/>
              <a:buAutoNum type="arabicPeriod"/>
            </a:pPr>
            <a:r>
              <a:rPr lang="en-US" dirty="0" smtClean="0"/>
              <a:t>No one should serve the Lord with a self-centered attitude.</a:t>
            </a:r>
            <a:endParaRPr lang="en-US" dirty="0"/>
          </a:p>
        </p:txBody>
      </p:sp>
      <p:pic>
        <p:nvPicPr>
          <p:cNvPr id="5" name="Content Placeholder 4" descr="Parable - Laborers in Vineyard.jpg"/>
          <p:cNvPicPr>
            <a:picLocks noGrp="1" noChangeAspect="1"/>
          </p:cNvPicPr>
          <p:nvPr>
            <p:ph sz="half" idx="2"/>
          </p:nvPr>
        </p:nvPicPr>
        <p:blipFill>
          <a:blip r:embed="rId2" cstate="print"/>
          <a:stretch>
            <a:fillRect/>
          </a:stretch>
        </p:blipFill>
        <p:spPr>
          <a:xfrm>
            <a:off x="4953000" y="2362200"/>
            <a:ext cx="4038600" cy="2949762"/>
          </a:xfrm>
        </p:spPr>
      </p:pic>
      <p:sp>
        <p:nvSpPr>
          <p:cNvPr id="6" name="TextBox 5"/>
          <p:cNvSpPr txBox="1"/>
          <p:nvPr/>
        </p:nvSpPr>
        <p:spPr>
          <a:xfrm>
            <a:off x="5181600" y="5334000"/>
            <a:ext cx="3505200" cy="1384995"/>
          </a:xfrm>
          <a:prstGeom prst="rect">
            <a:avLst/>
          </a:prstGeom>
          <a:noFill/>
        </p:spPr>
        <p:txBody>
          <a:bodyPr wrap="square" rtlCol="0">
            <a:spAutoFit/>
          </a:bodyPr>
          <a:lstStyle/>
          <a:p>
            <a:pPr algn="ctr"/>
            <a:r>
              <a:rPr lang="en-US" sz="2800" dirty="0" smtClean="0"/>
              <a:t>So the last will be first, and the first last." (Matthew 20:16 RSV)</a:t>
            </a:r>
            <a:endParaRPr lang="en-US" sz="2800" dirty="0"/>
          </a:p>
        </p:txBody>
      </p:sp>
      <p:sp>
        <p:nvSpPr>
          <p:cNvPr id="7" name="TextBox 6"/>
          <p:cNvSpPr txBox="1"/>
          <p:nvPr/>
        </p:nvSpPr>
        <p:spPr>
          <a:xfrm>
            <a:off x="5562600" y="1752600"/>
            <a:ext cx="2362200" cy="523220"/>
          </a:xfrm>
          <a:prstGeom prst="rect">
            <a:avLst/>
          </a:prstGeom>
          <a:noFill/>
        </p:spPr>
        <p:txBody>
          <a:bodyPr wrap="square" rtlCol="0">
            <a:spAutoFit/>
          </a:bodyPr>
          <a:lstStyle/>
          <a:p>
            <a:pPr algn="ctr"/>
            <a:r>
              <a:rPr lang="en-US" sz="2800" dirty="0" smtClean="0"/>
              <a:t>(See Titus 3:5)</a:t>
            </a:r>
            <a:endParaRPr lang="en-US" sz="2800"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heckerboard(across)">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heckerboard(across)">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12064"/>
            <a:ext cx="8610600" cy="914400"/>
          </a:xfrm>
        </p:spPr>
        <p:txBody>
          <a:bodyPr/>
          <a:lstStyle/>
          <a:p>
            <a:r>
              <a:rPr lang="en-US" dirty="0" smtClean="0"/>
              <a:t>What the Parable is </a:t>
            </a:r>
            <a:r>
              <a:rPr lang="en-US" b="1" u="sng" dirty="0" smtClean="0"/>
              <a:t>not</a:t>
            </a:r>
            <a:r>
              <a:rPr lang="en-US" dirty="0" smtClean="0"/>
              <a:t> Saying:</a:t>
            </a:r>
            <a:endParaRPr lang="en-US" dirty="0"/>
          </a:p>
        </p:txBody>
      </p:sp>
      <p:sp>
        <p:nvSpPr>
          <p:cNvPr id="3" name="Content Placeholder 2"/>
          <p:cNvSpPr>
            <a:spLocks noGrp="1"/>
          </p:cNvSpPr>
          <p:nvPr>
            <p:ph sz="half" idx="1"/>
          </p:nvPr>
        </p:nvSpPr>
        <p:spPr>
          <a:xfrm>
            <a:off x="0" y="1600200"/>
            <a:ext cx="5029200" cy="5257800"/>
          </a:xfrm>
        </p:spPr>
        <p:txBody>
          <a:bodyPr>
            <a:normAutofit/>
          </a:bodyPr>
          <a:lstStyle/>
          <a:p>
            <a:r>
              <a:rPr lang="en-US" dirty="0" smtClean="0"/>
              <a:t>That those who purposely put off obeying Christ until the last moment can be saved.</a:t>
            </a:r>
          </a:p>
          <a:p>
            <a:pPr lvl="1"/>
            <a:r>
              <a:rPr lang="en-US" i="1" dirty="0" smtClean="0"/>
              <a:t>And about the eleventh hour he went out and found others standing; and he said to them, 'Why do you stand here idle all day?' They said to him, 'Because no one has hired us.' He said to them, 'You go into the vineyard too.' </a:t>
            </a:r>
            <a:r>
              <a:rPr lang="en-US" dirty="0" smtClean="0"/>
              <a:t>(Matthew 20:6-7 RSV</a:t>
            </a:r>
            <a:r>
              <a:rPr lang="en-US" dirty="0" smtClean="0"/>
              <a:t>)</a:t>
            </a:r>
          </a:p>
          <a:p>
            <a:r>
              <a:rPr lang="en-US" dirty="0" smtClean="0"/>
              <a:t>See Acts 13:46; Rom. 2:4-11</a:t>
            </a:r>
            <a:endParaRPr lang="en-US" dirty="0"/>
          </a:p>
        </p:txBody>
      </p:sp>
      <p:pic>
        <p:nvPicPr>
          <p:cNvPr id="5" name="Content Placeholder 4" descr="Parable - Laborers in Vineyard.jpg"/>
          <p:cNvPicPr>
            <a:picLocks noGrp="1" noChangeAspect="1"/>
          </p:cNvPicPr>
          <p:nvPr>
            <p:ph sz="half" idx="2"/>
          </p:nvPr>
        </p:nvPicPr>
        <p:blipFill>
          <a:blip r:embed="rId2" cstate="print"/>
          <a:stretch>
            <a:fillRect/>
          </a:stretch>
        </p:blipFill>
        <p:spPr>
          <a:xfrm>
            <a:off x="4953000" y="2362200"/>
            <a:ext cx="4038600" cy="2949762"/>
          </a:xfrm>
        </p:spPr>
      </p:pic>
      <p:sp>
        <p:nvSpPr>
          <p:cNvPr id="6" name="TextBox 5"/>
          <p:cNvSpPr txBox="1"/>
          <p:nvPr/>
        </p:nvSpPr>
        <p:spPr>
          <a:xfrm>
            <a:off x="5181600" y="5334000"/>
            <a:ext cx="3505200" cy="1384995"/>
          </a:xfrm>
          <a:prstGeom prst="rect">
            <a:avLst/>
          </a:prstGeom>
          <a:noFill/>
        </p:spPr>
        <p:txBody>
          <a:bodyPr wrap="square" rtlCol="0">
            <a:spAutoFit/>
          </a:bodyPr>
          <a:lstStyle/>
          <a:p>
            <a:pPr algn="ctr"/>
            <a:r>
              <a:rPr lang="en-US" sz="2800" dirty="0" smtClean="0"/>
              <a:t>So the last will be first, and the first last." (Matthew 20:16 RSV)</a:t>
            </a:r>
            <a:endParaRPr lang="en-US" sz="2800"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914400"/>
          </a:xfrm>
        </p:spPr>
        <p:txBody>
          <a:bodyPr/>
          <a:lstStyle/>
          <a:p>
            <a:r>
              <a:rPr lang="en-US" dirty="0" smtClean="0"/>
              <a:t>To Whom Is The Parable Directed?</a:t>
            </a:r>
            <a:endParaRPr lang="en-US" dirty="0"/>
          </a:p>
        </p:txBody>
      </p:sp>
      <p:sp>
        <p:nvSpPr>
          <p:cNvPr id="3" name="Content Placeholder 2"/>
          <p:cNvSpPr>
            <a:spLocks noGrp="1"/>
          </p:cNvSpPr>
          <p:nvPr>
            <p:ph sz="half" idx="1"/>
          </p:nvPr>
        </p:nvSpPr>
        <p:spPr>
          <a:xfrm>
            <a:off x="0" y="1600200"/>
            <a:ext cx="5029200" cy="5257800"/>
          </a:xfrm>
        </p:spPr>
        <p:txBody>
          <a:bodyPr>
            <a:normAutofit fontScale="92500"/>
          </a:bodyPr>
          <a:lstStyle/>
          <a:p>
            <a:r>
              <a:rPr lang="en-US" dirty="0" smtClean="0"/>
              <a:t>Toward </a:t>
            </a:r>
            <a:r>
              <a:rPr lang="en-US" b="1" u="sng" dirty="0" smtClean="0"/>
              <a:t>all</a:t>
            </a:r>
            <a:r>
              <a:rPr lang="en-US" dirty="0" smtClean="0"/>
              <a:t> who like Peter are dreaming of some great reward for some great thing done.</a:t>
            </a:r>
          </a:p>
          <a:p>
            <a:r>
              <a:rPr lang="en-US" dirty="0" smtClean="0"/>
              <a:t>He had to be reminded that even the greatest of sacrifices without love achieves nothing (1 Cor. 13:3).</a:t>
            </a:r>
          </a:p>
          <a:p>
            <a:r>
              <a:rPr lang="en-US" dirty="0" smtClean="0"/>
              <a:t>“It is not how great the labor but how true the heart that makes one “first” in the kingdom of heaven.” (</a:t>
            </a:r>
            <a:r>
              <a:rPr lang="en-US" dirty="0" err="1" smtClean="0"/>
              <a:t>Earnhart</a:t>
            </a:r>
            <a:r>
              <a:rPr lang="en-US" dirty="0" smtClean="0"/>
              <a:t>)</a:t>
            </a:r>
            <a:endParaRPr lang="en-US" dirty="0"/>
          </a:p>
        </p:txBody>
      </p:sp>
      <p:pic>
        <p:nvPicPr>
          <p:cNvPr id="5" name="Content Placeholder 4" descr="Parable - Laborers in Vineyard.jpg"/>
          <p:cNvPicPr>
            <a:picLocks noGrp="1" noChangeAspect="1"/>
          </p:cNvPicPr>
          <p:nvPr>
            <p:ph sz="half" idx="2"/>
          </p:nvPr>
        </p:nvPicPr>
        <p:blipFill>
          <a:blip r:embed="rId2" cstate="print"/>
          <a:stretch>
            <a:fillRect/>
          </a:stretch>
        </p:blipFill>
        <p:spPr>
          <a:xfrm>
            <a:off x="4953000" y="2362200"/>
            <a:ext cx="4038600" cy="2949762"/>
          </a:xfrm>
        </p:spPr>
      </p:pic>
      <p:sp>
        <p:nvSpPr>
          <p:cNvPr id="6" name="TextBox 5"/>
          <p:cNvSpPr txBox="1"/>
          <p:nvPr/>
        </p:nvSpPr>
        <p:spPr>
          <a:xfrm>
            <a:off x="5181600" y="5334000"/>
            <a:ext cx="3505200" cy="1384995"/>
          </a:xfrm>
          <a:prstGeom prst="rect">
            <a:avLst/>
          </a:prstGeom>
          <a:noFill/>
        </p:spPr>
        <p:txBody>
          <a:bodyPr wrap="square" rtlCol="0">
            <a:spAutoFit/>
          </a:bodyPr>
          <a:lstStyle/>
          <a:p>
            <a:pPr algn="ctr"/>
            <a:r>
              <a:rPr lang="en-US" sz="2800" dirty="0" smtClean="0"/>
              <a:t>So the last will be first, and the first last." (Matthew 20:16 RSV)</a:t>
            </a:r>
            <a:endParaRPr lang="en-US" sz="2800"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4121</TotalTime>
  <Words>983</Words>
  <Application>Microsoft Office PowerPoint</Application>
  <PresentationFormat>On-screen Show (4:3)</PresentationFormat>
  <Paragraphs>54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Metro</vt:lpstr>
      <vt:lpstr>Slide 1</vt:lpstr>
      <vt:lpstr>Parables of Jesus: Laborers in the vineyard</vt:lpstr>
      <vt:lpstr>The Setting…</vt:lpstr>
      <vt:lpstr>The Parable Itself: Whatever is Right…</vt:lpstr>
      <vt:lpstr>The Parable Itself: The Great Reversal</vt:lpstr>
      <vt:lpstr>The Parable Itself: The Kingdom of Heaven</vt:lpstr>
      <vt:lpstr>The Message of the Parable</vt:lpstr>
      <vt:lpstr>What the Parable is not Saying:</vt:lpstr>
      <vt:lpstr>To Whom Is The Parable Directed?</vt:lpstr>
      <vt:lpstr>Be Thankful For God Not Giving Us What We Deserve!</vt:lpstr>
      <vt:lpstr>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Parables of Jesus</dc:title>
  <dc:creator>DELL</dc:creator>
  <cp:lastModifiedBy>DELL</cp:lastModifiedBy>
  <cp:revision>10</cp:revision>
  <dcterms:created xsi:type="dcterms:W3CDTF">2018-11-16T01:54:22Z</dcterms:created>
  <dcterms:modified xsi:type="dcterms:W3CDTF">2018-11-18T22:36:02Z</dcterms:modified>
</cp:coreProperties>
</file>