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68" d="100"/>
          <a:sy n="68" d="100"/>
        </p:scale>
        <p:origin x="13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F89334-D73B-4854-9A75-321226C4F444}"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0960A-512F-4726-B785-780066DC6EA1}" type="slidenum">
              <a:rPr lang="en-US" smtClean="0"/>
              <a:t>‹#›</a:t>
            </a:fld>
            <a:endParaRPr lang="en-US"/>
          </a:p>
        </p:txBody>
      </p:sp>
    </p:spTree>
    <p:extLst>
      <p:ext uri="{BB962C8B-B14F-4D97-AF65-F5344CB8AC3E}">
        <p14:creationId xmlns:p14="http://schemas.microsoft.com/office/powerpoint/2010/main" val="4270388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89334-D73B-4854-9A75-321226C4F444}"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0960A-512F-4726-B785-780066DC6EA1}" type="slidenum">
              <a:rPr lang="en-US" smtClean="0"/>
              <a:t>‹#›</a:t>
            </a:fld>
            <a:endParaRPr lang="en-US"/>
          </a:p>
        </p:txBody>
      </p:sp>
    </p:spTree>
    <p:extLst>
      <p:ext uri="{BB962C8B-B14F-4D97-AF65-F5344CB8AC3E}">
        <p14:creationId xmlns:p14="http://schemas.microsoft.com/office/powerpoint/2010/main" val="14881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89334-D73B-4854-9A75-321226C4F444}"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0960A-512F-4726-B785-780066DC6EA1}" type="slidenum">
              <a:rPr lang="en-US" smtClean="0"/>
              <a:t>‹#›</a:t>
            </a:fld>
            <a:endParaRPr lang="en-US"/>
          </a:p>
        </p:txBody>
      </p:sp>
    </p:spTree>
    <p:extLst>
      <p:ext uri="{BB962C8B-B14F-4D97-AF65-F5344CB8AC3E}">
        <p14:creationId xmlns:p14="http://schemas.microsoft.com/office/powerpoint/2010/main" val="3363962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89334-D73B-4854-9A75-321226C4F444}"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0960A-512F-4726-B785-780066DC6EA1}" type="slidenum">
              <a:rPr lang="en-US" smtClean="0"/>
              <a:t>‹#›</a:t>
            </a:fld>
            <a:endParaRPr lang="en-US"/>
          </a:p>
        </p:txBody>
      </p:sp>
    </p:spTree>
    <p:extLst>
      <p:ext uri="{BB962C8B-B14F-4D97-AF65-F5344CB8AC3E}">
        <p14:creationId xmlns:p14="http://schemas.microsoft.com/office/powerpoint/2010/main" val="2200520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F89334-D73B-4854-9A75-321226C4F444}"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0960A-512F-4726-B785-780066DC6EA1}" type="slidenum">
              <a:rPr lang="en-US" smtClean="0"/>
              <a:t>‹#›</a:t>
            </a:fld>
            <a:endParaRPr lang="en-US"/>
          </a:p>
        </p:txBody>
      </p:sp>
    </p:spTree>
    <p:extLst>
      <p:ext uri="{BB962C8B-B14F-4D97-AF65-F5344CB8AC3E}">
        <p14:creationId xmlns:p14="http://schemas.microsoft.com/office/powerpoint/2010/main" val="61599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F89334-D73B-4854-9A75-321226C4F444}"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0960A-512F-4726-B785-780066DC6EA1}" type="slidenum">
              <a:rPr lang="en-US" smtClean="0"/>
              <a:t>‹#›</a:t>
            </a:fld>
            <a:endParaRPr lang="en-US"/>
          </a:p>
        </p:txBody>
      </p:sp>
    </p:spTree>
    <p:extLst>
      <p:ext uri="{BB962C8B-B14F-4D97-AF65-F5344CB8AC3E}">
        <p14:creationId xmlns:p14="http://schemas.microsoft.com/office/powerpoint/2010/main" val="2950011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F89334-D73B-4854-9A75-321226C4F444}" type="datetimeFigureOut">
              <a:rPr lang="en-US" smtClean="0"/>
              <a:t>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F0960A-512F-4726-B785-780066DC6EA1}" type="slidenum">
              <a:rPr lang="en-US" smtClean="0"/>
              <a:t>‹#›</a:t>
            </a:fld>
            <a:endParaRPr lang="en-US"/>
          </a:p>
        </p:txBody>
      </p:sp>
    </p:spTree>
    <p:extLst>
      <p:ext uri="{BB962C8B-B14F-4D97-AF65-F5344CB8AC3E}">
        <p14:creationId xmlns:p14="http://schemas.microsoft.com/office/powerpoint/2010/main" val="2993301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F89334-D73B-4854-9A75-321226C4F444}" type="datetimeFigureOut">
              <a:rPr lang="en-US" smtClean="0"/>
              <a:t>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F0960A-512F-4726-B785-780066DC6EA1}" type="slidenum">
              <a:rPr lang="en-US" smtClean="0"/>
              <a:t>‹#›</a:t>
            </a:fld>
            <a:endParaRPr lang="en-US"/>
          </a:p>
        </p:txBody>
      </p:sp>
    </p:spTree>
    <p:extLst>
      <p:ext uri="{BB962C8B-B14F-4D97-AF65-F5344CB8AC3E}">
        <p14:creationId xmlns:p14="http://schemas.microsoft.com/office/powerpoint/2010/main" val="1165931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89334-D73B-4854-9A75-321226C4F444}" type="datetimeFigureOut">
              <a:rPr lang="en-US" smtClean="0"/>
              <a:t>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F0960A-512F-4726-B785-780066DC6EA1}" type="slidenum">
              <a:rPr lang="en-US" smtClean="0"/>
              <a:t>‹#›</a:t>
            </a:fld>
            <a:endParaRPr lang="en-US"/>
          </a:p>
        </p:txBody>
      </p:sp>
    </p:spTree>
    <p:extLst>
      <p:ext uri="{BB962C8B-B14F-4D97-AF65-F5344CB8AC3E}">
        <p14:creationId xmlns:p14="http://schemas.microsoft.com/office/powerpoint/2010/main" val="2990584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F89334-D73B-4854-9A75-321226C4F444}"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0960A-512F-4726-B785-780066DC6EA1}" type="slidenum">
              <a:rPr lang="en-US" smtClean="0"/>
              <a:t>‹#›</a:t>
            </a:fld>
            <a:endParaRPr lang="en-US"/>
          </a:p>
        </p:txBody>
      </p:sp>
    </p:spTree>
    <p:extLst>
      <p:ext uri="{BB962C8B-B14F-4D97-AF65-F5344CB8AC3E}">
        <p14:creationId xmlns:p14="http://schemas.microsoft.com/office/powerpoint/2010/main" val="220868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F89334-D73B-4854-9A75-321226C4F444}"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0960A-512F-4726-B785-780066DC6EA1}" type="slidenum">
              <a:rPr lang="en-US" smtClean="0"/>
              <a:t>‹#›</a:t>
            </a:fld>
            <a:endParaRPr lang="en-US"/>
          </a:p>
        </p:txBody>
      </p:sp>
    </p:spTree>
    <p:extLst>
      <p:ext uri="{BB962C8B-B14F-4D97-AF65-F5344CB8AC3E}">
        <p14:creationId xmlns:p14="http://schemas.microsoft.com/office/powerpoint/2010/main" val="365527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89334-D73B-4854-9A75-321226C4F444}" type="datetimeFigureOut">
              <a:rPr lang="en-US" smtClean="0"/>
              <a:t>2/24/2019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0960A-512F-4726-B785-780066DC6EA1}" type="slidenum">
              <a:rPr lang="en-US" smtClean="0"/>
              <a:t>‹#›</a:t>
            </a:fld>
            <a:endParaRPr lang="en-US"/>
          </a:p>
        </p:txBody>
      </p:sp>
    </p:spTree>
    <p:extLst>
      <p:ext uri="{BB962C8B-B14F-4D97-AF65-F5344CB8AC3E}">
        <p14:creationId xmlns:p14="http://schemas.microsoft.com/office/powerpoint/2010/main" val="173709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5484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538FD035-4785-4DDB-B637-9223949C85F5}"/>
              </a:ext>
            </a:extLst>
          </p:cNvPr>
          <p:cNvSpPr>
            <a:spLocks noGrp="1"/>
          </p:cNvSpPr>
          <p:nvPr>
            <p:ph type="title"/>
          </p:nvPr>
        </p:nvSpPr>
        <p:spPr>
          <a:xfrm>
            <a:off x="884419" y="826680"/>
            <a:ext cx="7375161" cy="1325563"/>
          </a:xfrm>
        </p:spPr>
        <p:txBody>
          <a:bodyPr>
            <a:normAutofit/>
          </a:bodyPr>
          <a:lstStyle/>
          <a:p>
            <a:pPr algn="ctr"/>
            <a:r>
              <a:rPr lang="en-US" b="1" u="sng" dirty="0">
                <a:solidFill>
                  <a:srgbClr val="FFFFFF"/>
                </a:solidFill>
              </a:rPr>
              <a:t>God’s Design for Women</a:t>
            </a:r>
          </a:p>
        </p:txBody>
      </p:sp>
      <p:sp>
        <p:nvSpPr>
          <p:cNvPr id="6" name="Content Placeholder 5">
            <a:extLst>
              <a:ext uri="{FF2B5EF4-FFF2-40B4-BE49-F238E27FC236}">
                <a16:creationId xmlns:a16="http://schemas.microsoft.com/office/drawing/2014/main" id="{8C5C3664-279E-412E-81CD-C28E8106B3AD}"/>
              </a:ext>
            </a:extLst>
          </p:cNvPr>
          <p:cNvSpPr>
            <a:spLocks noGrp="1"/>
          </p:cNvSpPr>
          <p:nvPr>
            <p:ph idx="1"/>
          </p:nvPr>
        </p:nvSpPr>
        <p:spPr>
          <a:xfrm>
            <a:off x="1" y="2753936"/>
            <a:ext cx="5542667" cy="4104064"/>
          </a:xfrm>
        </p:spPr>
        <p:txBody>
          <a:bodyPr>
            <a:normAutofit fontScale="92500"/>
          </a:bodyPr>
          <a:lstStyle/>
          <a:p>
            <a:pPr marL="514350" indent="-514350">
              <a:buFont typeface="+mj-lt"/>
              <a:buAutoNum type="arabicPeriod"/>
            </a:pPr>
            <a:r>
              <a:rPr lang="en-US" dirty="0">
                <a:solidFill>
                  <a:srgbClr val="000000"/>
                </a:solidFill>
              </a:rPr>
              <a:t>Context:  In looking at verses 1-8, Paul again seems to be referencing acts performed in a mixed assembly.</a:t>
            </a:r>
          </a:p>
          <a:p>
            <a:pPr marL="514350" indent="-514350">
              <a:buFont typeface="+mj-lt"/>
              <a:buAutoNum type="arabicPeriod"/>
            </a:pPr>
            <a:r>
              <a:rPr lang="en-US" dirty="0">
                <a:solidFill>
                  <a:srgbClr val="000000"/>
                </a:solidFill>
              </a:rPr>
              <a:t>Definitions</a:t>
            </a:r>
          </a:p>
          <a:p>
            <a:pPr lvl="1"/>
            <a:r>
              <a:rPr lang="en-US" dirty="0">
                <a:solidFill>
                  <a:srgbClr val="000000"/>
                </a:solidFill>
              </a:rPr>
              <a:t>Quietly:  “Descriptive of the life of one who stays at home doing his own work, and does not officiously meddle in the affairs of others.”  (Thayer)</a:t>
            </a:r>
          </a:p>
          <a:p>
            <a:pPr lvl="1"/>
            <a:r>
              <a:rPr lang="en-US" dirty="0">
                <a:solidFill>
                  <a:srgbClr val="000000"/>
                </a:solidFill>
              </a:rPr>
              <a:t>Usurp:  Exercise dominion; to take a position that is not rightly yours.</a:t>
            </a:r>
          </a:p>
        </p:txBody>
      </p:sp>
      <p:sp>
        <p:nvSpPr>
          <p:cNvPr id="7" name="TextBox 6">
            <a:extLst>
              <a:ext uri="{FF2B5EF4-FFF2-40B4-BE49-F238E27FC236}">
                <a16:creationId xmlns:a16="http://schemas.microsoft.com/office/drawing/2014/main" id="{8276A2DA-917C-44F5-94BC-C5476C638355}"/>
              </a:ext>
            </a:extLst>
          </p:cNvPr>
          <p:cNvSpPr txBox="1"/>
          <p:nvPr/>
        </p:nvSpPr>
        <p:spPr>
          <a:xfrm>
            <a:off x="5810314" y="2753936"/>
            <a:ext cx="3207078" cy="3970318"/>
          </a:xfrm>
          <a:prstGeom prst="rect">
            <a:avLst/>
          </a:prstGeom>
          <a:noFill/>
        </p:spPr>
        <p:txBody>
          <a:bodyPr wrap="square" rtlCol="0">
            <a:spAutoFit/>
          </a:bodyPr>
          <a:lstStyle/>
          <a:p>
            <a:r>
              <a:rPr lang="en-US" dirty="0"/>
              <a:t>“Let a woman learn quietly with all submissiveness.  I do not permit a woman to teach or to exercise authority over a man; rather, she is to remain quiet.  For Adam was formed first, then Eve; and Adam was not deceived, but the woman was deceived and became a transgressor.  Yet she will be saved through childbearing – if they continue in faith and love and holiness with self-control.” </a:t>
            </a:r>
          </a:p>
          <a:p>
            <a:pPr algn="r"/>
            <a:r>
              <a:rPr lang="en-US" b="1" dirty="0">
                <a:solidFill>
                  <a:srgbClr val="000099"/>
                </a:solidFill>
              </a:rPr>
              <a:t>- 1 Timothy 2:11-15, ESV</a:t>
            </a:r>
          </a:p>
        </p:txBody>
      </p:sp>
      <p:cxnSp>
        <p:nvCxnSpPr>
          <p:cNvPr id="14" name="Straight Connector 13">
            <a:extLst>
              <a:ext uri="{FF2B5EF4-FFF2-40B4-BE49-F238E27FC236}">
                <a16:creationId xmlns:a16="http://schemas.microsoft.com/office/drawing/2014/main" id="{EFC4B035-6BC9-4FF2-9059-5E71BEA15B39}"/>
              </a:ext>
            </a:extLst>
          </p:cNvPr>
          <p:cNvCxnSpPr/>
          <p:nvPr/>
        </p:nvCxnSpPr>
        <p:spPr>
          <a:xfrm>
            <a:off x="5669280" y="2753936"/>
            <a:ext cx="0" cy="36716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41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down)">
                                      <p:cBhvr>
                                        <p:cTn id="15" dur="500"/>
                                        <p:tgtEl>
                                          <p:spTgt spid="6">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wipe(down)">
                                      <p:cBhvr>
                                        <p:cTn id="1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538FD035-4785-4DDB-B637-9223949C85F5}"/>
              </a:ext>
            </a:extLst>
          </p:cNvPr>
          <p:cNvSpPr>
            <a:spLocks noGrp="1"/>
          </p:cNvSpPr>
          <p:nvPr>
            <p:ph type="title"/>
          </p:nvPr>
        </p:nvSpPr>
        <p:spPr>
          <a:xfrm>
            <a:off x="884419" y="826680"/>
            <a:ext cx="7375161" cy="1325563"/>
          </a:xfrm>
        </p:spPr>
        <p:txBody>
          <a:bodyPr>
            <a:normAutofit/>
          </a:bodyPr>
          <a:lstStyle/>
          <a:p>
            <a:pPr algn="ctr"/>
            <a:r>
              <a:rPr lang="en-US" b="1" u="sng" dirty="0">
                <a:solidFill>
                  <a:srgbClr val="FFFFFF"/>
                </a:solidFill>
              </a:rPr>
              <a:t>God’s Design for Women</a:t>
            </a:r>
          </a:p>
        </p:txBody>
      </p:sp>
      <p:sp>
        <p:nvSpPr>
          <p:cNvPr id="6" name="Content Placeholder 5">
            <a:extLst>
              <a:ext uri="{FF2B5EF4-FFF2-40B4-BE49-F238E27FC236}">
                <a16:creationId xmlns:a16="http://schemas.microsoft.com/office/drawing/2014/main" id="{8C5C3664-279E-412E-81CD-C28E8106B3AD}"/>
              </a:ext>
            </a:extLst>
          </p:cNvPr>
          <p:cNvSpPr>
            <a:spLocks noGrp="1"/>
          </p:cNvSpPr>
          <p:nvPr>
            <p:ph idx="1"/>
          </p:nvPr>
        </p:nvSpPr>
        <p:spPr>
          <a:xfrm>
            <a:off x="1" y="2753936"/>
            <a:ext cx="5542667" cy="4104064"/>
          </a:xfrm>
        </p:spPr>
        <p:txBody>
          <a:bodyPr>
            <a:normAutofit fontScale="92500" lnSpcReduction="20000"/>
          </a:bodyPr>
          <a:lstStyle/>
          <a:p>
            <a:pPr marL="514350" indent="-514350">
              <a:buFont typeface="+mj-lt"/>
              <a:buAutoNum type="arabicPeriod"/>
            </a:pPr>
            <a:r>
              <a:rPr lang="en-US" dirty="0">
                <a:solidFill>
                  <a:srgbClr val="000000"/>
                </a:solidFill>
              </a:rPr>
              <a:t>Paul is describing the actions and roles of men and women in a group setting or public assembly.</a:t>
            </a:r>
          </a:p>
          <a:p>
            <a:pPr marL="514350" indent="-514350">
              <a:buFont typeface="+mj-lt"/>
              <a:buAutoNum type="arabicPeriod"/>
            </a:pPr>
            <a:r>
              <a:rPr lang="en-US" dirty="0">
                <a:solidFill>
                  <a:srgbClr val="000000"/>
                </a:solidFill>
              </a:rPr>
              <a:t>The passage obviously shows that men are to take the lead.</a:t>
            </a:r>
          </a:p>
          <a:p>
            <a:pPr marL="514350" indent="-514350">
              <a:buFont typeface="+mj-lt"/>
              <a:buAutoNum type="arabicPeriod"/>
            </a:pPr>
            <a:r>
              <a:rPr lang="en-US" dirty="0">
                <a:solidFill>
                  <a:srgbClr val="000000"/>
                </a:solidFill>
              </a:rPr>
              <a:t>Women are to adhere to a role of submission and not permitted to be in a position of authority over a man.</a:t>
            </a:r>
          </a:p>
          <a:p>
            <a:pPr marL="514350" indent="-514350">
              <a:buFont typeface="+mj-lt"/>
              <a:buAutoNum type="arabicPeriod"/>
            </a:pPr>
            <a:r>
              <a:rPr lang="en-US" dirty="0">
                <a:solidFill>
                  <a:srgbClr val="000000"/>
                </a:solidFill>
              </a:rPr>
              <a:t>Why?</a:t>
            </a:r>
          </a:p>
          <a:p>
            <a:pPr marL="971550" lvl="1" indent="-514350">
              <a:buFont typeface="+mj-lt"/>
              <a:buAutoNum type="arabicPeriod"/>
            </a:pPr>
            <a:r>
              <a:rPr lang="en-US" dirty="0">
                <a:solidFill>
                  <a:srgbClr val="000000"/>
                </a:solidFill>
              </a:rPr>
              <a:t>Order of creation</a:t>
            </a:r>
          </a:p>
          <a:p>
            <a:pPr marL="971550" lvl="1" indent="-514350">
              <a:buFont typeface="+mj-lt"/>
              <a:buAutoNum type="arabicPeriod"/>
            </a:pPr>
            <a:r>
              <a:rPr lang="en-US" dirty="0">
                <a:solidFill>
                  <a:srgbClr val="000000"/>
                </a:solidFill>
              </a:rPr>
              <a:t>Consequences of her sin</a:t>
            </a:r>
          </a:p>
        </p:txBody>
      </p:sp>
      <p:sp>
        <p:nvSpPr>
          <p:cNvPr id="7" name="TextBox 6">
            <a:extLst>
              <a:ext uri="{FF2B5EF4-FFF2-40B4-BE49-F238E27FC236}">
                <a16:creationId xmlns:a16="http://schemas.microsoft.com/office/drawing/2014/main" id="{8276A2DA-917C-44F5-94BC-C5476C638355}"/>
              </a:ext>
            </a:extLst>
          </p:cNvPr>
          <p:cNvSpPr txBox="1"/>
          <p:nvPr/>
        </p:nvSpPr>
        <p:spPr>
          <a:xfrm>
            <a:off x="5810314" y="2753936"/>
            <a:ext cx="3207078" cy="3970318"/>
          </a:xfrm>
          <a:prstGeom prst="rect">
            <a:avLst/>
          </a:prstGeom>
          <a:noFill/>
        </p:spPr>
        <p:txBody>
          <a:bodyPr wrap="square" rtlCol="0">
            <a:spAutoFit/>
          </a:bodyPr>
          <a:lstStyle/>
          <a:p>
            <a:r>
              <a:rPr lang="en-US" dirty="0"/>
              <a:t>“Let a woman learn quietly with all submissiveness.  I do not permit a woman to teach or to exercise authority over a man; rather, she is to remain quiet.  For Adam was formed first, then Eve; and Adam was not deceived, but the woman was deceived and became a transgressor.  Yet she will be saved through childbearing – if they continue in faith and love and holiness with self-control.” </a:t>
            </a:r>
          </a:p>
          <a:p>
            <a:r>
              <a:rPr lang="en-US" b="1" dirty="0">
                <a:solidFill>
                  <a:srgbClr val="000099"/>
                </a:solidFill>
              </a:rPr>
              <a:t>- 1 Timothy 2:11-15, ESV</a:t>
            </a:r>
          </a:p>
        </p:txBody>
      </p:sp>
      <p:cxnSp>
        <p:nvCxnSpPr>
          <p:cNvPr id="14" name="Straight Connector 13">
            <a:extLst>
              <a:ext uri="{FF2B5EF4-FFF2-40B4-BE49-F238E27FC236}">
                <a16:creationId xmlns:a16="http://schemas.microsoft.com/office/drawing/2014/main" id="{EFC4B035-6BC9-4FF2-9059-5E71BEA15B39}"/>
              </a:ext>
            </a:extLst>
          </p:cNvPr>
          <p:cNvCxnSpPr/>
          <p:nvPr/>
        </p:nvCxnSpPr>
        <p:spPr>
          <a:xfrm>
            <a:off x="5669280" y="2753936"/>
            <a:ext cx="0" cy="36716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8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wipe(down)">
                                      <p:cBhvr>
                                        <p:cTn id="25" dur="500"/>
                                        <p:tgtEl>
                                          <p:spTgt spid="6">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wipe(down)">
                                      <p:cBhvr>
                                        <p:cTn id="28"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538FD035-4785-4DDB-B637-9223949C85F5}"/>
              </a:ext>
            </a:extLst>
          </p:cNvPr>
          <p:cNvSpPr>
            <a:spLocks noGrp="1"/>
          </p:cNvSpPr>
          <p:nvPr>
            <p:ph type="title"/>
          </p:nvPr>
        </p:nvSpPr>
        <p:spPr>
          <a:xfrm>
            <a:off x="884419" y="826680"/>
            <a:ext cx="7375161" cy="1325563"/>
          </a:xfrm>
        </p:spPr>
        <p:txBody>
          <a:bodyPr>
            <a:normAutofit/>
          </a:bodyPr>
          <a:lstStyle/>
          <a:p>
            <a:pPr algn="ctr"/>
            <a:r>
              <a:rPr lang="en-US" b="1" u="sng" dirty="0">
                <a:solidFill>
                  <a:srgbClr val="FFFFFF"/>
                </a:solidFill>
              </a:rPr>
              <a:t>God’s Design for Women</a:t>
            </a:r>
          </a:p>
        </p:txBody>
      </p:sp>
      <p:sp>
        <p:nvSpPr>
          <p:cNvPr id="6" name="Content Placeholder 5">
            <a:extLst>
              <a:ext uri="{FF2B5EF4-FFF2-40B4-BE49-F238E27FC236}">
                <a16:creationId xmlns:a16="http://schemas.microsoft.com/office/drawing/2014/main" id="{8C5C3664-279E-412E-81CD-C28E8106B3AD}"/>
              </a:ext>
            </a:extLst>
          </p:cNvPr>
          <p:cNvSpPr>
            <a:spLocks noGrp="1"/>
          </p:cNvSpPr>
          <p:nvPr>
            <p:ph idx="1"/>
          </p:nvPr>
        </p:nvSpPr>
        <p:spPr>
          <a:xfrm>
            <a:off x="1" y="2753936"/>
            <a:ext cx="5542667" cy="4104064"/>
          </a:xfrm>
        </p:spPr>
        <p:txBody>
          <a:bodyPr>
            <a:normAutofit/>
          </a:bodyPr>
          <a:lstStyle/>
          <a:p>
            <a:pPr marL="514350" indent="-514350">
              <a:buFont typeface="+mj-lt"/>
              <a:buAutoNum type="arabicPeriod"/>
            </a:pPr>
            <a:r>
              <a:rPr lang="en-US" dirty="0">
                <a:solidFill>
                  <a:srgbClr val="000000"/>
                </a:solidFill>
              </a:rPr>
              <a:t>Context:  This is a private setting.  </a:t>
            </a:r>
          </a:p>
          <a:p>
            <a:pPr marL="514350" indent="-514350">
              <a:buFont typeface="+mj-lt"/>
              <a:buAutoNum type="arabicPeriod"/>
            </a:pPr>
            <a:r>
              <a:rPr lang="en-US" dirty="0">
                <a:solidFill>
                  <a:srgbClr val="000000"/>
                </a:solidFill>
              </a:rPr>
              <a:t>From the wording, both Priscilla and Aquila were involved in the instruction of Apollos.  However, in order to be in agreement with other passages, Priscilla must have helped in such a way as to remain submissive.</a:t>
            </a:r>
          </a:p>
        </p:txBody>
      </p:sp>
      <p:sp>
        <p:nvSpPr>
          <p:cNvPr id="7" name="TextBox 6">
            <a:extLst>
              <a:ext uri="{FF2B5EF4-FFF2-40B4-BE49-F238E27FC236}">
                <a16:creationId xmlns:a16="http://schemas.microsoft.com/office/drawing/2014/main" id="{8276A2DA-917C-44F5-94BC-C5476C638355}"/>
              </a:ext>
            </a:extLst>
          </p:cNvPr>
          <p:cNvSpPr txBox="1"/>
          <p:nvPr/>
        </p:nvSpPr>
        <p:spPr>
          <a:xfrm>
            <a:off x="5810314" y="2753936"/>
            <a:ext cx="3207078" cy="2031325"/>
          </a:xfrm>
          <a:prstGeom prst="rect">
            <a:avLst/>
          </a:prstGeom>
          <a:noFill/>
        </p:spPr>
        <p:txBody>
          <a:bodyPr wrap="square" rtlCol="0">
            <a:spAutoFit/>
          </a:bodyPr>
          <a:lstStyle/>
          <a:p>
            <a:r>
              <a:rPr lang="en-US" dirty="0"/>
              <a:t>“He began to speak boldly in the synagogue, but when Priscilla and Aquila heard him, they took him aside and explained to him the way of God more accurately.” </a:t>
            </a:r>
          </a:p>
          <a:p>
            <a:pPr algn="r"/>
            <a:r>
              <a:rPr lang="en-US" b="1" dirty="0">
                <a:solidFill>
                  <a:srgbClr val="000099"/>
                </a:solidFill>
              </a:rPr>
              <a:t>- Acts 18:26, ESV</a:t>
            </a:r>
          </a:p>
        </p:txBody>
      </p:sp>
      <p:cxnSp>
        <p:nvCxnSpPr>
          <p:cNvPr id="14" name="Straight Connector 13">
            <a:extLst>
              <a:ext uri="{FF2B5EF4-FFF2-40B4-BE49-F238E27FC236}">
                <a16:creationId xmlns:a16="http://schemas.microsoft.com/office/drawing/2014/main" id="{EFC4B035-6BC9-4FF2-9059-5E71BEA15B39}"/>
              </a:ext>
            </a:extLst>
          </p:cNvPr>
          <p:cNvCxnSpPr/>
          <p:nvPr/>
        </p:nvCxnSpPr>
        <p:spPr>
          <a:xfrm>
            <a:off x="5669280" y="2753936"/>
            <a:ext cx="0" cy="36716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631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538FD035-4785-4DDB-B637-9223949C85F5}"/>
              </a:ext>
            </a:extLst>
          </p:cNvPr>
          <p:cNvSpPr>
            <a:spLocks noGrp="1"/>
          </p:cNvSpPr>
          <p:nvPr>
            <p:ph type="title"/>
          </p:nvPr>
        </p:nvSpPr>
        <p:spPr>
          <a:xfrm>
            <a:off x="884419" y="826680"/>
            <a:ext cx="7375161" cy="1325563"/>
          </a:xfrm>
        </p:spPr>
        <p:txBody>
          <a:bodyPr>
            <a:normAutofit/>
          </a:bodyPr>
          <a:lstStyle/>
          <a:p>
            <a:pPr algn="ctr"/>
            <a:r>
              <a:rPr lang="en-US" b="1" u="sng" dirty="0">
                <a:solidFill>
                  <a:srgbClr val="FFFFFF"/>
                </a:solidFill>
              </a:rPr>
              <a:t>God’s Design for Women</a:t>
            </a:r>
            <a:br>
              <a:rPr lang="en-US" b="1" u="sng" dirty="0">
                <a:solidFill>
                  <a:srgbClr val="FFFFFF"/>
                </a:solidFill>
              </a:rPr>
            </a:br>
            <a:r>
              <a:rPr lang="en-US" sz="4000" i="1" dirty="0">
                <a:solidFill>
                  <a:srgbClr val="FFFFFF"/>
                </a:solidFill>
              </a:rPr>
              <a:t>In Assembled Worship</a:t>
            </a:r>
            <a:endParaRPr lang="en-US" i="1" dirty="0">
              <a:solidFill>
                <a:srgbClr val="FFFFFF"/>
              </a:solidFill>
            </a:endParaRPr>
          </a:p>
        </p:txBody>
      </p:sp>
      <p:sp>
        <p:nvSpPr>
          <p:cNvPr id="6" name="Content Placeholder 5">
            <a:extLst>
              <a:ext uri="{FF2B5EF4-FFF2-40B4-BE49-F238E27FC236}">
                <a16:creationId xmlns:a16="http://schemas.microsoft.com/office/drawing/2014/main" id="{8C5C3664-279E-412E-81CD-C28E8106B3AD}"/>
              </a:ext>
            </a:extLst>
          </p:cNvPr>
          <p:cNvSpPr>
            <a:spLocks noGrp="1"/>
          </p:cNvSpPr>
          <p:nvPr>
            <p:ph idx="1"/>
          </p:nvPr>
        </p:nvSpPr>
        <p:spPr>
          <a:xfrm>
            <a:off x="266699" y="2753936"/>
            <a:ext cx="8455858" cy="4104064"/>
          </a:xfrm>
        </p:spPr>
        <p:txBody>
          <a:bodyPr>
            <a:normAutofit/>
          </a:bodyPr>
          <a:lstStyle/>
          <a:p>
            <a:pPr marL="514350" indent="-514350">
              <a:buFont typeface="+mj-lt"/>
              <a:buAutoNum type="arabicPeriod"/>
            </a:pPr>
            <a:r>
              <a:rPr lang="en-US" dirty="0">
                <a:solidFill>
                  <a:srgbClr val="000000"/>
                </a:solidFill>
              </a:rPr>
              <a:t>A woman is in submission based upon God’s design.</a:t>
            </a:r>
          </a:p>
          <a:p>
            <a:pPr marL="514350" indent="-514350">
              <a:buFont typeface="+mj-lt"/>
              <a:buAutoNum type="arabicPeriod"/>
            </a:pPr>
            <a:r>
              <a:rPr lang="en-US" dirty="0">
                <a:solidFill>
                  <a:srgbClr val="000000"/>
                </a:solidFill>
              </a:rPr>
              <a:t>In the assembled congregation, she is to remain silent (i.e., she is not to lead or address the congregation).</a:t>
            </a:r>
          </a:p>
          <a:p>
            <a:pPr lvl="1"/>
            <a:r>
              <a:rPr lang="en-US" dirty="0">
                <a:solidFill>
                  <a:srgbClr val="000000"/>
                </a:solidFill>
              </a:rPr>
              <a:t>Not a reflection of ability, but a reflection of humble submission to God’s will.</a:t>
            </a:r>
          </a:p>
          <a:p>
            <a:pPr marL="514350" indent="-514350">
              <a:buFont typeface="+mj-lt"/>
              <a:buAutoNum type="arabicPeriod"/>
            </a:pPr>
            <a:r>
              <a:rPr lang="en-US" dirty="0">
                <a:solidFill>
                  <a:srgbClr val="000000"/>
                </a:solidFill>
              </a:rPr>
              <a:t>This does not conflict with here duty to sing.</a:t>
            </a:r>
          </a:p>
          <a:p>
            <a:pPr marL="514350" indent="-514350">
              <a:buFont typeface="+mj-lt"/>
              <a:buAutoNum type="arabicPeriod"/>
            </a:pPr>
            <a:r>
              <a:rPr lang="en-US" dirty="0">
                <a:solidFill>
                  <a:srgbClr val="000000"/>
                </a:solidFill>
              </a:rPr>
              <a:t>This does not conflict with the command to confess.</a:t>
            </a:r>
          </a:p>
          <a:p>
            <a:pPr marL="514350" indent="-514350">
              <a:buFont typeface="+mj-lt"/>
              <a:buAutoNum type="arabicPeriod"/>
            </a:pPr>
            <a:r>
              <a:rPr lang="en-US" dirty="0">
                <a:solidFill>
                  <a:srgbClr val="000000"/>
                </a:solidFill>
              </a:rPr>
              <a:t>The men are to take the leading roles in worship.</a:t>
            </a:r>
          </a:p>
        </p:txBody>
      </p:sp>
    </p:spTree>
    <p:extLst>
      <p:ext uri="{BB962C8B-B14F-4D97-AF65-F5344CB8AC3E}">
        <p14:creationId xmlns:p14="http://schemas.microsoft.com/office/powerpoint/2010/main" val="45827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down)">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wipe(down)">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wipe(down)">
                                      <p:cBhvr>
                                        <p:cTn id="25" dur="5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wipe(down)">
                                      <p:cBhvr>
                                        <p:cTn id="30"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538FD035-4785-4DDB-B637-9223949C85F5}"/>
              </a:ext>
            </a:extLst>
          </p:cNvPr>
          <p:cNvSpPr>
            <a:spLocks noGrp="1"/>
          </p:cNvSpPr>
          <p:nvPr>
            <p:ph type="title"/>
          </p:nvPr>
        </p:nvSpPr>
        <p:spPr>
          <a:xfrm>
            <a:off x="884419" y="826680"/>
            <a:ext cx="7375161" cy="1325563"/>
          </a:xfrm>
        </p:spPr>
        <p:txBody>
          <a:bodyPr>
            <a:normAutofit/>
          </a:bodyPr>
          <a:lstStyle/>
          <a:p>
            <a:pPr algn="ctr"/>
            <a:r>
              <a:rPr lang="en-US" b="1" u="sng" dirty="0">
                <a:solidFill>
                  <a:srgbClr val="FFFFFF"/>
                </a:solidFill>
              </a:rPr>
              <a:t>God’s Design for Women</a:t>
            </a:r>
            <a:br>
              <a:rPr lang="en-US" b="1" u="sng" dirty="0">
                <a:solidFill>
                  <a:srgbClr val="FFFFFF"/>
                </a:solidFill>
              </a:rPr>
            </a:br>
            <a:r>
              <a:rPr lang="en-US" sz="4000" i="1" dirty="0">
                <a:solidFill>
                  <a:srgbClr val="FFFFFF"/>
                </a:solidFill>
              </a:rPr>
              <a:t>Outside of Worship</a:t>
            </a:r>
            <a:endParaRPr lang="en-US" i="1" dirty="0">
              <a:solidFill>
                <a:srgbClr val="FFFFFF"/>
              </a:solidFill>
            </a:endParaRPr>
          </a:p>
        </p:txBody>
      </p:sp>
      <p:sp>
        <p:nvSpPr>
          <p:cNvPr id="6" name="Content Placeholder 5">
            <a:extLst>
              <a:ext uri="{FF2B5EF4-FFF2-40B4-BE49-F238E27FC236}">
                <a16:creationId xmlns:a16="http://schemas.microsoft.com/office/drawing/2014/main" id="{8C5C3664-279E-412E-81CD-C28E8106B3AD}"/>
              </a:ext>
            </a:extLst>
          </p:cNvPr>
          <p:cNvSpPr>
            <a:spLocks noGrp="1"/>
          </p:cNvSpPr>
          <p:nvPr>
            <p:ph idx="1"/>
          </p:nvPr>
        </p:nvSpPr>
        <p:spPr>
          <a:xfrm>
            <a:off x="266699" y="2753936"/>
            <a:ext cx="8455858" cy="4104064"/>
          </a:xfrm>
        </p:spPr>
        <p:txBody>
          <a:bodyPr>
            <a:normAutofit lnSpcReduction="10000"/>
          </a:bodyPr>
          <a:lstStyle/>
          <a:p>
            <a:pPr marL="514350" indent="-514350">
              <a:buFont typeface="+mj-lt"/>
              <a:buAutoNum type="arabicPeriod"/>
            </a:pPr>
            <a:r>
              <a:rPr lang="en-US" dirty="0">
                <a:solidFill>
                  <a:srgbClr val="000000"/>
                </a:solidFill>
              </a:rPr>
              <a:t>A woman is in submission based upon God’s design.</a:t>
            </a:r>
          </a:p>
          <a:p>
            <a:pPr marL="514350" indent="-514350">
              <a:buFont typeface="+mj-lt"/>
              <a:buAutoNum type="arabicPeriod"/>
            </a:pPr>
            <a:r>
              <a:rPr lang="en-US" dirty="0">
                <a:solidFill>
                  <a:srgbClr val="000000"/>
                </a:solidFill>
              </a:rPr>
              <a:t>How about Bible classes?</a:t>
            </a:r>
          </a:p>
          <a:p>
            <a:pPr lvl="1"/>
            <a:r>
              <a:rPr lang="en-US" dirty="0">
                <a:solidFill>
                  <a:srgbClr val="000000"/>
                </a:solidFill>
              </a:rPr>
              <a:t>Should a woman teach a Bible class where men are present?  No.  This would violate the principle found in 1 Timothy 2.</a:t>
            </a:r>
          </a:p>
          <a:p>
            <a:pPr lvl="1"/>
            <a:r>
              <a:rPr lang="en-US" dirty="0">
                <a:solidFill>
                  <a:srgbClr val="000000"/>
                </a:solidFill>
              </a:rPr>
              <a:t>Can a woman pray in a Bible class where men are present?  No.  This would violate the principle found in 1 Timothy 2.</a:t>
            </a:r>
          </a:p>
          <a:p>
            <a:pPr lvl="1"/>
            <a:r>
              <a:rPr lang="en-US" dirty="0">
                <a:solidFill>
                  <a:srgbClr val="000000"/>
                </a:solidFill>
              </a:rPr>
              <a:t>Can a woman answer and ask questions in a class environment (i.e., an environment specifically for the purpose of studying and not the church assembled)?  Yes.  However, she should not violate the concept of submission and her conscience.</a:t>
            </a:r>
          </a:p>
          <a:p>
            <a:pPr lvl="1"/>
            <a:endParaRPr lang="en-US" dirty="0">
              <a:solidFill>
                <a:srgbClr val="000000"/>
              </a:solidFill>
            </a:endParaRPr>
          </a:p>
        </p:txBody>
      </p:sp>
    </p:spTree>
    <p:extLst>
      <p:ext uri="{BB962C8B-B14F-4D97-AF65-F5344CB8AC3E}">
        <p14:creationId xmlns:p14="http://schemas.microsoft.com/office/powerpoint/2010/main" val="235516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down)">
                                      <p:cBhvr>
                                        <p:cTn id="15" dur="500"/>
                                        <p:tgtEl>
                                          <p:spTgt spid="6">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wipe(down)">
                                      <p:cBhvr>
                                        <p:cTn id="18" dur="500"/>
                                        <p:tgtEl>
                                          <p:spTgt spid="6">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wipe(down)">
                                      <p:cBhvr>
                                        <p:cTn id="2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9144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ECE853E9-6D6C-4AA7-8CA0-76B785F89D2B}"/>
              </a:ext>
            </a:extLst>
          </p:cNvPr>
          <p:cNvSpPr>
            <a:spLocks noGrp="1"/>
          </p:cNvSpPr>
          <p:nvPr>
            <p:ph type="title"/>
          </p:nvPr>
        </p:nvSpPr>
        <p:spPr>
          <a:xfrm>
            <a:off x="884419" y="5105400"/>
            <a:ext cx="7375161" cy="1066802"/>
          </a:xfrm>
        </p:spPr>
        <p:txBody>
          <a:bodyPr>
            <a:normAutofit/>
          </a:bodyPr>
          <a:lstStyle/>
          <a:p>
            <a:r>
              <a:rPr lang="en-US" sz="3500" dirty="0">
                <a:solidFill>
                  <a:srgbClr val="3F3F3F"/>
                </a:solidFill>
              </a:rPr>
              <a:t>Church of Christ at Medina</a:t>
            </a:r>
            <a:br>
              <a:rPr lang="en-US" sz="3500" dirty="0">
                <a:solidFill>
                  <a:srgbClr val="3F3F3F"/>
                </a:solidFill>
              </a:rPr>
            </a:br>
            <a:r>
              <a:rPr lang="en-US" sz="3500" dirty="0">
                <a:solidFill>
                  <a:srgbClr val="3F3F3F"/>
                </a:solidFill>
              </a:rPr>
              <a:t>February 24</a:t>
            </a:r>
            <a:r>
              <a:rPr lang="en-US" sz="3500" baseline="30000" dirty="0">
                <a:solidFill>
                  <a:srgbClr val="3F3F3F"/>
                </a:solidFill>
              </a:rPr>
              <a:t>th</a:t>
            </a:r>
            <a:r>
              <a:rPr lang="en-US" sz="3500" dirty="0">
                <a:solidFill>
                  <a:srgbClr val="3F3F3F"/>
                </a:solidFill>
              </a:rPr>
              <a:t>, 2019</a:t>
            </a:r>
          </a:p>
        </p:txBody>
      </p:sp>
      <p:sp>
        <p:nvSpPr>
          <p:cNvPr id="3" name="Content Placeholder 2">
            <a:extLst>
              <a:ext uri="{FF2B5EF4-FFF2-40B4-BE49-F238E27FC236}">
                <a16:creationId xmlns:a16="http://schemas.microsoft.com/office/drawing/2014/main" id="{B6D1CEDA-921E-4F91-9217-580EC7143169}"/>
              </a:ext>
            </a:extLst>
          </p:cNvPr>
          <p:cNvSpPr>
            <a:spLocks noGrp="1"/>
          </p:cNvSpPr>
          <p:nvPr>
            <p:ph idx="1"/>
          </p:nvPr>
        </p:nvSpPr>
        <p:spPr>
          <a:xfrm>
            <a:off x="884419" y="872046"/>
            <a:ext cx="7837550" cy="2945574"/>
          </a:xfrm>
        </p:spPr>
        <p:txBody>
          <a:bodyPr anchor="ctr">
            <a:normAutofit/>
          </a:bodyPr>
          <a:lstStyle/>
          <a:p>
            <a:pPr marL="0" indent="0">
              <a:buNone/>
            </a:pPr>
            <a:r>
              <a:rPr lang="en-US" sz="7200" dirty="0">
                <a:solidFill>
                  <a:srgbClr val="FFFFFF"/>
                </a:solidFill>
              </a:rPr>
              <a:t>The Role of Women in the Church</a:t>
            </a:r>
          </a:p>
        </p:txBody>
      </p:sp>
    </p:spTree>
    <p:extLst>
      <p:ext uri="{BB962C8B-B14F-4D97-AF65-F5344CB8AC3E}">
        <p14:creationId xmlns:p14="http://schemas.microsoft.com/office/powerpoint/2010/main" val="226289342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538FD035-4785-4DDB-B637-9223949C85F5}"/>
              </a:ext>
            </a:extLst>
          </p:cNvPr>
          <p:cNvSpPr>
            <a:spLocks noGrp="1"/>
          </p:cNvSpPr>
          <p:nvPr>
            <p:ph type="title"/>
          </p:nvPr>
        </p:nvSpPr>
        <p:spPr>
          <a:xfrm>
            <a:off x="884419" y="826680"/>
            <a:ext cx="7375161" cy="1325563"/>
          </a:xfrm>
        </p:spPr>
        <p:txBody>
          <a:bodyPr>
            <a:normAutofit/>
          </a:bodyPr>
          <a:lstStyle/>
          <a:p>
            <a:pPr algn="ctr"/>
            <a:r>
              <a:rPr lang="en-US" b="1" u="sng" dirty="0">
                <a:solidFill>
                  <a:srgbClr val="FFFFFF"/>
                </a:solidFill>
              </a:rPr>
              <a:t>The Value of Women</a:t>
            </a:r>
          </a:p>
        </p:txBody>
      </p:sp>
      <p:sp>
        <p:nvSpPr>
          <p:cNvPr id="6" name="Content Placeholder 5">
            <a:extLst>
              <a:ext uri="{FF2B5EF4-FFF2-40B4-BE49-F238E27FC236}">
                <a16:creationId xmlns:a16="http://schemas.microsoft.com/office/drawing/2014/main" id="{8C5C3664-279E-412E-81CD-C28E8106B3AD}"/>
              </a:ext>
            </a:extLst>
          </p:cNvPr>
          <p:cNvSpPr>
            <a:spLocks noGrp="1"/>
          </p:cNvSpPr>
          <p:nvPr>
            <p:ph idx="1"/>
          </p:nvPr>
        </p:nvSpPr>
        <p:spPr>
          <a:xfrm>
            <a:off x="266701" y="2753936"/>
            <a:ext cx="6457651" cy="4104064"/>
          </a:xfrm>
        </p:spPr>
        <p:txBody>
          <a:bodyPr>
            <a:normAutofit lnSpcReduction="10000"/>
          </a:bodyPr>
          <a:lstStyle/>
          <a:p>
            <a:r>
              <a:rPr lang="en-US" sz="2400" dirty="0">
                <a:solidFill>
                  <a:srgbClr val="000000"/>
                </a:solidFill>
              </a:rPr>
              <a:t>Society’s view of women has changed throughout generations.</a:t>
            </a:r>
          </a:p>
          <a:p>
            <a:r>
              <a:rPr lang="en-US" sz="2400" dirty="0">
                <a:solidFill>
                  <a:srgbClr val="000000"/>
                </a:solidFill>
              </a:rPr>
              <a:t>Yet, God has always though the same of women – they are His creation!  They are beautiful and of surpassing worth!  </a:t>
            </a:r>
          </a:p>
          <a:p>
            <a:r>
              <a:rPr lang="en-US" sz="2400" dirty="0">
                <a:solidFill>
                  <a:srgbClr val="000000"/>
                </a:solidFill>
              </a:rPr>
              <a:t>Jesus, especially, treated women with great respect and differently from normal society.</a:t>
            </a:r>
          </a:p>
          <a:p>
            <a:pPr lvl="1"/>
            <a:r>
              <a:rPr lang="en-US" sz="2000" dirty="0">
                <a:solidFill>
                  <a:srgbClr val="000000"/>
                </a:solidFill>
              </a:rPr>
              <a:t>Jesus taught women.</a:t>
            </a:r>
          </a:p>
          <a:p>
            <a:pPr lvl="1"/>
            <a:r>
              <a:rPr lang="en-US" sz="2000" dirty="0">
                <a:solidFill>
                  <a:srgbClr val="000000"/>
                </a:solidFill>
              </a:rPr>
              <a:t>Women supported the ministry of Jesus.</a:t>
            </a:r>
          </a:p>
          <a:p>
            <a:pPr lvl="1"/>
            <a:r>
              <a:rPr lang="en-US" sz="2000" dirty="0">
                <a:solidFill>
                  <a:srgbClr val="000000"/>
                </a:solidFill>
              </a:rPr>
              <a:t>Jesus had close friends who were women.</a:t>
            </a:r>
          </a:p>
          <a:p>
            <a:pPr lvl="1"/>
            <a:r>
              <a:rPr lang="en-US" sz="2000" dirty="0">
                <a:solidFill>
                  <a:srgbClr val="000000"/>
                </a:solidFill>
              </a:rPr>
              <a:t>Women stayed with Jesus till the end, and a woman was the first to see the risen Christ.</a:t>
            </a:r>
          </a:p>
        </p:txBody>
      </p:sp>
      <p:sp>
        <p:nvSpPr>
          <p:cNvPr id="7" name="TextBox 6">
            <a:extLst>
              <a:ext uri="{FF2B5EF4-FFF2-40B4-BE49-F238E27FC236}">
                <a16:creationId xmlns:a16="http://schemas.microsoft.com/office/drawing/2014/main" id="{8276A2DA-917C-44F5-94BC-C5476C638355}"/>
              </a:ext>
            </a:extLst>
          </p:cNvPr>
          <p:cNvSpPr txBox="1"/>
          <p:nvPr/>
        </p:nvSpPr>
        <p:spPr>
          <a:xfrm>
            <a:off x="6724357" y="2753936"/>
            <a:ext cx="2293034" cy="1631216"/>
          </a:xfrm>
          <a:prstGeom prst="rect">
            <a:avLst/>
          </a:prstGeom>
          <a:noFill/>
        </p:spPr>
        <p:txBody>
          <a:bodyPr wrap="square" rtlCol="0">
            <a:spAutoFit/>
          </a:bodyPr>
          <a:lstStyle/>
          <a:p>
            <a:r>
              <a:rPr lang="en-US" sz="2000" b="1" dirty="0">
                <a:solidFill>
                  <a:srgbClr val="000099"/>
                </a:solidFill>
              </a:rPr>
              <a:t>Proverbs 31:30-31</a:t>
            </a:r>
          </a:p>
          <a:p>
            <a:r>
              <a:rPr lang="en-US" sz="2000" b="1" dirty="0">
                <a:solidFill>
                  <a:srgbClr val="000099"/>
                </a:solidFill>
              </a:rPr>
              <a:t>John 4:5-27</a:t>
            </a:r>
          </a:p>
          <a:p>
            <a:r>
              <a:rPr lang="en-US" sz="2000" b="1" dirty="0">
                <a:solidFill>
                  <a:srgbClr val="000099"/>
                </a:solidFill>
              </a:rPr>
              <a:t>Luke 10:38-42</a:t>
            </a:r>
          </a:p>
          <a:p>
            <a:r>
              <a:rPr lang="en-US" sz="2000" b="1" dirty="0">
                <a:solidFill>
                  <a:srgbClr val="000099"/>
                </a:solidFill>
              </a:rPr>
              <a:t>Luke 8:3</a:t>
            </a:r>
          </a:p>
          <a:p>
            <a:r>
              <a:rPr lang="en-US" sz="2000" b="1" dirty="0">
                <a:solidFill>
                  <a:srgbClr val="000099"/>
                </a:solidFill>
              </a:rPr>
              <a:t>Mark 16:9-11</a:t>
            </a:r>
          </a:p>
        </p:txBody>
      </p:sp>
      <p:cxnSp>
        <p:nvCxnSpPr>
          <p:cNvPr id="14" name="Straight Connector 13">
            <a:extLst>
              <a:ext uri="{FF2B5EF4-FFF2-40B4-BE49-F238E27FC236}">
                <a16:creationId xmlns:a16="http://schemas.microsoft.com/office/drawing/2014/main" id="{EFC4B035-6BC9-4FF2-9059-5E71BEA15B39}"/>
              </a:ext>
            </a:extLst>
          </p:cNvPr>
          <p:cNvCxnSpPr/>
          <p:nvPr/>
        </p:nvCxnSpPr>
        <p:spPr>
          <a:xfrm>
            <a:off x="6724357" y="2883877"/>
            <a:ext cx="0" cy="36716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80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538FD035-4785-4DDB-B637-9223949C85F5}"/>
              </a:ext>
            </a:extLst>
          </p:cNvPr>
          <p:cNvSpPr>
            <a:spLocks noGrp="1"/>
          </p:cNvSpPr>
          <p:nvPr>
            <p:ph type="title"/>
          </p:nvPr>
        </p:nvSpPr>
        <p:spPr>
          <a:xfrm>
            <a:off x="884419" y="826680"/>
            <a:ext cx="7375161" cy="1325563"/>
          </a:xfrm>
        </p:spPr>
        <p:txBody>
          <a:bodyPr>
            <a:normAutofit/>
          </a:bodyPr>
          <a:lstStyle/>
          <a:p>
            <a:pPr algn="ctr"/>
            <a:r>
              <a:rPr lang="en-US" b="1" u="sng" dirty="0">
                <a:solidFill>
                  <a:srgbClr val="FFFFFF"/>
                </a:solidFill>
              </a:rPr>
              <a:t>The Value of Women</a:t>
            </a:r>
          </a:p>
        </p:txBody>
      </p:sp>
      <p:sp>
        <p:nvSpPr>
          <p:cNvPr id="6" name="Content Placeholder 5">
            <a:extLst>
              <a:ext uri="{FF2B5EF4-FFF2-40B4-BE49-F238E27FC236}">
                <a16:creationId xmlns:a16="http://schemas.microsoft.com/office/drawing/2014/main" id="{8C5C3664-279E-412E-81CD-C28E8106B3AD}"/>
              </a:ext>
            </a:extLst>
          </p:cNvPr>
          <p:cNvSpPr>
            <a:spLocks noGrp="1"/>
          </p:cNvSpPr>
          <p:nvPr>
            <p:ph idx="1"/>
          </p:nvPr>
        </p:nvSpPr>
        <p:spPr>
          <a:xfrm>
            <a:off x="1" y="2753936"/>
            <a:ext cx="6724352" cy="4104064"/>
          </a:xfrm>
        </p:spPr>
        <p:txBody>
          <a:bodyPr>
            <a:noAutofit/>
          </a:bodyPr>
          <a:lstStyle/>
          <a:p>
            <a:r>
              <a:rPr lang="en-US" dirty="0">
                <a:solidFill>
                  <a:srgbClr val="000000"/>
                </a:solidFill>
              </a:rPr>
              <a:t>In God’s sight, men and women are equal.</a:t>
            </a:r>
          </a:p>
          <a:p>
            <a:pPr marL="576263" lvl="1" indent="-342900">
              <a:buFont typeface="+mj-lt"/>
              <a:buAutoNum type="arabicPeriod"/>
            </a:pPr>
            <a:r>
              <a:rPr lang="en-US" sz="2800" dirty="0">
                <a:solidFill>
                  <a:srgbClr val="000000"/>
                </a:solidFill>
              </a:rPr>
              <a:t>We all possess a soul that God provides.</a:t>
            </a:r>
          </a:p>
          <a:p>
            <a:pPr marL="576263" lvl="1" indent="-342900">
              <a:buFont typeface="+mj-lt"/>
              <a:buAutoNum type="arabicPeriod"/>
            </a:pPr>
            <a:r>
              <a:rPr lang="en-US" sz="2800" dirty="0">
                <a:solidFill>
                  <a:srgbClr val="000000"/>
                </a:solidFill>
              </a:rPr>
              <a:t>We all have need of salvation, because all sin.</a:t>
            </a:r>
          </a:p>
          <a:p>
            <a:pPr marL="576263" lvl="1" indent="-342900">
              <a:buFont typeface="+mj-lt"/>
              <a:buAutoNum type="arabicPeriod"/>
            </a:pPr>
            <a:r>
              <a:rPr lang="en-US" sz="2800" dirty="0">
                <a:solidFill>
                  <a:srgbClr val="000000"/>
                </a:solidFill>
              </a:rPr>
              <a:t>God desires all of us to be saved.</a:t>
            </a:r>
          </a:p>
          <a:p>
            <a:pPr marL="576263" lvl="1" indent="-342900">
              <a:buFont typeface="+mj-lt"/>
              <a:buAutoNum type="arabicPeriod"/>
            </a:pPr>
            <a:r>
              <a:rPr lang="en-US" sz="2800" dirty="0">
                <a:solidFill>
                  <a:srgbClr val="000000"/>
                </a:solidFill>
              </a:rPr>
              <a:t>God requires the same obedience from all.</a:t>
            </a:r>
          </a:p>
          <a:p>
            <a:pPr marL="576263" lvl="1" indent="-342900">
              <a:buFont typeface="+mj-lt"/>
              <a:buAutoNum type="arabicPeriod"/>
            </a:pPr>
            <a:r>
              <a:rPr lang="en-US" sz="2800" dirty="0">
                <a:solidFill>
                  <a:srgbClr val="000000"/>
                </a:solidFill>
              </a:rPr>
              <a:t>God provides the same reward to all who do obey.</a:t>
            </a:r>
          </a:p>
        </p:txBody>
      </p:sp>
      <p:sp>
        <p:nvSpPr>
          <p:cNvPr id="7" name="TextBox 6">
            <a:extLst>
              <a:ext uri="{FF2B5EF4-FFF2-40B4-BE49-F238E27FC236}">
                <a16:creationId xmlns:a16="http://schemas.microsoft.com/office/drawing/2014/main" id="{8276A2DA-917C-44F5-94BC-C5476C638355}"/>
              </a:ext>
            </a:extLst>
          </p:cNvPr>
          <p:cNvSpPr txBox="1"/>
          <p:nvPr/>
        </p:nvSpPr>
        <p:spPr>
          <a:xfrm>
            <a:off x="6724357" y="2753936"/>
            <a:ext cx="2293034" cy="2862322"/>
          </a:xfrm>
          <a:prstGeom prst="rect">
            <a:avLst/>
          </a:prstGeom>
          <a:noFill/>
        </p:spPr>
        <p:txBody>
          <a:bodyPr wrap="square" rtlCol="0">
            <a:spAutoFit/>
          </a:bodyPr>
          <a:lstStyle/>
          <a:p>
            <a:r>
              <a:rPr lang="en-US" sz="2000" b="1" dirty="0">
                <a:solidFill>
                  <a:srgbClr val="000099"/>
                </a:solidFill>
              </a:rPr>
              <a:t>Hebrews 12:9</a:t>
            </a:r>
          </a:p>
          <a:p>
            <a:r>
              <a:rPr lang="en-US" sz="2000" b="1" dirty="0">
                <a:solidFill>
                  <a:srgbClr val="000099"/>
                </a:solidFill>
              </a:rPr>
              <a:t>Ecclesiastes 12:7</a:t>
            </a:r>
          </a:p>
          <a:p>
            <a:r>
              <a:rPr lang="en-US" sz="2000" b="1" dirty="0">
                <a:solidFill>
                  <a:srgbClr val="000099"/>
                </a:solidFill>
              </a:rPr>
              <a:t>Romans 3:23</a:t>
            </a:r>
          </a:p>
          <a:p>
            <a:r>
              <a:rPr lang="en-US" sz="2000" b="1" dirty="0">
                <a:solidFill>
                  <a:srgbClr val="000099"/>
                </a:solidFill>
              </a:rPr>
              <a:t>2 Peter 3:9</a:t>
            </a:r>
          </a:p>
          <a:p>
            <a:r>
              <a:rPr lang="en-US" sz="2000" b="1" dirty="0">
                <a:solidFill>
                  <a:srgbClr val="000099"/>
                </a:solidFill>
              </a:rPr>
              <a:t>1 Timothy 2:4</a:t>
            </a:r>
          </a:p>
          <a:p>
            <a:r>
              <a:rPr lang="en-US" sz="2000" b="1" dirty="0">
                <a:solidFill>
                  <a:srgbClr val="000099"/>
                </a:solidFill>
              </a:rPr>
              <a:t>Acts 17:30-31</a:t>
            </a:r>
          </a:p>
          <a:p>
            <a:r>
              <a:rPr lang="en-US" sz="2000" b="1" dirty="0">
                <a:solidFill>
                  <a:srgbClr val="000099"/>
                </a:solidFill>
              </a:rPr>
              <a:t>Acts 16:14-15</a:t>
            </a:r>
          </a:p>
          <a:p>
            <a:r>
              <a:rPr lang="en-US" sz="2000" b="1" dirty="0">
                <a:solidFill>
                  <a:srgbClr val="000099"/>
                </a:solidFill>
              </a:rPr>
              <a:t>Galatians 3:22-29</a:t>
            </a:r>
          </a:p>
          <a:p>
            <a:r>
              <a:rPr lang="en-US" sz="2000" b="1" dirty="0">
                <a:solidFill>
                  <a:srgbClr val="000099"/>
                </a:solidFill>
              </a:rPr>
              <a:t>1 John 2:28 – 3:2</a:t>
            </a:r>
          </a:p>
        </p:txBody>
      </p:sp>
      <p:cxnSp>
        <p:nvCxnSpPr>
          <p:cNvPr id="14" name="Straight Connector 13">
            <a:extLst>
              <a:ext uri="{FF2B5EF4-FFF2-40B4-BE49-F238E27FC236}">
                <a16:creationId xmlns:a16="http://schemas.microsoft.com/office/drawing/2014/main" id="{EFC4B035-6BC9-4FF2-9059-5E71BEA15B39}"/>
              </a:ext>
            </a:extLst>
          </p:cNvPr>
          <p:cNvCxnSpPr/>
          <p:nvPr/>
        </p:nvCxnSpPr>
        <p:spPr>
          <a:xfrm>
            <a:off x="6724357" y="2883877"/>
            <a:ext cx="0" cy="36716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934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538FD035-4785-4DDB-B637-9223949C85F5}"/>
              </a:ext>
            </a:extLst>
          </p:cNvPr>
          <p:cNvSpPr>
            <a:spLocks noGrp="1"/>
          </p:cNvSpPr>
          <p:nvPr>
            <p:ph type="title"/>
          </p:nvPr>
        </p:nvSpPr>
        <p:spPr>
          <a:xfrm>
            <a:off x="884419" y="826680"/>
            <a:ext cx="7375161" cy="1325563"/>
          </a:xfrm>
        </p:spPr>
        <p:txBody>
          <a:bodyPr>
            <a:normAutofit/>
          </a:bodyPr>
          <a:lstStyle/>
          <a:p>
            <a:pPr algn="ctr"/>
            <a:r>
              <a:rPr lang="en-US" b="1" u="sng" dirty="0">
                <a:solidFill>
                  <a:srgbClr val="FFFFFF"/>
                </a:solidFill>
              </a:rPr>
              <a:t>God’s Design for Women</a:t>
            </a:r>
          </a:p>
        </p:txBody>
      </p:sp>
      <p:sp>
        <p:nvSpPr>
          <p:cNvPr id="6" name="Content Placeholder 5">
            <a:extLst>
              <a:ext uri="{FF2B5EF4-FFF2-40B4-BE49-F238E27FC236}">
                <a16:creationId xmlns:a16="http://schemas.microsoft.com/office/drawing/2014/main" id="{8C5C3664-279E-412E-81CD-C28E8106B3AD}"/>
              </a:ext>
            </a:extLst>
          </p:cNvPr>
          <p:cNvSpPr>
            <a:spLocks noGrp="1"/>
          </p:cNvSpPr>
          <p:nvPr>
            <p:ph idx="1"/>
          </p:nvPr>
        </p:nvSpPr>
        <p:spPr>
          <a:xfrm>
            <a:off x="1" y="2753936"/>
            <a:ext cx="6724352" cy="4104064"/>
          </a:xfrm>
        </p:spPr>
        <p:txBody>
          <a:bodyPr>
            <a:noAutofit/>
          </a:bodyPr>
          <a:lstStyle/>
          <a:p>
            <a:r>
              <a:rPr lang="en-US" dirty="0">
                <a:solidFill>
                  <a:srgbClr val="000000"/>
                </a:solidFill>
              </a:rPr>
              <a:t>In the Home</a:t>
            </a:r>
          </a:p>
          <a:p>
            <a:pPr marL="576263" lvl="1" indent="-342900">
              <a:buFont typeface="+mj-lt"/>
              <a:buAutoNum type="arabicPeriod"/>
            </a:pPr>
            <a:r>
              <a:rPr lang="en-US" sz="2800" dirty="0">
                <a:solidFill>
                  <a:srgbClr val="000000"/>
                </a:solidFill>
              </a:rPr>
              <a:t>The husband is the head of the wife.</a:t>
            </a:r>
          </a:p>
          <a:p>
            <a:pPr marL="576263" lvl="1" indent="-342900">
              <a:buFont typeface="+mj-lt"/>
              <a:buAutoNum type="arabicPeriod"/>
            </a:pPr>
            <a:r>
              <a:rPr lang="en-US" sz="2800" dirty="0">
                <a:solidFill>
                  <a:srgbClr val="000000"/>
                </a:solidFill>
              </a:rPr>
              <a:t>The wife is to submit to the husband and be his helpmeet.</a:t>
            </a:r>
          </a:p>
          <a:p>
            <a:pPr marL="576263" lvl="1" indent="-342900">
              <a:buFont typeface="+mj-lt"/>
              <a:buAutoNum type="arabicPeriod"/>
            </a:pPr>
            <a:r>
              <a:rPr lang="en-US" sz="2800" dirty="0">
                <a:solidFill>
                  <a:srgbClr val="000000"/>
                </a:solidFill>
              </a:rPr>
              <a:t>She is perfectly designed to complement the man.</a:t>
            </a:r>
          </a:p>
          <a:p>
            <a:pPr marL="576263" lvl="1" indent="-342900">
              <a:buFont typeface="+mj-lt"/>
              <a:buAutoNum type="arabicPeriod"/>
            </a:pPr>
            <a:r>
              <a:rPr lang="en-US" sz="2800" dirty="0">
                <a:solidFill>
                  <a:srgbClr val="000000"/>
                </a:solidFill>
              </a:rPr>
              <a:t>Together, they are able to fulfill God’s design for the family.</a:t>
            </a:r>
          </a:p>
        </p:txBody>
      </p:sp>
      <p:sp>
        <p:nvSpPr>
          <p:cNvPr id="7" name="TextBox 6">
            <a:extLst>
              <a:ext uri="{FF2B5EF4-FFF2-40B4-BE49-F238E27FC236}">
                <a16:creationId xmlns:a16="http://schemas.microsoft.com/office/drawing/2014/main" id="{8276A2DA-917C-44F5-94BC-C5476C638355}"/>
              </a:ext>
            </a:extLst>
          </p:cNvPr>
          <p:cNvSpPr txBox="1"/>
          <p:nvPr/>
        </p:nvSpPr>
        <p:spPr>
          <a:xfrm>
            <a:off x="6724357" y="2753936"/>
            <a:ext cx="2293034" cy="2554545"/>
          </a:xfrm>
          <a:prstGeom prst="rect">
            <a:avLst/>
          </a:prstGeom>
          <a:noFill/>
        </p:spPr>
        <p:txBody>
          <a:bodyPr wrap="square" rtlCol="0">
            <a:spAutoFit/>
          </a:bodyPr>
          <a:lstStyle/>
          <a:p>
            <a:r>
              <a:rPr lang="en-US" sz="2000" b="1" dirty="0">
                <a:solidFill>
                  <a:srgbClr val="000099"/>
                </a:solidFill>
              </a:rPr>
              <a:t>Ephesians 5:22-23</a:t>
            </a:r>
          </a:p>
          <a:p>
            <a:r>
              <a:rPr lang="en-US" sz="2000" b="1" dirty="0">
                <a:solidFill>
                  <a:srgbClr val="000099"/>
                </a:solidFill>
              </a:rPr>
              <a:t>Titus 2:5</a:t>
            </a:r>
          </a:p>
          <a:p>
            <a:r>
              <a:rPr lang="en-US" sz="2000" b="1" dirty="0">
                <a:solidFill>
                  <a:srgbClr val="000099"/>
                </a:solidFill>
              </a:rPr>
              <a:t>Genesis 2:18, 24</a:t>
            </a:r>
          </a:p>
          <a:p>
            <a:r>
              <a:rPr lang="en-US" sz="2000" b="1" dirty="0">
                <a:solidFill>
                  <a:srgbClr val="000099"/>
                </a:solidFill>
              </a:rPr>
              <a:t>Genesis 1:28</a:t>
            </a:r>
          </a:p>
          <a:p>
            <a:r>
              <a:rPr lang="en-US" sz="2000" b="1" dirty="0">
                <a:solidFill>
                  <a:srgbClr val="000099"/>
                </a:solidFill>
              </a:rPr>
              <a:t>Malachi 2:13-15</a:t>
            </a:r>
          </a:p>
          <a:p>
            <a:r>
              <a:rPr lang="en-US" sz="2000" b="1" dirty="0">
                <a:solidFill>
                  <a:srgbClr val="000099"/>
                </a:solidFill>
              </a:rPr>
              <a:t>Titus 2:4-5</a:t>
            </a:r>
          </a:p>
          <a:p>
            <a:r>
              <a:rPr lang="en-US" sz="2000" b="1" dirty="0">
                <a:solidFill>
                  <a:srgbClr val="000099"/>
                </a:solidFill>
              </a:rPr>
              <a:t>Hebrews 13:4</a:t>
            </a:r>
          </a:p>
          <a:p>
            <a:r>
              <a:rPr lang="en-US" sz="2000" b="1" dirty="0">
                <a:solidFill>
                  <a:srgbClr val="000099"/>
                </a:solidFill>
              </a:rPr>
              <a:t>1 Timothy 5:11-14</a:t>
            </a:r>
          </a:p>
        </p:txBody>
      </p:sp>
      <p:cxnSp>
        <p:nvCxnSpPr>
          <p:cNvPr id="14" name="Straight Connector 13">
            <a:extLst>
              <a:ext uri="{FF2B5EF4-FFF2-40B4-BE49-F238E27FC236}">
                <a16:creationId xmlns:a16="http://schemas.microsoft.com/office/drawing/2014/main" id="{EFC4B035-6BC9-4FF2-9059-5E71BEA15B39}"/>
              </a:ext>
            </a:extLst>
          </p:cNvPr>
          <p:cNvCxnSpPr/>
          <p:nvPr/>
        </p:nvCxnSpPr>
        <p:spPr>
          <a:xfrm>
            <a:off x="6724357" y="2883877"/>
            <a:ext cx="0" cy="36716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95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2000"/>
                                  </p:stCondLst>
                                  <p:childTnLst>
                                    <p:set>
                                      <p:cBhvr>
                                        <p:cTn id="9" dur="1" fill="hold">
                                          <p:stCondLst>
                                            <p:cond delay="0"/>
                                          </p:stCondLst>
                                        </p:cTn>
                                        <p:tgtEl>
                                          <p:spTgt spid="6">
                                            <p:txEl>
                                              <p:pRg st="2" end="2"/>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200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par>
                          <p:cTn id="13" fill="hold">
                            <p:stCondLst>
                              <p:cond delay="4000"/>
                            </p:stCondLst>
                            <p:childTnLst>
                              <p:par>
                                <p:cTn id="14" presetID="1" presetClass="entr" presetSubtype="0" fill="hold" grpId="0" nodeType="afterEffect">
                                  <p:stCondLst>
                                    <p:cond delay="2000"/>
                                  </p:stCondLst>
                                  <p:childTnLst>
                                    <p:set>
                                      <p:cBhvr>
                                        <p:cTn id="15"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538FD035-4785-4DDB-B637-9223949C85F5}"/>
              </a:ext>
            </a:extLst>
          </p:cNvPr>
          <p:cNvSpPr>
            <a:spLocks noGrp="1"/>
          </p:cNvSpPr>
          <p:nvPr>
            <p:ph type="title"/>
          </p:nvPr>
        </p:nvSpPr>
        <p:spPr>
          <a:xfrm>
            <a:off x="884419" y="826680"/>
            <a:ext cx="7375161" cy="1325563"/>
          </a:xfrm>
        </p:spPr>
        <p:txBody>
          <a:bodyPr>
            <a:normAutofit/>
          </a:bodyPr>
          <a:lstStyle/>
          <a:p>
            <a:pPr algn="ctr"/>
            <a:r>
              <a:rPr lang="en-US" b="1" u="sng" dirty="0">
                <a:solidFill>
                  <a:srgbClr val="FFFFFF"/>
                </a:solidFill>
              </a:rPr>
              <a:t>God’s Design for the Church</a:t>
            </a:r>
          </a:p>
        </p:txBody>
      </p:sp>
      <p:sp>
        <p:nvSpPr>
          <p:cNvPr id="6" name="Content Placeholder 5">
            <a:extLst>
              <a:ext uri="{FF2B5EF4-FFF2-40B4-BE49-F238E27FC236}">
                <a16:creationId xmlns:a16="http://schemas.microsoft.com/office/drawing/2014/main" id="{8C5C3664-279E-412E-81CD-C28E8106B3AD}"/>
              </a:ext>
            </a:extLst>
          </p:cNvPr>
          <p:cNvSpPr>
            <a:spLocks noGrp="1"/>
          </p:cNvSpPr>
          <p:nvPr>
            <p:ph idx="1"/>
          </p:nvPr>
        </p:nvSpPr>
        <p:spPr>
          <a:xfrm>
            <a:off x="1" y="2753936"/>
            <a:ext cx="6724352" cy="4104064"/>
          </a:xfrm>
        </p:spPr>
        <p:txBody>
          <a:bodyPr>
            <a:noAutofit/>
          </a:bodyPr>
          <a:lstStyle/>
          <a:p>
            <a:r>
              <a:rPr lang="en-US" dirty="0">
                <a:solidFill>
                  <a:srgbClr val="000000"/>
                </a:solidFill>
              </a:rPr>
              <a:t>In the Church</a:t>
            </a:r>
          </a:p>
          <a:p>
            <a:pPr marL="576263" lvl="1" indent="-342900">
              <a:buFont typeface="+mj-lt"/>
              <a:buAutoNum type="arabicPeriod"/>
            </a:pPr>
            <a:r>
              <a:rPr lang="en-US" sz="2800" dirty="0">
                <a:solidFill>
                  <a:srgbClr val="000000"/>
                </a:solidFill>
              </a:rPr>
              <a:t>God has a design for the church.  He has roles for people.</a:t>
            </a:r>
          </a:p>
          <a:p>
            <a:pPr marL="576263" lvl="1" indent="-342900">
              <a:buFont typeface="+mj-lt"/>
              <a:buAutoNum type="arabicPeriod"/>
            </a:pPr>
            <a:r>
              <a:rPr lang="en-US" sz="2800" dirty="0">
                <a:solidFill>
                  <a:srgbClr val="000000"/>
                </a:solidFill>
              </a:rPr>
              <a:t>Elders:  Guide, Shepherd, Feed</a:t>
            </a:r>
          </a:p>
          <a:p>
            <a:pPr marL="1033463" lvl="2" indent="-342900"/>
            <a:r>
              <a:rPr lang="en-US" sz="2400" dirty="0">
                <a:solidFill>
                  <a:srgbClr val="000000"/>
                </a:solidFill>
              </a:rPr>
              <a:t>Husband of one wife</a:t>
            </a:r>
          </a:p>
          <a:p>
            <a:pPr marL="576263" lvl="1" indent="-342900">
              <a:buFont typeface="+mj-lt"/>
              <a:buAutoNum type="arabicPeriod"/>
            </a:pPr>
            <a:r>
              <a:rPr lang="en-US" sz="2800" dirty="0">
                <a:solidFill>
                  <a:srgbClr val="000000"/>
                </a:solidFill>
              </a:rPr>
              <a:t>Deacons:  Minister and Serve</a:t>
            </a:r>
          </a:p>
          <a:p>
            <a:pPr marL="1033463" lvl="2" indent="-342900"/>
            <a:r>
              <a:rPr lang="en-US" sz="2400" dirty="0">
                <a:solidFill>
                  <a:srgbClr val="000000"/>
                </a:solidFill>
              </a:rPr>
              <a:t>Husband of one wife</a:t>
            </a:r>
          </a:p>
          <a:p>
            <a:pPr marL="576263" lvl="1" indent="-342900">
              <a:buFont typeface="+mj-lt"/>
              <a:buAutoNum type="arabicPeriod"/>
            </a:pPr>
            <a:r>
              <a:rPr lang="en-US" sz="2800" dirty="0">
                <a:solidFill>
                  <a:srgbClr val="000000"/>
                </a:solidFill>
              </a:rPr>
              <a:t>Christians / Servants</a:t>
            </a:r>
          </a:p>
        </p:txBody>
      </p:sp>
      <p:sp>
        <p:nvSpPr>
          <p:cNvPr id="7" name="TextBox 6">
            <a:extLst>
              <a:ext uri="{FF2B5EF4-FFF2-40B4-BE49-F238E27FC236}">
                <a16:creationId xmlns:a16="http://schemas.microsoft.com/office/drawing/2014/main" id="{8276A2DA-917C-44F5-94BC-C5476C638355}"/>
              </a:ext>
            </a:extLst>
          </p:cNvPr>
          <p:cNvSpPr txBox="1"/>
          <p:nvPr/>
        </p:nvSpPr>
        <p:spPr>
          <a:xfrm>
            <a:off x="6724357" y="2753936"/>
            <a:ext cx="2293034" cy="4093428"/>
          </a:xfrm>
          <a:prstGeom prst="rect">
            <a:avLst/>
          </a:prstGeom>
          <a:noFill/>
        </p:spPr>
        <p:txBody>
          <a:bodyPr wrap="square" rtlCol="0">
            <a:spAutoFit/>
          </a:bodyPr>
          <a:lstStyle/>
          <a:p>
            <a:r>
              <a:rPr lang="en-US" sz="2000" b="1" dirty="0">
                <a:solidFill>
                  <a:srgbClr val="000099"/>
                </a:solidFill>
              </a:rPr>
              <a:t>Ephesians 1:22-23</a:t>
            </a:r>
          </a:p>
          <a:p>
            <a:r>
              <a:rPr lang="en-US" sz="2000" b="1" dirty="0">
                <a:solidFill>
                  <a:srgbClr val="000099"/>
                </a:solidFill>
              </a:rPr>
              <a:t>Acts 20:28</a:t>
            </a:r>
          </a:p>
          <a:p>
            <a:r>
              <a:rPr lang="en-US" sz="2000" b="1" dirty="0">
                <a:solidFill>
                  <a:srgbClr val="000099"/>
                </a:solidFill>
              </a:rPr>
              <a:t>1 Peter 5:1-4</a:t>
            </a:r>
          </a:p>
          <a:p>
            <a:r>
              <a:rPr lang="en-US" sz="2000" b="1" dirty="0">
                <a:solidFill>
                  <a:srgbClr val="000099"/>
                </a:solidFill>
              </a:rPr>
              <a:t>Hebrews 13:17</a:t>
            </a:r>
          </a:p>
          <a:p>
            <a:r>
              <a:rPr lang="en-US" sz="2000" b="1" dirty="0">
                <a:solidFill>
                  <a:srgbClr val="000099"/>
                </a:solidFill>
              </a:rPr>
              <a:t>1 Timothy 3:1-7</a:t>
            </a:r>
          </a:p>
          <a:p>
            <a:r>
              <a:rPr lang="en-US" sz="2000" b="1" dirty="0">
                <a:solidFill>
                  <a:srgbClr val="000099"/>
                </a:solidFill>
              </a:rPr>
              <a:t>Titus 1:5-11</a:t>
            </a:r>
          </a:p>
          <a:p>
            <a:r>
              <a:rPr lang="en-US" sz="2000" b="1" dirty="0">
                <a:solidFill>
                  <a:srgbClr val="000099"/>
                </a:solidFill>
              </a:rPr>
              <a:t>Galatians 2:17</a:t>
            </a:r>
          </a:p>
          <a:p>
            <a:r>
              <a:rPr lang="en-US" sz="2000" b="1" dirty="0">
                <a:solidFill>
                  <a:srgbClr val="000099"/>
                </a:solidFill>
              </a:rPr>
              <a:t>Acts 6:1-6</a:t>
            </a:r>
          </a:p>
          <a:p>
            <a:r>
              <a:rPr lang="en-US" sz="2000" b="1" dirty="0">
                <a:solidFill>
                  <a:srgbClr val="000099"/>
                </a:solidFill>
              </a:rPr>
              <a:t>Romans 16:1</a:t>
            </a:r>
          </a:p>
          <a:p>
            <a:r>
              <a:rPr lang="en-US" sz="2000" b="1" dirty="0">
                <a:solidFill>
                  <a:srgbClr val="000099"/>
                </a:solidFill>
              </a:rPr>
              <a:t>1 Timothy 3:8-13</a:t>
            </a:r>
          </a:p>
          <a:p>
            <a:r>
              <a:rPr lang="en-US" sz="2000" b="1" dirty="0">
                <a:solidFill>
                  <a:srgbClr val="000099"/>
                </a:solidFill>
              </a:rPr>
              <a:t>Hebrews 5:8-9</a:t>
            </a:r>
          </a:p>
          <a:p>
            <a:r>
              <a:rPr lang="en-US" sz="2000" b="1" dirty="0">
                <a:solidFill>
                  <a:srgbClr val="000099"/>
                </a:solidFill>
              </a:rPr>
              <a:t>2 Corinthians 5:10</a:t>
            </a:r>
          </a:p>
          <a:p>
            <a:r>
              <a:rPr lang="en-US" sz="2000" b="1" dirty="0">
                <a:solidFill>
                  <a:srgbClr val="000099"/>
                </a:solidFill>
              </a:rPr>
              <a:t>Matthew 25:14-30</a:t>
            </a:r>
          </a:p>
        </p:txBody>
      </p:sp>
      <p:cxnSp>
        <p:nvCxnSpPr>
          <p:cNvPr id="14" name="Straight Connector 13">
            <a:extLst>
              <a:ext uri="{FF2B5EF4-FFF2-40B4-BE49-F238E27FC236}">
                <a16:creationId xmlns:a16="http://schemas.microsoft.com/office/drawing/2014/main" id="{EFC4B035-6BC9-4FF2-9059-5E71BEA15B39}"/>
              </a:ext>
            </a:extLst>
          </p:cNvPr>
          <p:cNvCxnSpPr/>
          <p:nvPr/>
        </p:nvCxnSpPr>
        <p:spPr>
          <a:xfrm>
            <a:off x="6724357" y="2883877"/>
            <a:ext cx="0" cy="36716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52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200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200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538FD035-4785-4DDB-B637-9223949C85F5}"/>
              </a:ext>
            </a:extLst>
          </p:cNvPr>
          <p:cNvSpPr>
            <a:spLocks noGrp="1"/>
          </p:cNvSpPr>
          <p:nvPr>
            <p:ph type="title"/>
          </p:nvPr>
        </p:nvSpPr>
        <p:spPr>
          <a:xfrm>
            <a:off x="884419" y="826680"/>
            <a:ext cx="7375161" cy="1325563"/>
          </a:xfrm>
        </p:spPr>
        <p:txBody>
          <a:bodyPr>
            <a:normAutofit/>
          </a:bodyPr>
          <a:lstStyle/>
          <a:p>
            <a:pPr algn="ctr"/>
            <a:r>
              <a:rPr lang="en-US" b="1" u="sng" dirty="0">
                <a:solidFill>
                  <a:srgbClr val="FFFFFF"/>
                </a:solidFill>
              </a:rPr>
              <a:t>God’s Design for Women</a:t>
            </a:r>
          </a:p>
        </p:txBody>
      </p:sp>
      <p:sp>
        <p:nvSpPr>
          <p:cNvPr id="6" name="Content Placeholder 5">
            <a:extLst>
              <a:ext uri="{FF2B5EF4-FFF2-40B4-BE49-F238E27FC236}">
                <a16:creationId xmlns:a16="http://schemas.microsoft.com/office/drawing/2014/main" id="{8C5C3664-279E-412E-81CD-C28E8106B3AD}"/>
              </a:ext>
            </a:extLst>
          </p:cNvPr>
          <p:cNvSpPr>
            <a:spLocks noGrp="1"/>
          </p:cNvSpPr>
          <p:nvPr>
            <p:ph idx="1"/>
          </p:nvPr>
        </p:nvSpPr>
        <p:spPr>
          <a:xfrm>
            <a:off x="1" y="2753936"/>
            <a:ext cx="5810312" cy="4104064"/>
          </a:xfrm>
        </p:spPr>
        <p:txBody>
          <a:bodyPr>
            <a:noAutofit/>
          </a:bodyPr>
          <a:lstStyle/>
          <a:p>
            <a:r>
              <a:rPr lang="en-US" dirty="0">
                <a:solidFill>
                  <a:srgbClr val="000000"/>
                </a:solidFill>
              </a:rPr>
              <a:t>Paul is discussing conduct in “the church”.  This is the collective group specifically assembled for worship.  (14:4,5,12,19,23,26,35)</a:t>
            </a:r>
          </a:p>
          <a:p>
            <a:r>
              <a:rPr lang="en-US" dirty="0">
                <a:solidFill>
                  <a:srgbClr val="000000"/>
                </a:solidFill>
              </a:rPr>
              <a:t>These instructions are designed for the building up of the church and so that all things can be done decently and in order.</a:t>
            </a:r>
          </a:p>
          <a:p>
            <a:endParaRPr lang="en-US" dirty="0">
              <a:solidFill>
                <a:srgbClr val="000000"/>
              </a:solidFill>
            </a:endParaRPr>
          </a:p>
        </p:txBody>
      </p:sp>
      <p:sp>
        <p:nvSpPr>
          <p:cNvPr id="7" name="TextBox 6">
            <a:extLst>
              <a:ext uri="{FF2B5EF4-FFF2-40B4-BE49-F238E27FC236}">
                <a16:creationId xmlns:a16="http://schemas.microsoft.com/office/drawing/2014/main" id="{8276A2DA-917C-44F5-94BC-C5476C638355}"/>
              </a:ext>
            </a:extLst>
          </p:cNvPr>
          <p:cNvSpPr txBox="1"/>
          <p:nvPr/>
        </p:nvSpPr>
        <p:spPr>
          <a:xfrm>
            <a:off x="6077245" y="2753936"/>
            <a:ext cx="2940146" cy="3970318"/>
          </a:xfrm>
          <a:prstGeom prst="rect">
            <a:avLst/>
          </a:prstGeom>
          <a:noFill/>
        </p:spPr>
        <p:txBody>
          <a:bodyPr wrap="square" rtlCol="0">
            <a:spAutoFit/>
          </a:bodyPr>
          <a:lstStyle/>
          <a:p>
            <a:r>
              <a:rPr lang="en-US" dirty="0"/>
              <a:t>“For God is not a God of confusion but of peace.  As in all the churches of the saints, the women should keep silent in the churches.  For they are not permitted to speak, but should be in submission, as the Law also says.  If there is anything they desire to learn, let them ask their husbands at home.  For it is shameful for a woman to speak in church.” </a:t>
            </a:r>
          </a:p>
          <a:p>
            <a:r>
              <a:rPr lang="en-US" b="1" dirty="0">
                <a:solidFill>
                  <a:srgbClr val="000099"/>
                </a:solidFill>
              </a:rPr>
              <a:t>- 1 Corinthians 14:33-35, ESV</a:t>
            </a:r>
          </a:p>
        </p:txBody>
      </p:sp>
      <p:cxnSp>
        <p:nvCxnSpPr>
          <p:cNvPr id="14" name="Straight Connector 13">
            <a:extLst>
              <a:ext uri="{FF2B5EF4-FFF2-40B4-BE49-F238E27FC236}">
                <a16:creationId xmlns:a16="http://schemas.microsoft.com/office/drawing/2014/main" id="{EFC4B035-6BC9-4FF2-9059-5E71BEA15B39}"/>
              </a:ext>
            </a:extLst>
          </p:cNvPr>
          <p:cNvCxnSpPr/>
          <p:nvPr/>
        </p:nvCxnSpPr>
        <p:spPr>
          <a:xfrm>
            <a:off x="5978769" y="2855741"/>
            <a:ext cx="0" cy="36716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593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538FD035-4785-4DDB-B637-9223949C85F5}"/>
              </a:ext>
            </a:extLst>
          </p:cNvPr>
          <p:cNvSpPr>
            <a:spLocks noGrp="1"/>
          </p:cNvSpPr>
          <p:nvPr>
            <p:ph type="title"/>
          </p:nvPr>
        </p:nvSpPr>
        <p:spPr>
          <a:xfrm>
            <a:off x="884419" y="826680"/>
            <a:ext cx="7375161" cy="1325563"/>
          </a:xfrm>
        </p:spPr>
        <p:txBody>
          <a:bodyPr>
            <a:normAutofit/>
          </a:bodyPr>
          <a:lstStyle/>
          <a:p>
            <a:pPr algn="ctr"/>
            <a:r>
              <a:rPr lang="en-US" b="1" u="sng" dirty="0">
                <a:solidFill>
                  <a:srgbClr val="FFFFFF"/>
                </a:solidFill>
              </a:rPr>
              <a:t>God’s Design for Women</a:t>
            </a:r>
          </a:p>
        </p:txBody>
      </p:sp>
      <p:sp>
        <p:nvSpPr>
          <p:cNvPr id="6" name="Content Placeholder 5">
            <a:extLst>
              <a:ext uri="{FF2B5EF4-FFF2-40B4-BE49-F238E27FC236}">
                <a16:creationId xmlns:a16="http://schemas.microsoft.com/office/drawing/2014/main" id="{8C5C3664-279E-412E-81CD-C28E8106B3AD}"/>
              </a:ext>
            </a:extLst>
          </p:cNvPr>
          <p:cNvSpPr>
            <a:spLocks noGrp="1"/>
          </p:cNvSpPr>
          <p:nvPr>
            <p:ph idx="1"/>
          </p:nvPr>
        </p:nvSpPr>
        <p:spPr>
          <a:xfrm>
            <a:off x="1" y="2753936"/>
            <a:ext cx="5810312" cy="4104064"/>
          </a:xfrm>
        </p:spPr>
        <p:txBody>
          <a:bodyPr>
            <a:normAutofit fontScale="92500" lnSpcReduction="10000"/>
          </a:bodyPr>
          <a:lstStyle/>
          <a:p>
            <a:r>
              <a:rPr lang="en-US" dirty="0">
                <a:solidFill>
                  <a:srgbClr val="000000"/>
                </a:solidFill>
              </a:rPr>
              <a:t>Silence:  </a:t>
            </a:r>
          </a:p>
          <a:p>
            <a:pPr lvl="1"/>
            <a:r>
              <a:rPr lang="en-US" dirty="0">
                <a:solidFill>
                  <a:srgbClr val="000000"/>
                </a:solidFill>
              </a:rPr>
              <a:t>To say nothing</a:t>
            </a:r>
          </a:p>
          <a:p>
            <a:pPr lvl="1"/>
            <a:r>
              <a:rPr lang="en-US" dirty="0">
                <a:solidFill>
                  <a:srgbClr val="000000"/>
                </a:solidFill>
              </a:rPr>
              <a:t>In context, specifically to remain silent and not addressing the assembly. </a:t>
            </a:r>
          </a:p>
          <a:p>
            <a:r>
              <a:rPr lang="en-US" dirty="0">
                <a:solidFill>
                  <a:srgbClr val="000000"/>
                </a:solidFill>
              </a:rPr>
              <a:t>Submission:</a:t>
            </a:r>
          </a:p>
          <a:p>
            <a:pPr lvl="1"/>
            <a:r>
              <a:rPr lang="en-US" dirty="0">
                <a:solidFill>
                  <a:srgbClr val="000000"/>
                </a:solidFill>
              </a:rPr>
              <a:t>To rank under</a:t>
            </a:r>
          </a:p>
          <a:p>
            <a:pPr lvl="1"/>
            <a:r>
              <a:rPr lang="en-US" dirty="0">
                <a:solidFill>
                  <a:srgbClr val="000000"/>
                </a:solidFill>
              </a:rPr>
              <a:t>Not based on value or capability, but rather upon role and responsibility</a:t>
            </a:r>
          </a:p>
          <a:p>
            <a:r>
              <a:rPr lang="en-US" dirty="0">
                <a:solidFill>
                  <a:srgbClr val="000000"/>
                </a:solidFill>
              </a:rPr>
              <a:t>Speak:</a:t>
            </a:r>
          </a:p>
          <a:p>
            <a:pPr lvl="1"/>
            <a:r>
              <a:rPr lang="en-US" dirty="0">
                <a:solidFill>
                  <a:srgbClr val="000000"/>
                </a:solidFill>
              </a:rPr>
              <a:t>Utter a sound or make a proclamation</a:t>
            </a:r>
          </a:p>
          <a:p>
            <a:pPr lvl="1"/>
            <a:r>
              <a:rPr lang="en-US" dirty="0">
                <a:solidFill>
                  <a:srgbClr val="000000"/>
                </a:solidFill>
              </a:rPr>
              <a:t>Context would lend to public proclamation</a:t>
            </a:r>
          </a:p>
        </p:txBody>
      </p:sp>
      <p:sp>
        <p:nvSpPr>
          <p:cNvPr id="7" name="TextBox 6">
            <a:extLst>
              <a:ext uri="{FF2B5EF4-FFF2-40B4-BE49-F238E27FC236}">
                <a16:creationId xmlns:a16="http://schemas.microsoft.com/office/drawing/2014/main" id="{8276A2DA-917C-44F5-94BC-C5476C638355}"/>
              </a:ext>
            </a:extLst>
          </p:cNvPr>
          <p:cNvSpPr txBox="1"/>
          <p:nvPr/>
        </p:nvSpPr>
        <p:spPr>
          <a:xfrm>
            <a:off x="6077245" y="2753936"/>
            <a:ext cx="2940146" cy="3970318"/>
          </a:xfrm>
          <a:prstGeom prst="rect">
            <a:avLst/>
          </a:prstGeom>
          <a:noFill/>
        </p:spPr>
        <p:txBody>
          <a:bodyPr wrap="square" rtlCol="0">
            <a:spAutoFit/>
          </a:bodyPr>
          <a:lstStyle/>
          <a:p>
            <a:r>
              <a:rPr lang="en-US" dirty="0"/>
              <a:t>“For God is not a God of confusion but of peace.  As in all the churches of the saints, the women should keep silent in the churches.  For they are not permitted to speak, but should be in submission, as the Law also says.  If there is anything they desire to learn, let them ask their husbands at home.  For it is shameful for a woman to speak in church.” </a:t>
            </a:r>
          </a:p>
          <a:p>
            <a:r>
              <a:rPr lang="en-US" b="1" dirty="0">
                <a:solidFill>
                  <a:srgbClr val="000099"/>
                </a:solidFill>
              </a:rPr>
              <a:t>- 1 Corinthians 14:33-35, ESV</a:t>
            </a:r>
          </a:p>
        </p:txBody>
      </p:sp>
      <p:cxnSp>
        <p:nvCxnSpPr>
          <p:cNvPr id="14" name="Straight Connector 13">
            <a:extLst>
              <a:ext uri="{FF2B5EF4-FFF2-40B4-BE49-F238E27FC236}">
                <a16:creationId xmlns:a16="http://schemas.microsoft.com/office/drawing/2014/main" id="{EFC4B035-6BC9-4FF2-9059-5E71BEA15B39}"/>
              </a:ext>
            </a:extLst>
          </p:cNvPr>
          <p:cNvCxnSpPr/>
          <p:nvPr/>
        </p:nvCxnSpPr>
        <p:spPr>
          <a:xfrm>
            <a:off x="5978769" y="2855741"/>
            <a:ext cx="0" cy="36716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99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down)">
                                      <p:cBhvr>
                                        <p:cTn id="10" dur="500"/>
                                        <p:tgtEl>
                                          <p:spTgt spid="6">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down)">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wipe(down)">
                                      <p:cBhvr>
                                        <p:cTn id="18" dur="500"/>
                                        <p:tgtEl>
                                          <p:spTgt spid="6">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wipe(down)">
                                      <p:cBhvr>
                                        <p:cTn id="21" dur="500"/>
                                        <p:tgtEl>
                                          <p:spTgt spid="6">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wipe(down)">
                                      <p:cBhvr>
                                        <p:cTn id="24" dur="500"/>
                                        <p:tgtEl>
                                          <p:spTgt spid="6">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wipe(down)">
                                      <p:cBhvr>
                                        <p:cTn id="29" dur="500"/>
                                        <p:tgtEl>
                                          <p:spTgt spid="6">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wipe(down)">
                                      <p:cBhvr>
                                        <p:cTn id="32" dur="500"/>
                                        <p:tgtEl>
                                          <p:spTgt spid="6">
                                            <p:txEl>
                                              <p:pRg st="7" end="7"/>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wipe(down)">
                                      <p:cBhvr>
                                        <p:cTn id="35"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538FD035-4785-4DDB-B637-9223949C85F5}"/>
              </a:ext>
            </a:extLst>
          </p:cNvPr>
          <p:cNvSpPr>
            <a:spLocks noGrp="1"/>
          </p:cNvSpPr>
          <p:nvPr>
            <p:ph type="title"/>
          </p:nvPr>
        </p:nvSpPr>
        <p:spPr>
          <a:xfrm>
            <a:off x="884419" y="826680"/>
            <a:ext cx="7375161" cy="1325563"/>
          </a:xfrm>
        </p:spPr>
        <p:txBody>
          <a:bodyPr>
            <a:normAutofit/>
          </a:bodyPr>
          <a:lstStyle/>
          <a:p>
            <a:pPr algn="ctr"/>
            <a:r>
              <a:rPr lang="en-US" b="1" u="sng" dirty="0">
                <a:solidFill>
                  <a:srgbClr val="FFFFFF"/>
                </a:solidFill>
              </a:rPr>
              <a:t>God’s Design for Women</a:t>
            </a:r>
          </a:p>
        </p:txBody>
      </p:sp>
      <p:sp>
        <p:nvSpPr>
          <p:cNvPr id="6" name="Content Placeholder 5">
            <a:extLst>
              <a:ext uri="{FF2B5EF4-FFF2-40B4-BE49-F238E27FC236}">
                <a16:creationId xmlns:a16="http://schemas.microsoft.com/office/drawing/2014/main" id="{8C5C3664-279E-412E-81CD-C28E8106B3AD}"/>
              </a:ext>
            </a:extLst>
          </p:cNvPr>
          <p:cNvSpPr>
            <a:spLocks noGrp="1"/>
          </p:cNvSpPr>
          <p:nvPr>
            <p:ph idx="1"/>
          </p:nvPr>
        </p:nvSpPr>
        <p:spPr>
          <a:xfrm>
            <a:off x="1" y="2753936"/>
            <a:ext cx="5810312" cy="4104064"/>
          </a:xfrm>
        </p:spPr>
        <p:txBody>
          <a:bodyPr>
            <a:normAutofit/>
          </a:bodyPr>
          <a:lstStyle/>
          <a:p>
            <a:pPr marL="514350" indent="-514350">
              <a:buFont typeface="+mj-lt"/>
              <a:buAutoNum type="arabicPeriod"/>
            </a:pPr>
            <a:r>
              <a:rPr lang="en-US" dirty="0">
                <a:solidFill>
                  <a:srgbClr val="000000"/>
                </a:solidFill>
              </a:rPr>
              <a:t>There is an order for assembled worship.</a:t>
            </a:r>
          </a:p>
          <a:p>
            <a:pPr marL="514350" indent="-514350">
              <a:buFont typeface="+mj-lt"/>
              <a:buAutoNum type="arabicPeriod"/>
            </a:pPr>
            <a:r>
              <a:rPr lang="en-US" dirty="0">
                <a:solidFill>
                  <a:srgbClr val="000000"/>
                </a:solidFill>
              </a:rPr>
              <a:t>Women are given instructions to be silent and not address the assembly.  Why?</a:t>
            </a:r>
          </a:p>
          <a:p>
            <a:pPr marL="971550" lvl="1" indent="-514350">
              <a:buFont typeface="+mj-lt"/>
              <a:buAutoNum type="arabicPeriod"/>
            </a:pPr>
            <a:r>
              <a:rPr lang="en-US" dirty="0">
                <a:solidFill>
                  <a:srgbClr val="000000"/>
                </a:solidFill>
              </a:rPr>
              <a:t>It is a command of the Lord. (37)</a:t>
            </a:r>
          </a:p>
          <a:p>
            <a:pPr marL="971550" lvl="1" indent="-514350">
              <a:buFont typeface="+mj-lt"/>
              <a:buAutoNum type="arabicPeriod"/>
            </a:pPr>
            <a:r>
              <a:rPr lang="en-US" dirty="0">
                <a:solidFill>
                  <a:srgbClr val="000000"/>
                </a:solidFill>
              </a:rPr>
              <a:t>It was the practice of the churches. (33-34)</a:t>
            </a:r>
          </a:p>
          <a:p>
            <a:pPr marL="971550" lvl="1" indent="-514350">
              <a:buFont typeface="+mj-lt"/>
              <a:buAutoNum type="arabicPeriod"/>
            </a:pPr>
            <a:r>
              <a:rPr lang="en-US" dirty="0">
                <a:solidFill>
                  <a:srgbClr val="000000"/>
                </a:solidFill>
              </a:rPr>
              <a:t>It shows submission.  (34)</a:t>
            </a:r>
          </a:p>
          <a:p>
            <a:pPr marL="971550" lvl="1" indent="-514350">
              <a:buFont typeface="+mj-lt"/>
              <a:buAutoNum type="arabicPeriod"/>
            </a:pPr>
            <a:r>
              <a:rPr lang="en-US" dirty="0">
                <a:solidFill>
                  <a:srgbClr val="000000"/>
                </a:solidFill>
              </a:rPr>
              <a:t>It avoids shameful acts.  (35)</a:t>
            </a:r>
          </a:p>
        </p:txBody>
      </p:sp>
      <p:sp>
        <p:nvSpPr>
          <p:cNvPr id="7" name="TextBox 6">
            <a:extLst>
              <a:ext uri="{FF2B5EF4-FFF2-40B4-BE49-F238E27FC236}">
                <a16:creationId xmlns:a16="http://schemas.microsoft.com/office/drawing/2014/main" id="{8276A2DA-917C-44F5-94BC-C5476C638355}"/>
              </a:ext>
            </a:extLst>
          </p:cNvPr>
          <p:cNvSpPr txBox="1"/>
          <p:nvPr/>
        </p:nvSpPr>
        <p:spPr>
          <a:xfrm>
            <a:off x="6077245" y="2753936"/>
            <a:ext cx="2940146" cy="3970318"/>
          </a:xfrm>
          <a:prstGeom prst="rect">
            <a:avLst/>
          </a:prstGeom>
          <a:noFill/>
        </p:spPr>
        <p:txBody>
          <a:bodyPr wrap="square" rtlCol="0">
            <a:spAutoFit/>
          </a:bodyPr>
          <a:lstStyle/>
          <a:p>
            <a:r>
              <a:rPr lang="en-US" dirty="0"/>
              <a:t>“For God is not a God of confusion but of peace.  As in all the churches of the saints, the women should keep silent in the churches.  For they are not permitted to speak, but should be in submission, as the Law also says.  If there is anything they desire to learn, let them ask their husbands at home.  For it is shameful for a woman to speak in church.” </a:t>
            </a:r>
          </a:p>
          <a:p>
            <a:r>
              <a:rPr lang="en-US" b="1" dirty="0">
                <a:solidFill>
                  <a:srgbClr val="000099"/>
                </a:solidFill>
              </a:rPr>
              <a:t>- 1 Corinthians 14:33-35, ESV</a:t>
            </a:r>
          </a:p>
        </p:txBody>
      </p:sp>
      <p:cxnSp>
        <p:nvCxnSpPr>
          <p:cNvPr id="14" name="Straight Connector 13">
            <a:extLst>
              <a:ext uri="{FF2B5EF4-FFF2-40B4-BE49-F238E27FC236}">
                <a16:creationId xmlns:a16="http://schemas.microsoft.com/office/drawing/2014/main" id="{EFC4B035-6BC9-4FF2-9059-5E71BEA15B39}"/>
              </a:ext>
            </a:extLst>
          </p:cNvPr>
          <p:cNvCxnSpPr/>
          <p:nvPr/>
        </p:nvCxnSpPr>
        <p:spPr>
          <a:xfrm>
            <a:off x="5978769" y="2855741"/>
            <a:ext cx="0" cy="36716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975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1373</Words>
  <Application>Microsoft Office PowerPoint</Application>
  <PresentationFormat>On-screen Show (4:3)</PresentationFormat>
  <Paragraphs>126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Church of Christ at Medina February 24th, 2019</vt:lpstr>
      <vt:lpstr>The Value of Women</vt:lpstr>
      <vt:lpstr>The Value of Women</vt:lpstr>
      <vt:lpstr>God’s Design for Women</vt:lpstr>
      <vt:lpstr>God’s Design for the Church</vt:lpstr>
      <vt:lpstr>God’s Design for Women</vt:lpstr>
      <vt:lpstr>God’s Design for Women</vt:lpstr>
      <vt:lpstr>God’s Design for Women</vt:lpstr>
      <vt:lpstr>God’s Design for Women</vt:lpstr>
      <vt:lpstr>God’s Design for Women</vt:lpstr>
      <vt:lpstr>God’s Design for Women</vt:lpstr>
      <vt:lpstr>God’s Design for Women In Assembled Worship</vt:lpstr>
      <vt:lpstr>God’s Design for Women Outside of Worship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 at Medina February 24th, 2019</dc:title>
  <dc:creator>Jeb Holt</dc:creator>
  <cp:lastModifiedBy>Jeb Holt</cp:lastModifiedBy>
  <cp:revision>19</cp:revision>
  <dcterms:created xsi:type="dcterms:W3CDTF">2019-02-24T02:44:30Z</dcterms:created>
  <dcterms:modified xsi:type="dcterms:W3CDTF">2019-02-24T14:47:33Z</dcterms:modified>
</cp:coreProperties>
</file>